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6.jpg" ContentType="image/jpg"/>
  <Override PartName="/ppt/media/image48.jpg" ContentType="image/jpg"/>
  <Override PartName="/ppt/notesSlides/notesSlide35.xml" ContentType="application/vnd.openxmlformats-officedocument.presentationml.notesSlide+xml"/>
  <Override PartName="/ppt/media/image50.jpg" ContentType="image/jpg"/>
  <Override PartName="/ppt/media/image51.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78.jpg" ContentType="image/jp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91.jpg" ContentType="image/jpg"/>
  <Override PartName="/ppt/media/image92.jpg" ContentType="image/jp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ink/ink1.xml" ContentType="application/inkml+xml"/>
  <Override PartName="/ppt/notesSlides/notesSlide105.xml" ContentType="application/vnd.openxmlformats-officedocument.presentationml.notesSlide+xml"/>
  <Override PartName="/ppt/ink/ink2.xml" ContentType="application/inkml+xml"/>
  <Override PartName="/ppt/ink/ink3.xml" ContentType="application/inkml+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23"/>
  </p:notesMasterIdLst>
  <p:sldIdLst>
    <p:sldId id="860" r:id="rId6"/>
    <p:sldId id="861" r:id="rId7"/>
    <p:sldId id="741" r:id="rId8"/>
    <p:sldId id="257" r:id="rId9"/>
    <p:sldId id="265" r:id="rId10"/>
    <p:sldId id="751" r:id="rId11"/>
    <p:sldId id="753" r:id="rId12"/>
    <p:sldId id="754" r:id="rId13"/>
    <p:sldId id="755" r:id="rId14"/>
    <p:sldId id="752" r:id="rId15"/>
    <p:sldId id="756" r:id="rId16"/>
    <p:sldId id="757" r:id="rId17"/>
    <p:sldId id="758" r:id="rId18"/>
    <p:sldId id="759" r:id="rId19"/>
    <p:sldId id="760" r:id="rId20"/>
    <p:sldId id="761" r:id="rId21"/>
    <p:sldId id="762" r:id="rId22"/>
    <p:sldId id="763" r:id="rId23"/>
    <p:sldId id="764" r:id="rId24"/>
    <p:sldId id="765" r:id="rId25"/>
    <p:sldId id="794" r:id="rId26"/>
    <p:sldId id="798" r:id="rId27"/>
    <p:sldId id="799" r:id="rId28"/>
    <p:sldId id="800" r:id="rId29"/>
    <p:sldId id="795" r:id="rId30"/>
    <p:sldId id="796" r:id="rId31"/>
    <p:sldId id="797" r:id="rId32"/>
    <p:sldId id="801" r:id="rId33"/>
    <p:sldId id="802" r:id="rId34"/>
    <p:sldId id="803" r:id="rId35"/>
    <p:sldId id="804" r:id="rId36"/>
    <p:sldId id="805" r:id="rId37"/>
    <p:sldId id="806" r:id="rId38"/>
    <p:sldId id="653" r:id="rId39"/>
    <p:sldId id="808" r:id="rId40"/>
    <p:sldId id="819" r:id="rId41"/>
    <p:sldId id="824" r:id="rId42"/>
    <p:sldId id="820" r:id="rId43"/>
    <p:sldId id="821" r:id="rId44"/>
    <p:sldId id="822" r:id="rId45"/>
    <p:sldId id="823" r:id="rId46"/>
    <p:sldId id="818" r:id="rId47"/>
    <p:sldId id="809" r:id="rId48"/>
    <p:sldId id="810" r:id="rId49"/>
    <p:sldId id="811" r:id="rId50"/>
    <p:sldId id="812" r:id="rId51"/>
    <p:sldId id="813" r:id="rId52"/>
    <p:sldId id="814" r:id="rId53"/>
    <p:sldId id="815" r:id="rId54"/>
    <p:sldId id="817" r:id="rId55"/>
    <p:sldId id="747" r:id="rId56"/>
    <p:sldId id="852" r:id="rId57"/>
    <p:sldId id="853" r:id="rId58"/>
    <p:sldId id="854" r:id="rId59"/>
    <p:sldId id="855" r:id="rId60"/>
    <p:sldId id="856" r:id="rId61"/>
    <p:sldId id="857" r:id="rId62"/>
    <p:sldId id="858" r:id="rId63"/>
    <p:sldId id="859" r:id="rId64"/>
    <p:sldId id="748" r:id="rId65"/>
    <p:sldId id="652" r:id="rId66"/>
    <p:sldId id="766" r:id="rId67"/>
    <p:sldId id="767" r:id="rId68"/>
    <p:sldId id="768" r:id="rId69"/>
    <p:sldId id="769" r:id="rId70"/>
    <p:sldId id="770" r:id="rId71"/>
    <p:sldId id="771" r:id="rId72"/>
    <p:sldId id="773" r:id="rId73"/>
    <p:sldId id="774" r:id="rId74"/>
    <p:sldId id="772" r:id="rId75"/>
    <p:sldId id="775" r:id="rId76"/>
    <p:sldId id="776" r:id="rId77"/>
    <p:sldId id="781" r:id="rId78"/>
    <p:sldId id="782" r:id="rId79"/>
    <p:sldId id="654" r:id="rId80"/>
    <p:sldId id="783" r:id="rId81"/>
    <p:sldId id="784" r:id="rId82"/>
    <p:sldId id="785" r:id="rId83"/>
    <p:sldId id="786" r:id="rId84"/>
    <p:sldId id="787" r:id="rId85"/>
    <p:sldId id="788" r:id="rId86"/>
    <p:sldId id="789" r:id="rId87"/>
    <p:sldId id="790" r:id="rId88"/>
    <p:sldId id="791" r:id="rId89"/>
    <p:sldId id="749" r:id="rId90"/>
    <p:sldId id="792" r:id="rId91"/>
    <p:sldId id="777" r:id="rId92"/>
    <p:sldId id="778" r:id="rId93"/>
    <p:sldId id="848" r:id="rId94"/>
    <p:sldId id="849" r:id="rId95"/>
    <p:sldId id="850" r:id="rId96"/>
    <p:sldId id="847" r:id="rId97"/>
    <p:sldId id="851" r:id="rId98"/>
    <p:sldId id="779" r:id="rId99"/>
    <p:sldId id="793" r:id="rId100"/>
    <p:sldId id="750" r:id="rId101"/>
    <p:sldId id="825" r:id="rId102"/>
    <p:sldId id="832" r:id="rId103"/>
    <p:sldId id="826" r:id="rId104"/>
    <p:sldId id="827" r:id="rId105"/>
    <p:sldId id="828" r:id="rId106"/>
    <p:sldId id="829" r:id="rId107"/>
    <p:sldId id="833" r:id="rId108"/>
    <p:sldId id="834" r:id="rId109"/>
    <p:sldId id="835" r:id="rId110"/>
    <p:sldId id="844" r:id="rId111"/>
    <p:sldId id="845" r:id="rId112"/>
    <p:sldId id="837" r:id="rId113"/>
    <p:sldId id="846" r:id="rId114"/>
    <p:sldId id="830" r:id="rId115"/>
    <p:sldId id="831" r:id="rId116"/>
    <p:sldId id="840" r:id="rId117"/>
    <p:sldId id="841" r:id="rId118"/>
    <p:sldId id="842" r:id="rId119"/>
    <p:sldId id="836" r:id="rId120"/>
    <p:sldId id="843" r:id="rId121"/>
    <p:sldId id="267" r:id="rId122"/>
  </p:sldIdLst>
  <p:sldSz cx="18288000" cy="10287000"/>
  <p:notesSz cx="6858000" cy="9144000"/>
  <p:embeddedFontLst>
    <p:embeddedFont>
      <p:font typeface="Bodoni MT Black" panose="02070A03080606020203" pitchFamily="18" charset="0"/>
      <p:bold r:id="rId124"/>
      <p:boldItalic r:id="rId125"/>
    </p:embeddedFont>
    <p:embeddedFont>
      <p:font typeface="Cabin 1" panose="020B0604020202020204" charset="0"/>
      <p:regular r:id="rId126"/>
    </p:embeddedFont>
    <p:embeddedFont>
      <p:font typeface="Cabin 2" panose="020B0604020202020204" charset="0"/>
      <p:regular r:id="rId127"/>
    </p:embeddedFont>
    <p:embeddedFont>
      <p:font typeface="Cabin 3" panose="020B0604020202020204" charset="0"/>
      <p:regular r:id="rId128"/>
    </p:embeddedFont>
    <p:embeddedFont>
      <p:font typeface="Cambria" panose="02040503050406030204" pitchFamily="18" charset="0"/>
      <p:regular r:id="rId129"/>
      <p:bold r:id="rId130"/>
      <p:italic r:id="rId131"/>
      <p:boldItalic r:id="rId132"/>
    </p:embeddedFont>
    <p:embeddedFont>
      <p:font typeface="Cambria Math" panose="02040503050406030204" pitchFamily="18" charset="0"/>
      <p:regular r:id="rId133"/>
    </p:embeddedFont>
    <p:embeddedFont>
      <p:font typeface="Tahoma" panose="020B0604030504040204" pitchFamily="34" charset="0"/>
      <p:regular r:id="rId134"/>
      <p:bold r:id="rId135"/>
    </p:embeddedFont>
    <p:embeddedFont>
      <p:font typeface="Verdana" panose="020B0604030504040204" pitchFamily="34" charset="0"/>
      <p:regular r:id="rId136"/>
      <p:bold r:id="rId137"/>
      <p:italic r:id="rId138"/>
      <p:boldItalic r:id="rId1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sigtssektion" id="{A97D1F08-3EBD-4C47-8B1E-58F979DAF11B}">
          <p14:sldIdLst/>
        </p14:section>
        <p14:section name="Introduction" id="{5C118548-1B5B-4036-9DD2-6FEABC4F30B3}">
          <p14:sldIdLst>
            <p14:sldId id="860"/>
            <p14:sldId id="861"/>
            <p14:sldId id="741"/>
            <p14:sldId id="257"/>
          </p14:sldIdLst>
        </p14:section>
        <p14:section name="Lesson 1 - Ohms Law" id="{4998F3AD-EF9A-4F44-BDB6-4A4A3424113F}">
          <p14:sldIdLst>
            <p14:sldId id="265"/>
            <p14:sldId id="751"/>
            <p14:sldId id="753"/>
            <p14:sldId id="754"/>
            <p14:sldId id="755"/>
            <p14:sldId id="752"/>
            <p14:sldId id="756"/>
            <p14:sldId id="757"/>
            <p14:sldId id="758"/>
            <p14:sldId id="759"/>
            <p14:sldId id="760"/>
            <p14:sldId id="761"/>
            <p14:sldId id="762"/>
            <p14:sldId id="763"/>
            <p14:sldId id="764"/>
            <p14:sldId id="765"/>
            <p14:sldId id="794"/>
            <p14:sldId id="798"/>
            <p14:sldId id="799"/>
            <p14:sldId id="800"/>
            <p14:sldId id="795"/>
            <p14:sldId id="796"/>
            <p14:sldId id="797"/>
            <p14:sldId id="801"/>
            <p14:sldId id="802"/>
            <p14:sldId id="803"/>
            <p14:sldId id="804"/>
            <p14:sldId id="805"/>
            <p14:sldId id="806"/>
          </p14:sldIdLst>
        </p14:section>
        <p14:section name="Lesson 2 - Kapacitor and diodes" id="{479E96A7-A88E-4FD8-994D-D6D42B5E6872}">
          <p14:sldIdLst>
            <p14:sldId id="653"/>
            <p14:sldId id="808"/>
            <p14:sldId id="819"/>
            <p14:sldId id="824"/>
            <p14:sldId id="820"/>
            <p14:sldId id="821"/>
            <p14:sldId id="822"/>
            <p14:sldId id="823"/>
            <p14:sldId id="818"/>
            <p14:sldId id="809"/>
            <p14:sldId id="810"/>
            <p14:sldId id="811"/>
            <p14:sldId id="812"/>
            <p14:sldId id="813"/>
            <p14:sldId id="814"/>
            <p14:sldId id="815"/>
            <p14:sldId id="817"/>
          </p14:sldIdLst>
        </p14:section>
        <p14:section name="Lesson 3 - Magnetism" id="{2CE88869-DDEA-4BB5-A8AF-BABDA60500D6}">
          <p14:sldIdLst>
            <p14:sldId id="747"/>
            <p14:sldId id="852"/>
            <p14:sldId id="853"/>
            <p14:sldId id="854"/>
            <p14:sldId id="855"/>
            <p14:sldId id="856"/>
            <p14:sldId id="857"/>
            <p14:sldId id="858"/>
            <p14:sldId id="859"/>
          </p14:sldIdLst>
        </p14:section>
        <p14:section name="Lesson 4 - Relay technology" id="{B4535B72-6AD6-4476-963B-6D30137C985D}">
          <p14:sldIdLst>
            <p14:sldId id="748"/>
            <p14:sldId id="652"/>
            <p14:sldId id="766"/>
            <p14:sldId id="767"/>
            <p14:sldId id="768"/>
            <p14:sldId id="769"/>
            <p14:sldId id="770"/>
            <p14:sldId id="771"/>
            <p14:sldId id="773"/>
            <p14:sldId id="774"/>
            <p14:sldId id="772"/>
            <p14:sldId id="775"/>
            <p14:sldId id="776"/>
            <p14:sldId id="781"/>
            <p14:sldId id="782"/>
            <p14:sldId id="654"/>
            <p14:sldId id="783"/>
            <p14:sldId id="784"/>
            <p14:sldId id="785"/>
            <p14:sldId id="786"/>
            <p14:sldId id="787"/>
            <p14:sldId id="788"/>
            <p14:sldId id="789"/>
            <p14:sldId id="790"/>
            <p14:sldId id="791"/>
          </p14:sldIdLst>
        </p14:section>
        <p14:section name="Lesson 5 - Sensors" id="{C249FCB9-0AED-45EE-84E6-66AE9EDB0125}">
          <p14:sldIdLst>
            <p14:sldId id="749"/>
            <p14:sldId id="792"/>
            <p14:sldId id="777"/>
            <p14:sldId id="778"/>
            <p14:sldId id="848"/>
            <p14:sldId id="849"/>
            <p14:sldId id="850"/>
            <p14:sldId id="847"/>
            <p14:sldId id="851"/>
            <p14:sldId id="779"/>
            <p14:sldId id="793"/>
          </p14:sldIdLst>
        </p14:section>
        <p14:section name="Lesson 6 - PLC" id="{8CD1A0FD-F436-43ED-8B89-CEAAEE7F6E37}">
          <p14:sldIdLst>
            <p14:sldId id="750"/>
            <p14:sldId id="825"/>
            <p14:sldId id="832"/>
            <p14:sldId id="826"/>
            <p14:sldId id="827"/>
            <p14:sldId id="828"/>
            <p14:sldId id="829"/>
            <p14:sldId id="833"/>
            <p14:sldId id="834"/>
            <p14:sldId id="835"/>
            <p14:sldId id="844"/>
            <p14:sldId id="845"/>
            <p14:sldId id="837"/>
            <p14:sldId id="846"/>
            <p14:sldId id="830"/>
            <p14:sldId id="831"/>
            <p14:sldId id="840"/>
            <p14:sldId id="841"/>
            <p14:sldId id="842"/>
            <p14:sldId id="836"/>
            <p14:sldId id="843"/>
          </p14:sldIdLst>
        </p14:section>
        <p14:section name="Lesson 5" id="{841ADF0A-8B4D-4846-B458-FFF86BBA4A2A}">
          <p14:sldIdLst>
            <p14:sldId id="2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22358B-6527-2C61-3F01-931737B17A2E}" name="Krzysztof Komorowski" initials="KK" userId="S::kk_energyinnovation.no#ext#@groepsyntrawest.onmicrosoft.com::6b3d52f0-a19d-4744-be8f-2f9af1813642" providerId="AD"/>
  <p188:author id="{8652E9AA-08ED-9E26-1F9C-26EC75E34E96}" name="John de Wijze" initials="JW" userId="S::jdewijze_scalda.nl#ext#@groepsyntrawest.onmicrosoft.com::fa6571fb-4f01-48bf-9010-7ce43aa2e9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A99CC-69B1-4A36-860B-153A8EA87273}" v="1" dt="2025-06-07T19:14:41.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0.fntdata"/><Relationship Id="rId138" Type="http://schemas.openxmlformats.org/officeDocument/2006/relationships/font" Target="fonts/font15.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font" Target="fonts/font5.fntdata"/><Relationship Id="rId144"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11.fntdata"/><Relationship Id="rId139" Type="http://schemas.openxmlformats.org/officeDocument/2006/relationships/font" Target="fonts/font16.fntdata"/><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font" Target="fonts/font1.fntdata"/><Relationship Id="rId129" Type="http://schemas.openxmlformats.org/officeDocument/2006/relationships/font" Target="fonts/font6.fntdata"/><Relationship Id="rId137"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9.fntdata"/><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font" Target="fonts/font7.fntdata"/><Relationship Id="rId135" Type="http://schemas.openxmlformats.org/officeDocument/2006/relationships/font" Target="fonts/font12.fntdata"/><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font" Target="fonts/font2.fntdata"/><Relationship Id="rId141" Type="http://schemas.openxmlformats.org/officeDocument/2006/relationships/viewProps" Target="viewProps.xml"/><Relationship Id="rId146"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re Horgan" userId="e4a8125f-3b5f-401e-a371-bd6def80f45d" providerId="ADAL" clId="{582A99CC-69B1-4A36-860B-153A8EA87273}"/>
    <pc:docChg chg="modSld">
      <pc:chgData name="Daire Horgan" userId="e4a8125f-3b5f-401e-a371-bd6def80f45d" providerId="ADAL" clId="{582A99CC-69B1-4A36-860B-153A8EA87273}" dt="2025-06-07T19:14:46.757" v="1" actId="1076"/>
      <pc:docMkLst>
        <pc:docMk/>
      </pc:docMkLst>
      <pc:sldChg chg="addSp modSp mod">
        <pc:chgData name="Daire Horgan" userId="e4a8125f-3b5f-401e-a371-bd6def80f45d" providerId="ADAL" clId="{582A99CC-69B1-4A36-860B-153A8EA87273}" dt="2025-06-07T19:14:46.757" v="1" actId="1076"/>
        <pc:sldMkLst>
          <pc:docMk/>
          <pc:sldMk cId="0" sldId="860"/>
        </pc:sldMkLst>
        <pc:spChg chg="mod">
          <ac:chgData name="Daire Horgan" userId="e4a8125f-3b5f-401e-a371-bd6def80f45d" providerId="ADAL" clId="{582A99CC-69B1-4A36-860B-153A8EA87273}" dt="2025-06-07T19:14:46.757" v="1" actId="1076"/>
          <ac:spMkLst>
            <pc:docMk/>
            <pc:sldMk cId="0" sldId="860"/>
            <ac:spMk id="6" creationId="{00000000-0000-0000-0000-000000000000}"/>
          </ac:spMkLst>
        </pc:spChg>
        <pc:spChg chg="add mod">
          <ac:chgData name="Daire Horgan" userId="e4a8125f-3b5f-401e-a371-bd6def80f45d" providerId="ADAL" clId="{582A99CC-69B1-4A36-860B-153A8EA87273}" dt="2025-06-07T19:14:41.314" v="0"/>
          <ac:spMkLst>
            <pc:docMk/>
            <pc:sldMk cId="0" sldId="860"/>
            <ac:spMk id="10" creationId="{1D1FC457-A545-447B-2ED7-42BDF57017EC}"/>
          </ac:spMkLst>
        </pc:spChg>
        <pc:spChg chg="add mod">
          <ac:chgData name="Daire Horgan" userId="e4a8125f-3b5f-401e-a371-bd6def80f45d" providerId="ADAL" clId="{582A99CC-69B1-4A36-860B-153A8EA87273}" dt="2025-06-07T19:14:41.314" v="0"/>
          <ac:spMkLst>
            <pc:docMk/>
            <pc:sldMk cId="0" sldId="860"/>
            <ac:spMk id="11" creationId="{81AFACE3-177A-7393-B2E4-C28FCC0E4C2C}"/>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6T11:25:35.049"/>
    </inkml:context>
    <inkml:brush xml:id="br0">
      <inkml:brushProperty name="width" value="0.14111" units="cm"/>
      <inkml:brushProperty name="height" value="0.14111" units="cm"/>
      <inkml:brushProperty name="color" value="#E71224"/>
    </inkml:brush>
  </inkml:definitions>
  <inkml:trace contextRef="#ctx0" brushRef="#br0">578 18 24575,'0'-1'0,"0"0"0,0 1 0,0-1 0,0 0 0,0 1 0,0-1 0,1 0 0,-1 1 0,0-1 0,0 1 0,1-1 0,-1 1 0,0-1 0,0 0 0,1 1 0,-1-1 0,1 1 0,-1-1 0,1 1 0,-1 0 0,1-1 0,-1 1 0,1-1 0,-1 1 0,1 0 0,-1-1 0,2 1 0,20-2 0,-16 3 0,0 0 0,1 1 0,-1-1 0,12 6 0,20 15 0,-1 2 0,58 49 0,-63-48 0,-14-9 0,0 1 0,20 25 0,-21-22 0,34 30 0,-37-38 0,-2 2 0,1 0 0,-2 0 0,0 1 0,11 21 0,22 28 0,-22-32 0,-3 0 0,0 2 0,-2 0 0,18 55 0,-31-79 0,8 25 0,-8-23 0,0 0 0,0 0 0,10 16 0,-3-5 0,0 1 0,-2 0 0,-1 1 0,0 0 0,-2 0 0,2 27 0,20 66 0,-13-70 0,-3 0 0,-1 0 0,-2 1 0,-3 1 0,1 83 0,-7 57 0,-3 102 0,1-280 0,1 0 0,-2 0 0,0 0 0,0 0 0,-1 0 0,-1-1 0,-11 22 0,-4 1 0,-29 36 0,11-18 0,20-25 0,-38 40 0,46-58 0,0-1 0,-1 0 0,-19 12 0,17-12 0,1 0 0,-21 18 0,-203 176 0,202-172 0,27-23 0,1 0 0,-1-1 0,-1 0 0,1 0 0,-1-1 0,0 0 0,0 0 0,-1-1 0,-11 5 0,20-9 0,-11 2 0,0 1 0,1 0 0,-1 0 0,1 1 0,0 1 0,0 0 0,1 0 0,-1 1 0,1 0 0,0 0 0,1 1 0,-11 11 0,0 1 0,-1 0 0,-42 28 0,10-7 0,17-11 0,3 1 0,0 2 0,-41 53 0,-43 72 0,96-126 0,2 2 0,2 0 0,-22 61 0,33-82 0,-5 19 0,2 0 0,-8 57 0,9-45 0,1-6 0,2 0 0,2 1 0,1-1 0,5 38 0,0-56 0,1 1 0,1-1 0,1 0 0,1-1 0,0 0 0,1 0 0,12 17 0,-11-18 0,-6-11 0,0 0 0,0 0 0,1 0 0,0-1 0,0 0 0,0 0 0,1 0 0,0-1 0,0 0 0,0 0 0,0 0 0,0-1 0,1 0 0,13 5 0,8 4 0,-9-2 0,-1 1 0,22 17 0,-28-19 0,1 0 0,1 0 0,-1-1 0,1-1 0,25 10 0,-19-12 0,0 2 0,0 0 0,-1 2 0,0 0 0,0 1 0,21 15 0,-14-7 0,1-1 0,1-2 0,54 23 0,-54-27 0,0 2 0,-1 1 0,0 1 0,37 27 0,-39-21 0,13 9 0,54 57 0,-66-53 0,-1 1 0,21 39 0,-37-59 0,1 4 0,0 1 0,-1 1 0,-1-1 0,-1 1 0,-1 1 0,-1-1 0,2 27 0,-3-18 0,-2 1 0,-1 0 0,-2 0 0,-6 49 0,-1-47 0,0 0 0,-2-1 0,-2 0 0,-1-1 0,-1-1 0,-35 57 0,33-67 0,-1 0 0,-1-1 0,0-1 0,-1-1 0,-38 26 0,45-33 0,-13 7 0,-1-1 0,-47 21 0,45-24 0,1 1 0,-36 25 0,55-33 0,0 1 0,0 0 0,0 1 0,1 0 0,0 0 0,0 0 0,1 1 0,0 0 0,1 0 0,-9 19 0,7-9 0,1 1 0,1 1 0,0-1 0,2 1 0,-2 27 0,6 107 0,1-64 0,-2-75 0,0 0 0,1 0 0,1-1 0,4 18 0,-4-26 0,1 0 0,-1 0 0,1 0 0,1-1 0,-1 1 0,1-1 0,0 0 0,1 0 0,-1-1 0,1 1 0,6 5 0,27 24 0,166 149 0,-184-169 0,1-2 0,0-1 0,1 0 0,29 10 0,27 15 0,-64-30 0,246 121 0,-229-116 0,1-1 0,1-1 0,-1-2 0,1-1 0,0-2 0,54 2 0,31 4 0,-23-1 0,465-5 0,-305-7 0,-188 0 0,-1-3 0,93-18 0,-118 12 0,-1-2 0,60-26 0,-56 20 0,-13 4 0,0-2 0,-1-1 0,-1-1 0,47-41 0,-67 51 0,-1 0 0,0 0 0,0 0 0,-1-1 0,8-14 0,24-31 0,5 12 0,-34 35 0,0-1 0,-1 0 0,0-1 0,0 1 0,-1-2 0,-1 1 0,8-14 0,-1-1 0,1 0 0,2 1 0,27-33 0,15-20 0,-39 41 0,-17 29 0,0 0 0,0 1 0,1 0 0,0 0 0,0 0 0,0 0 0,7-5 0,2-1 0,1 1 0,0 1 0,1 1 0,0 0 0,0 0 0,27-9 0,106-28 0,-49 17 0,-42 12 0,1 2 0,75-9 0,-60 19 0,117 4 0,-77 3 0,322-19 0,-109 8 0,-62 5 0,-76-22 0,-132 15 0,0 3 0,75-1 0,1381 11 0,-1468-4 0,57-10 0,31-2 0,522 13 0,-316 3 0,-316-1 0,0 2 0,0 0 0,0 1 0,0 2 0,-1 0 0,0 1 0,0 1 0,-1 1 0,0 1 0,-1 1 0,20 13 0,-28-15 0,0 0 0,-1 1 0,0 0 0,-1 1 0,0 0 0,10 16 0,40 79 0,-30-50 0,18 19 0,3-3 0,78 88 0,-96-121 0,29 23 0,-42-44 0,31 37 0,-36-38 0,1-1 0,0-1 0,1 0 0,0-1 0,22 14 0,96 53 0,-82-51 0,55 25 0,225 81 0,-285-120 0,1-3 0,1-1 0,55 4 0,148 5 0,-251-21 0,187 13 0,162 6 0,-41-6 0,-43-1 0,655-10 0,-470-3 0,-131 14 0,-49 0 0,468-11 0,-379-3 0,-97-12 0,-60 2 0,288-18 0,-201 10 0,-162 10 0,0-5 0,-2-7 0,0-4 0,-2-6 0,-1-6 0,188-82 0,-28-22 0,-202 94 0,104-78 0,-94 49 0,111-120 0,-144 137 0,-49 48 0,0-1 0,-1 0 0,0 0 0,0 0 0,-1-1 0,-1 0 0,0 0 0,-1-1 0,-1 0 0,0 0 0,0 0 0,-2 0 0,0-1 0,0 1 0,-1-1 0,-1 1 0,-1-1 0,0 1 0,-1-1 0,0 1 0,-8-26 0,1 20 0,-1 0 0,-1 0 0,-26-35 0,11 17 0,5 8 0,-29-29 0,-1-2 0,33 40 0,-1 1 0,-1 1 0,-1 0 0,-1 1 0,-1 2 0,0 0 0,-34-17 0,3 1 0,-1 1 0,-1 4 0,-2 1 0,-62-17 0,23 20 0,-1 4 0,-171-9 0,-299 22 0,318 8 0,173-2 0,-223 9 0,265-5 0,0 1 0,1 2 0,0 1 0,1 1 0,0 3 0,-48 22 0,55-18 0,1 1 0,1 1 0,0 1 0,1 2 0,1 0 0,-25 31 0,26-25 0,1 0 0,-29 54 0,-17 23 0,52-83 0,1 0 0,1 1 0,1 0 0,1 1 0,1 0 0,1 1 0,1 0 0,1 0 0,-5 46 0,4 17 0,6 129 0,3-105 0,-1-92 0,0 0 0,2 0 0,0-1 0,1 1 0,1-1 0,11 27 0,55 104 0,-45-100 0,22 58 0,-41-85 0,1-1 0,1 0 0,1 0 0,1 0 0,1-2 0,1 1 0,0-2 0,2 0 0,25 26 0,-12-18 0,2-2 0,34 22 0,-2-1 0,-40-28 0,47 28 0,-9-16 0,1-3 0,121 35 0,132 10 0,-313-70 0,438 53 0,-223-34 0,507 29 0,-610-48 0,271-9 0,-355 5 0,0-1 0,0-1 0,0-2 0,40-14 0,-50 13 0,-1 0 0,0-2 0,-1 0 0,0-1 0,0 0 0,-1-1 0,19-20 0,-17 14 0,-1-1 0,-1-1 0,0 0 0,-2-1 0,0-1 0,-2 0 0,0 0 0,-1-2 0,9-30 0,28-64 0,-29 77 0,-3 0 0,22-83 0,-18 11 0,7-203 0,-27-120 0,-2 191 0,3 227 0,-1-1 0,-1 0 0,0 1 0,-1-1 0,-1 1 0,-1 0 0,-1 0 0,-12-33 0,0 19 0,-1 0 0,-44-56 0,-55-49 0,64 77 0,-181-188 0,199 206 0,-2 1 0,-3 2 0,0 2 0,-2 2 0,-48-30 0,-124-44 0,155 82 0,-19-5 0,-136-37 0,153 52 0,-23-5 0,-151-19 0,-91 16 0,-210 20 0,496 7 0,0 1 0,0 3 0,1 0 0,0 3 0,0 2 0,1 1 0,0 1 0,-62 34 0,41-19 0,-1-2 0,-109 30 0,34-12 0,-252 103 0,282-109 0,-156 32 0,29-9 0,-75 23 0,230-68 0,-1-3 0,-83 2 0,-499-13 0,628-4 0,1-2 0,0-2 0,0 0 0,0-3 0,1 0 0,0-2 0,-31-15 0,-13-12 0,-99-69 0,158 98 0,1-1 0,1-1 0,0 0 0,0-1 0,-11-14 0,18 18 0,0-1 0,0 0 0,1 0 0,0 0 0,0-1 0,1 1 0,0-1 0,1 0 0,-3-16 0,-5-44 0,3-1 0,2-123 0,5 148 0,1 13 0,5-55 0,-3 76 0,0 0 0,1 0 0,1 1 0,0 0 0,0-1 0,1 2 0,0-1 0,9-13 0,80-124 0,-41 66 0,22-29 0,-49 76 0,26-49 0,-2 4 0,-28 44 0,-1 0 0,-2-1 0,24-66 0,-34 74 0,-2 1 0,3-32 0,-5 27 0,12-40 0,11-26-1365,-20 81-5461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6T11:27:13.357"/>
    </inkml:context>
    <inkml:brush xml:id="br0">
      <inkml:brushProperty name="width" value="0.14111" units="cm"/>
      <inkml:brushProperty name="height" value="0.14111" units="cm"/>
      <inkml:brushProperty name="color" value="#E71224"/>
    </inkml:brush>
  </inkml:definitions>
  <inkml:trace contextRef="#ctx0" brushRef="#br0">1773 1 24575,'20'-1'0,"1"2"0,-1 0 0,21 5 0,-34-4 0,1 0 0,-1 1 0,1-1 0,-1 2 0,0-1 0,0 1 0,0 0 0,0 0 0,-1 1 0,11 9 0,55 55 0,-3 3 0,-3 3 0,64 95 0,-82-106 0,-32-45 0,-2-1 0,0 2 0,-2 0 0,20 42 0,50 143 0,-76-188 0,0 1 0,-1 0 0,-1 0 0,-1 0 0,2 33 0,-6 98 0,-2-65 0,4-21 0,-3 65 0,1-121 0,0 0 0,-1 0 0,1-1 0,-1 1 0,-1 0 0,1-1 0,-1 0 0,-7 11 0,-35 44 0,27-38 0,-32 35 0,31-38 0,1 2 0,-25 38 0,25-31 0,-1-2 0,-1 0 0,-1-2 0,-28 26 0,-106 83 0,147-127 0,-28 19 0,-1-1 0,-47 24 0,50-31 0,1 2 0,0 0 0,-45 40 0,-123 114 0,123-108 0,50-44 0,-1-2 0,-33 17 0,37-23 0,1 1 0,0 1 0,-39 36 0,-19 20 0,57-52 0,2 0 0,0 2 0,2 0 0,-28 37 0,-23 41 0,36-52 0,2 1 0,-41 81 0,-176 487 0,164-361 0,25-85 0,-5 16 0,8-6 0,-71 281 0,87-208 0,31-169 0,-1 101 0,12 89 0,3-175 0,-2-76 0,1 0 0,1 0 0,9 39 0,-7-51 0,-1 0 0,2 0 0,0 0 0,0-1 0,1 1 0,1-1 0,0-1 0,13 17 0,-4-8 0,0-1 0,2-1 0,0-1 0,1 0 0,0-1 0,1-1 0,1-1 0,0-1 0,36 15 0,10-6 0,2-2 0,0-3 0,80 7 0,-101-16 0,-18-2 0,1-2 0,0-1 0,0-1 0,-1-2 0,1-1 0,0-1 0,-1-2 0,1-1 0,-1-1 0,-1-1 0,38-17 0,18-11 0,-2-4 0,127-80 0,-159 85 0,-20 15 0,-2-1 0,39-35 0,1-4 0,13-14 0,-53 48 0,60-45 0,-1 2 0,-64 46 0,-2-2 0,28-39 0,-37 47 0,-4 4 0,-1-2 0,-1 1 0,0-1 0,7-19 0,3-8 0,86-211 0,-92 218 0,-1-1 0,-2-1 0,-2 1 0,-1-1 0,0-49 0,-7-324-1365,2 388-5461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6T11:27:13.358"/>
    </inkml:context>
    <inkml:brush xml:id="br0">
      <inkml:brushProperty name="width" value="0.14111" units="cm"/>
      <inkml:brushProperty name="height" value="0.14111" units="cm"/>
      <inkml:brushProperty name="color" value="#E71224"/>
    </inkml:brush>
  </inkml:definitions>
  <inkml:trace contextRef="#ctx0" brushRef="#br0">469 1897 24575,'-4'5'0,"1"0"0,0 0 0,0 0 0,1 0 0,0 1 0,0-1 0,0 1 0,0 0 0,1-1 0,-1 11 0,-3 7 0,-20 60 0,-62 135 0,16-46 0,-28 47 0,0 0 0,87-186 0,2 0 0,0 1 0,3 1 0,-7 64 0,11-3 0,10 112 0,-5-190 0,1-1 0,1 0 0,0 1 0,2-1 0,0-1 0,1 1 0,0-1 0,1 0 0,1-1 0,1 0 0,0 0 0,1-1 0,0-1 0,17 16 0,19 15 0,2-3 0,87 55 0,-109-77 0,-2-3 0,2-1 0,0-1 0,41 15 0,90 22 0,-82-29 0,357 73 0,-210-53 0,105 15 0,377 18 0,-360-40 0,135 7 0,595-36 0,-568-10 0,545 20 0,366-4 0,-941-14 0,-210-3 0,-1-12 0,366-71 0,-120-37 0,-429 103 0,16-6 0,-1-5 0,-2-3 0,-1-5 0,169-101 0,-130 54 0,-5-5 0,-3-5 0,151-155 0,-254 228 0,-2-1 0,-1 0 0,-1-2 0,-1 0 0,-2-2 0,-1 1 0,-1-2 0,11-35 0,103-254 0,-60 154 0,-49 115 0,-3-1 0,-2 0 0,-3-1 0,9-102 0,-13-220 0,-8 291 0,0 41 0,-3-1 0,-1 0 0,-2 1 0,-16-50 0,-70-162 0,19 56 0,27 67 0,32 98 0,-2 0 0,-22-34 0,-10-19 0,-8-22 0,25 53 0,2-2 0,4-1 0,-33-104 0,39 50 0,10 50 0,6 37-1365,1 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714A-93ED-5FE7-EBDE-EBBA8731ED8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D610A4-6AE0-BA0F-1CE3-AFC59E22D5B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A370307-DE37-44F9-7672-65EBCF71E66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1B5CDEB7-2362-4E8D-C1D9-5720EFBF539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D40E734-0B37-45CF-39A8-C5090A5D048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4319450-E1D0-F5E2-0101-450CE74DE80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EDE729F-F35F-5DED-E041-EC8C2735E96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3484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EEAE1-0EC0-40C4-A71F-E78E64EA347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92EC4B-05F9-E826-3E52-14C93A3C31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1826582-9F6C-ACA2-7D13-E3A30BFAA44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4A9D3A2-2EA8-AAF4-8851-439D8BF6062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43BB326-48CE-B130-4BF5-F6C1F7421C0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4A39BBC-000A-7680-EA38-DC28C5EA2E9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1CA5B39-2C2E-C788-BE61-34A06DF0D81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90464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B56D-6E88-D59E-E85A-E0E39E65827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B577F4-98FD-27A7-EEBD-38F8A0403D7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9DC4F17-1844-81DE-B21B-87F6A9A3301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10596D-E7F3-C41C-18BA-FEBB07C2D09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8D00E4E-395E-77C7-C267-DE40D49733C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53DC40D-F8E8-6B96-6E4D-7792318A585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32F61C1-0B75-6CBF-F6D6-1780B4FD4CE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73545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00E8-570B-7120-1E35-6DB0A1C3695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E6EAE8-5072-ECD3-4A2C-CC9BD49711B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A810497-9FE5-4024-A4BC-50C9728EFEB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DECCCC9-E4A4-7219-83ED-530BB850319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79CAEBD-19BB-3A53-8A8D-D3DDF3103A8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2FDA358-B565-5616-47EC-6D82FFEC7EC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3B71CA8-08FC-24EC-E6CA-9E516411825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2139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AA79-2B0F-F4E1-7E4E-460192BFBF3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566689-9AAD-FD08-559B-1A684C71B9A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8DE78E2-D92C-257F-12E0-DAA6E96C634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8CEE925-BBE1-3A64-4606-4733392C4E1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D95A40A-EA0B-ECA9-B7FC-8E392272C08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4C900C3-14C8-B7DC-C408-023F3FA60B1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245BA19-20F0-3ABC-FC99-FCCE0E70389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441982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6F72-1F89-FEAA-09BB-F538F40177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36B2BD-01B8-6AB5-B8F2-9EB01178AA6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F05965C-2A6E-CAFD-5FF6-27177432FA9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578A917-76CD-C292-18F3-2CBF06F4FA5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D6F72F9-1ED3-3AB1-E9A6-F90DF5FBD2D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34E5E4B-03C5-C007-DA72-9073A4EB3A6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3351695-8A09-93B0-481C-D198949B327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272490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12C8-253C-B9E7-CDC3-A776D936EBC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1F4E17-0283-8C7F-C058-13BAC069211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1AB7B82-4367-643F-9CBA-26250078F5D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716474A-3558-DEA9-B874-28073747DC7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1BD8C52-B7D2-890B-9530-A0E9F911F3D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472FAD3-C28C-E25F-6A72-106DA6D4F40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555354E-8D23-08CA-B89E-5A41E29B270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493557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CC5E-DC82-5C93-3932-DAF8624B065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68F076-AA8D-BCE3-CF40-FA21EEFC580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131B16D-A9A0-B28B-2209-F8A985AF61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ADAA234-650C-EE4F-5F7E-104975794E9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B46DC58-5740-E0CE-DEDC-1EA1A4D3F03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98A8D62-BB21-E6AF-BBF8-9C98A60D748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4E70AB5-5663-0886-6501-043F4135FBA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972806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89FB6-C09F-87AD-A307-66ABCA1A902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BE0DE-FDC1-BDD0-0C02-674D261F75F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2602CC1-215D-5499-D967-B0AC788EB0B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364CB58-62C9-66A7-8E9B-F8885C43C1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D1BBBEE-44CB-A15C-D8D8-53BBB71D39E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929C2E4-9D8F-08E2-88A4-3DC535D4B15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F899764-2210-2ACA-8DF9-6584B9945E6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1650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7E23C-FC7B-2ACF-7F85-1F8FDD8F50F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9815B4-1AF0-0D0F-F328-6C57D6CC341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51C3461-4A3D-B81A-EBE8-7B3663AAE31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B0DAEB4-F4CD-FBAD-4DD0-17F148F0A6D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CDC4899-4135-792D-3A48-1FE55962FDF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F72DEEA-06E1-64E9-B6E1-B1722036D11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7A32A40-CA11-E2E8-438B-A60F98B75E2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112207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11167-11B6-9629-47A1-8A4FB4DDAC2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774FC9-5617-9525-3D2F-E546D8447B9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6E3E352-60A7-5EAE-9A41-CD145C1BAD1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FA38C4E-157C-588A-3A9A-D78522346EA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EA131A-2D27-8994-2B9D-6D476148837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8D45F0B-CA16-66CE-9735-DEF41327D0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11F6C5B-5B96-5825-C282-14CDCCCD48F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685108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7671-B69C-2AB0-1274-5E690EA5FF4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8F9FB-C179-E4D7-63C1-B4C19F5A1FB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BC0FEE3-E18D-58CD-FA22-4D29B94C6FB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5D73C8E-2E10-515C-CD32-685F0F1C1E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63B78BE-78BA-10C2-B123-BB0319BA9B5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6AEC8D3-1F5E-950A-53D3-C29FED4A728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14EA4EC-EBF9-B391-58DF-4BF9F964FED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418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E8623-AED8-364E-0AEE-F37084CFF73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536125-E3FA-EB76-532C-9CABAB8FBB1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434FD94-39F8-D6D8-9FB4-CE11CD6B9BB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C1EBBB9-A880-E1CC-0D2F-4612DFB018D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085C532-820A-39A3-1820-C27036491AE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B5BFBD8-2262-05A6-C848-C3DAA80A2CF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A0120D9-E89E-585B-7859-A24FA7F0F69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35168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56C35-142D-A2B2-7320-3E8FF957DA1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99B5AD-EA0E-9A67-36AB-E27474080A8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2482A94-20C5-CE12-8C1D-415AE9D68B6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550C788-4218-F5C9-EBDE-D97AA6A3EAC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97A720-5AE2-F101-C86D-323CDED2E1B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4384641-C4D6-5286-1AFD-376678FA18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28A2CDD-1326-A6D5-87F6-442A7A747E9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016710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D3C1-2032-22BE-B092-D35B3262C63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A4BF05-A926-6486-A852-18BB675C4B6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3D7ECBA-1DFA-0B70-46BB-BF45C24CAE7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1214226-B54A-6604-447E-826D5D6A03B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6EDBF06-FB2A-36D0-C31C-B574DA54407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F44DF08-A973-B441-66BE-4878225144C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CF60DA0-89C9-16AA-6FF2-B4964B24A5B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479327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1661-DA5A-D5B2-3B29-C76F46D60CE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9D5DE7-6BF2-4AD5-58EB-F76B7F5CFFE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AF40409-24BF-8557-2466-1C9CDF548FF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7AC3178-B7A6-1D20-8517-A6CFAA3B0C4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F0A621-13E7-5940-DB17-21093CE1F90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C08C5EC-A049-6047-CFA1-157DE1422F9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AC0123C-AEBB-8D73-3547-CAB2F53778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0209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82703-8538-4DC0-1080-F59D1F0191F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2EA2CC-7197-5EE5-1999-E2C5C9E9240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9E17154-4A91-108C-497A-13FCB32169C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6457A00-F334-497C-B15F-825D5E74C21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8E31402-299F-63BD-DC67-7F589A7EFC4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9CFEC4D-A847-D1BD-D030-1EC3B2913F4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7CC66D-1D61-380F-A6D4-EAF2FF7AD15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26559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BE44-90ED-2AD1-7250-086EDB5BD98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DAC640-93F6-021A-6CE1-86C8DA3C034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C0D4B2E-B9AB-01D8-81F1-DB83A74A9A4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7438829-3ADA-A540-6524-6F174292598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5629FC9-026B-E235-3A57-979B12CDC7D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E1D62D1-585F-0021-3222-0CE2751A4D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EBF5C2D-CEF7-43FC-0F6E-DA8A63E26C4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785969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37B7-13AA-2613-ABF4-ECEEC961161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F2DBC3-E112-3C49-AF0C-A1FB962FB9E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FF57737-06DD-320A-8261-6220B5A3FA1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AFEE983-6AE7-25A1-D136-9F786F98D27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353A965-1FCB-741B-E98C-3295C66034A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01EB377-C0ED-326B-FE47-A8FFB838CE9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018D265-3DD8-A61A-BFCA-CA9A91F1752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1213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23DC-EE20-8481-E58C-89233D3F4A0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9DA85-A324-5122-BB39-DB1F240AD0E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9925B65-9561-7CF4-EBA8-DB6CCD78A3B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FE5DA4-8CA8-6191-59A6-612A153D475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41FC29-327C-BF98-7FAD-8A733CA4341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DC0F55C-343C-18CE-B60B-0E7F81E3CBA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2736FEA-68EA-7B1E-BCD4-E2E01A95534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2787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1E7BF-84C5-5799-9E7C-C2A830D7AE8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7A58B3-7B21-9E95-A8B5-8EB3758697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061ABAD-8F50-3834-7C30-497F59B66F4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B4B85CB-4151-503B-9BC4-623CE31F29C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F96A04C-3A7E-4C28-B92F-E3712722F73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2F18C65-C60A-0197-3162-51F4FB0D032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C6CE686-255A-D5C2-8718-ADBE785955F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7493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4CB5-1E51-B33C-5E86-91AC01D9123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8FBFF4-9314-33BA-E739-4B949A09D65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04705BB-BBAB-51EA-46BB-073CF353EAA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3E845FF-1A71-175B-232C-817DB9C65F8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D8DE226-B4AF-088F-47E1-1F77A58C193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0DBDCE3-CC0B-8D7D-2C25-36A9C091CDF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50CBB37-DF29-0B70-C7E8-520742138A6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413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5E0D-7B18-A92B-4CF7-B7891EE72B5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7206F4-43E5-E998-C876-68628E0D674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D070179-AF71-797A-DBDD-8902129D5F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E67A0F-2D68-E1CE-DC07-86CCB09FFD8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84739C9-CA38-F59A-584D-0B9CFF2CDBD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D165BC7-14D0-73BE-CBE9-FE709CECABA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FD8461A-1A4E-BC44-3169-EED06B91579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377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106EB-D4B3-1A6A-A379-A14182D39BD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0A895C-A512-3AFD-E78F-9A8D8748AC7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6BCEFAC-1B15-671E-2902-0C22F30D6F0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F8E105F-7BD7-9FA3-9688-48989EED649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8CB20B5-EE90-334D-54F9-1C293634BA4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D910E36-FDB6-3FCD-E5D0-0189222FEA0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D831DE8-6128-549A-CB2D-B298355537D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3274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208FF-9223-409D-71FC-023FBFF538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1ABC10-393D-AE80-F44A-8DBE84EC039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5A6ADF1-6A80-44DF-25FE-46321671216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3FD8C58-512B-F6EF-90A5-33F04A6E2AD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860AC2B-8A84-2C0F-1C92-D058ABA5DB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8CE9B4C-0F73-ADC3-E393-4084B24E6FA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1D6E915-5508-751F-E1C9-CDFEEC2CFA3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7902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8DCA-D570-ED52-D427-1961384C37B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915AAE-2AB4-EF73-5E96-838523A0E43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E2CB207-10EF-C4FF-0D08-6B2FDB8344E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27ECF1F-5789-E976-2AFE-F35DCD920B2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D0684A2-7501-8941-9B74-AA282AA63D9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9C405AD-B055-E964-7383-C4276D9F4A1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BD43250-23BD-6C06-D7C5-0D6D87900EA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2518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FF301-DDBA-408A-B6D6-9A3197B7C76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16C07C-198F-5140-3F60-2AC2410D0E7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6C7F9F-38BD-AB9D-0E39-F10CB09D18E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A0554AE-BCF1-578B-D33D-2C182464B54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DA2264B-BC3D-7769-6301-2E9E12BF43A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DDE5688-966E-F68C-F7C5-BCFA641953E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B8ADD02-8E1D-77B2-9AF2-275507F5B32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556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58053-EB49-262C-F5EB-8305AC6A35B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F9F13A-CAD7-208A-E8BD-D898601AE73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BF25C23-0464-1B23-F663-A7BAC4861FA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C4F4914-2707-31B2-A1D6-F203172F272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AA13D08-E368-AA00-83CA-20686D44D19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89FAC36-63C5-ADF8-8019-D2379680026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D16EAF7-F5C5-949F-B9DE-ADC367A576B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6418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89CA-52F7-B9E6-887D-2996506286F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72E09C-2BC5-2E64-C3B3-74A097C7A82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B4E491-A320-A8D1-009D-BCA9D4853D3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849B19E-9A4C-CFC6-6FAE-9AFCEB9266B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2210686-A347-5EB4-8C29-08A0BFC9E46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CAF4DD2-1E67-C6D2-1ED9-B9046530F39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861C513-B421-9D0E-0AC7-0EF92E48CD8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02253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7366-820E-8CCB-1DE2-0B057B214D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D52F8-7161-A6B9-3A25-E2AE5F52E13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9CBC009-287F-B68C-9E7C-719315EBFBB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E9DE2CB-6904-B02F-22C7-32474C02959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BF096A0-7D6D-5699-6ED5-7B1E7C98BB6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0729FD0-F946-1FCD-5320-824A15D775D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ED6ED61-26BA-D94B-0951-0B64379D78E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2141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97F8B-97CC-B9B6-01B0-CE23955B091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A555BD-5437-C674-6942-0F6A387EA09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9007489-1A72-5F25-3988-EF4C23D085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8873B02-9D88-E6E2-4787-F84021756F4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C884271-827B-3219-9ABE-887BB41806D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DF2752E-7302-CEFD-2781-5F56375D8A2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8AD7610-2044-CD7A-6165-D491CDB7869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5960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0FA98-C936-FFEE-3703-276EF3A7222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01178F-A834-E2E2-3A6B-3272DBB253D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3837D3-30C1-287C-3E06-DB490132DE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181F78D-569B-2E59-E95C-49644446B45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B740B17-C3E7-9F64-4713-CF0C8EE831E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EF13CBF-9135-171C-C305-0B5D1A4A73E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C851530-E607-2346-15D9-51CABFFFA4A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58649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1F385-824D-E3CF-210C-4C2C5E13B12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300D03-DDE7-0564-2EE3-2163E7DA6A4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A49ADBC-3A0C-7CBA-AF6E-BE480E9C4D6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5D7870E-1E32-0C7F-3F0B-B463E9E2310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E14FAFC-3A51-981C-73EC-AAC89AA6C7A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EB3FCBB-8A90-9343-1136-099566D0304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795A2CC-161C-03D9-16E3-812DAEDC699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0224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2ED7-CB6A-CB39-5A18-1E762C6B856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5A998-1F68-F4D1-4406-C7569DA7EB2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AA15161-7699-CB3E-A43E-94E705934A4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2C53B2A-B91B-07DC-8670-1B3F02E23B4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718B20E-693E-E4AE-B3A5-8E74F87735B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CD61E0B-A155-0A9E-99CA-436CB654B67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9D0FCB6-EBD2-3544-5087-3A47BE6E42A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98493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D42A2-96CE-5F0E-82E1-2B85F306538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61A419-44C5-3F6E-0E31-09187C85B94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D6BB065-2C88-7796-6ADF-653970CCC3C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3B587A7-4FD8-1E26-AA1F-4B26FE9EB3D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B9EED66-C585-1882-83AD-64A06868636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37B85DA-514F-74FA-1066-7B68273AC3A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28B3A3D-2A6B-2767-AC23-36515048D7E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9954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1F976-8EDE-3AEF-14A3-B35E138070A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B53A54-48AD-B477-335D-EF991FACBFB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6B99963-DD2A-60BC-4702-57A7AB6DAB1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3746441-C2CA-44AC-527C-84493EC324E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0995644-D5CA-F55C-0B5A-24C02C68F95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92F26B9-964C-339C-468B-8DC1BBE127C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F3E457A-E7EC-95DA-10FC-A789AD2FDA5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655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5813D-EFBA-97DF-DC2B-A5AF24ED104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88518B-A1DA-FD9C-869E-F16F7FDB29A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61B0D65-10D6-AF54-5065-3737A6BEFC1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24963FE-CFEA-1A46-DE0A-C9FAB9009F0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ABA0A1A-4FFF-E118-F1BD-777B1DD3EED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760B821-1EC4-8DCB-FF67-80EA75DD861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687DFBB-E51C-63B7-CC98-9235EDF1EE8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5236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CEDE5-99D8-9AE3-7479-89D6EEE7BFC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C7BAB3-2E65-2886-9173-D281CABE6C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21FCF3B-0C3F-3021-F8F1-18AA9ED97CD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ED942BD-221D-BB27-E016-33373C2EBFA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8E11D1B-D6CE-28DF-3104-A4AECE043B5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4C640E0-1A68-50EA-B37C-A0C3DF0589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EB6C952-175E-1B9E-F660-E4E8A7ECB5A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61844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98330-69CA-6EC5-7FBC-DC074AF8962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341467-114B-F0BE-D428-AFD35B4D429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9E0EC9D-003A-533D-6A8C-F036E3C1416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A99D4DE-6176-DCD5-FE4E-05EE6C07AD2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0552FC0-FA0A-5F78-DCBB-2490496EA59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6EA9DA8-EBCF-B7E1-B5A9-04197CAA619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6D84EAE-036E-3B0F-C628-EB50B72638D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3185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F703F-6838-75E8-FDF0-E371F96AD7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901D1-B9F5-63B4-6C48-A5A8E977F5A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9B3E0F0-A124-A2F5-C02A-AB3DC6B75FC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42CFCFF-8A6F-08D9-F425-263E8205FB9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B8CF3AD-3760-CA19-ED58-1B1A33A37B5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226409B-CBAE-2DA4-B473-94E21E8360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D5A0B6-4916-0B8F-BB52-C47CA08ABB5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50036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233F6-E4F5-B211-8AC6-2539A87448B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51E573-DC9A-D6A3-9C04-962EC0D3572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F1D0068-49FD-DABD-6F66-D3731375B23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AB76A80-7AF5-0B07-73D8-8D85B41E27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9DBFD2D-51FE-2A46-E553-ED701D11FFD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8086FD2-16CA-40DC-B67D-96E11C9C5DD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56DFAC6-2002-9440-B0A6-91640502A8F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6832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27D3A-4121-F3B7-1343-387B33E833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958F63-7504-E8DE-5E1B-E738DEDA799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592F0DF-C6ED-08EA-D7DF-2EF964C2717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783E8AC-0A13-FDC7-B250-63FD1C74DDC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4443F24-A7DF-8811-6306-5C4D0AFB0E0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C9760A8-F658-340E-1F42-BDF2EB179AB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2F5D93E-1DEB-D721-893E-9187346186A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3706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E6DC-3AA1-613F-FD15-7F63A7983A7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355B13-A51C-509C-2C7B-FC035C1F77F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72587AE-2972-8880-CDE6-5BA751AE0F1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1A585E3-0994-54F9-D48B-443229947C7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DC33173-9540-4DA1-8D39-71EC2B61A04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DD42F35-B0CA-9EFB-5CB7-94DD22D470E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740EA0A-EC50-1CC7-75E4-1FC472353EF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84920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50E8C-F041-F235-A2B0-F3308544791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31304A-4376-2CD5-C3E0-B0F60CBF074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6938FB6-55DF-7F74-DB88-66B6C911E1D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2D2AD2-0563-5B2E-44C2-8EEC013ED51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FA3EF11-278A-D025-D05D-37AF46B19B0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FD05538-4FD3-FC6E-9A3E-E57BFF32DA1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19C8044-1E9A-F365-E603-DE599C03CD5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88829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2033A-81D3-C693-EF9D-B8427A3C2D9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679260-4878-BE8B-1BB1-9B4ADE73311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59E3164-37CD-AAB0-3EAA-C665693DB48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C76D8BE-1108-7BCB-B2AC-17BC7B31328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AB704DB-310B-E84E-61D1-0A116B042BD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D3A53CE-006D-C505-A830-98E0E7D7D17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99EC465-6C7F-D119-72A5-64E8BA3E833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95406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EB34-A0A7-A97C-09A7-EF4AF3E1297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942604-5DE6-E7C0-FC7B-254F3A2BF0B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1C264D6-98D2-757A-D28E-30E6120A8AA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617CCEF-EBF7-D166-02EF-256B76F46C6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117025E-20AD-E2C2-B41C-666C04ADD7D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6E2E05D-C9FB-4FFD-DD7B-589F34EF82B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D05D0DC-675A-CDF4-4E9E-C7E37885162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96362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ACA66-C125-7405-57DC-FACF3119F06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0EC2B7-20FA-37E2-9E6C-F09E75CE13D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EC6000-1B6F-96C0-D1A1-0A302DB6945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CFE4159-D6B3-B01C-9DDE-53289FA7D3F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4BC5EBE-A3A5-C994-452E-43C4C02BD3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E316D55-0154-1560-193F-AFB8DBC84AD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EF8BB2-CFEF-0202-0AD7-9790A673B9E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633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B07A-8EFE-F1B7-AF50-4AFCF78F1EE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C5C0DB-F02F-73EE-A6EC-36458C8C08D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A387BAC-2336-0D1B-B252-A2CBB360B8E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D16F9E2-01B6-289A-D7F2-D0A48BF1F12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B67CD94-D0CE-7C62-9843-0F9154E1AC7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742203E-D19F-D2D7-FEE9-177D0820EC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AF44B76-2C30-9F15-CB20-73899D5C72D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45714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645B-8A2F-7177-956D-FBCBCBFED7E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66DD4E-51A7-F059-A3C0-CB3FEAE643F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D177508-2408-09DE-9B1F-141FC449C3D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7EBF43-DF40-1D77-601D-80BCB9F6D1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0426EF9-6194-0AA6-90E2-D9F4749F2FA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AA2EAD3-E960-987C-ECA3-FAB769531B0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9AD6FA7-C25B-089C-D35A-D5A2825862B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72437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EFF8-F56F-DE69-B085-4431F3A6F3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0B2603-FB26-2BD8-7DBD-6ABAB620B06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7E7E6D9-C2E2-5D91-1CE7-50B0C46CA87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A86E785-2B32-AE22-AB54-19B9784767B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A4ECB05-E6A9-C494-2BD2-076D107688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8CF0684-FC8F-EDC8-8887-AF7AAE7FECD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2D850E7-5563-AB86-9380-35FC660D9F2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8457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429C-D656-87C8-2C9B-E3A435B33E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21315D-0ED1-B201-95B4-BC1070363A1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AFD34F6-C4B3-BE49-AB2F-9129E387676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88C1688-FB74-AC94-9FBE-D7070C61A03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8F7AAA3-1290-835D-E59C-B0623284923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C5C6E52-AE7D-5AE4-5FB3-8A7D7903E92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8378226-2E9D-312C-9674-E3AA8437364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1529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B2E15-B6D9-09EF-2095-FC7DCAAA9A0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9B6B9A-476B-9519-73DC-9258D480D27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5237C56-9E06-9BF8-B22A-B7680877521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439B8A0-5651-B1A3-A57F-26570988BCB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DBDEE50-4376-5012-BEA1-0F9345A8E3F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9581D74-C50D-C5F8-FC07-D2B537AA96E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4527CFA-DBBA-2D16-DD8F-A22396C42AB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98292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270D9-E12F-312C-5619-F44E99F19F1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28CC12-1B03-1C1F-7B90-E3606C092EB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21ACC1C-E970-F34A-7D48-50000D31880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23E6390-2234-C299-3142-582423D1FB5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A209194-A138-4AC6-261B-3DE6DA1A340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53DAB38-FCB2-888E-052C-63391B26425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469BC08-5CE1-D79C-6AE4-579F6ED032A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04024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8414-8302-02ED-CF94-B5A3BC0D456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D4AFF4-48BC-DDAB-C022-ED6901CCADB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52E4EC4-0DC5-813E-B877-9D7300D1853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B06E73E-9BEF-19B2-1325-2028821185C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71BCE75-3782-0A97-6657-8919EADDDB7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3DACAEF-9B99-CD09-BBE8-294E7C4FCE6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F4A6C25-89F8-484E-D760-4F142B9948E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02028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1A35-580E-BD8B-307B-6CFF7ED0494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5B1692-67E9-670B-208D-20CFFDFDE45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FBE3E05-A642-B737-1416-C45179F0857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EDBFF7A-8FFC-409C-DCA7-EACD506F90B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3451D8B-F489-7038-BD09-21C4FA487EF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3A59454-5D94-82B6-4640-126159A611A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6F5818B-560E-646E-B1F7-E92B3191B52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51925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29765-31B4-9258-07FD-B02E7414769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E42ED6-7406-40D5-B96E-42150B766D1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450E564-F290-6722-3714-047D59B77BD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FD4BE2C-F320-0931-18AC-93CF0DD4870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2CCB7E4-293E-AFB0-571E-6701C409594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7A459BD-7887-0990-937F-0E7932E6751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F67C737-178D-E9B8-161C-06A83F10349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1368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D85A3-17A1-488C-1F74-34969A4D813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381DB-FE29-FE8C-D636-D7946E3B63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B5E7B3A-C918-FF46-7825-310FBAFD83C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FC5A788-BABB-BC23-7FCF-5DD54150718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712BDB1-7DFC-9346-2387-951E118EE0D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BE020C8-E228-B6B8-7C6D-E41F87ACC53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1D1914E-8BFF-B875-FCD1-1929148125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84387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B4DCD-8CA6-C5ED-FEF0-C5370F00E5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54EAA6-235D-30EF-D5C2-CB8C99A3954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5D1F99E-6EA5-B9D5-B30A-B5805EE73C2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545D4F9-10D4-AA05-B179-1C748EFD3A0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0CF96E5-8298-B599-3D7A-DDC67794824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0FC0E3C2-55F9-2C12-1157-65044A0E275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99F3B3C-3FEA-AC19-40D1-9BE503667B8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7829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E536E-1219-E41A-8884-A41C535E5D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DFA68-5594-2218-E82F-CA96D7E4D72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A349B22-1F33-3DDE-FC14-326A29845DA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8D77A61-0BF6-5599-6A31-04CDEA4ADB0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7DE8595-A691-3DF9-67B2-DC03B73810B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0027447-D9CF-0DAC-93DD-48E0A69A5DE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031FD3-8F44-5A32-2691-C63AE7D665E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64724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8CCF0-02CA-E9BD-BC2D-0C62E35FBA5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B0BFE-E878-BA06-BF3F-749E603EC80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D1D9454-766F-02E4-3659-7FF63978EC0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94A780E-FF4E-144C-B922-09EF3B83354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F261ED-9BD0-DC74-F321-96D626D2675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5CBE40C-F8A4-F1CA-8DBA-EA63C70187E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73410F4-82F5-01FD-06DD-25299F6E326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6671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3059-6D2A-0874-B4ED-13298E0D38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998167-3118-7289-5061-A5F0C074033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6D4A793-5311-2306-BE04-2001272230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C22623-6BB8-4F8A-972A-2A271360924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D847B1B-D3A1-F330-2864-04AB7C0B322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4F4C794-F57E-DC25-F8FA-5F5B97458F5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8473B48-923D-2B40-AB63-F58682FCE6F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43867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A6A8-DBD6-5E05-C949-91A9A35A0A1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7EE867-69BC-BFF3-F3B4-2B4C2C9504E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9D8602B-646A-63EF-368A-325786DEF02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4995CC4-C51A-A3AD-25BB-AF7D7B00A7F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50BD971-F025-512B-29F1-CA114E7FEEE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7CDD592-2EC7-4FC5-3341-5043451DB5B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0CEB7E4-2F3E-3DF9-F835-7098B86D9AD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02164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68427-452F-8546-41D9-01037D4C8E1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D78CA8-2BC9-15A0-6F61-2455246901C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AA24276-6288-F7EA-94F4-BBB3B00FE3E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C25ABA1-0981-0909-A916-DAF43B60F8F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A0A08F6-D4EB-1413-268B-C8C1CC6B53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C6F294D-4DD9-1CC5-4005-674CC7EA23B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EE9D887-67A8-AA9F-665A-25FB2E53C0F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56153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368E2-66D2-990F-838B-804EDDAF996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D63219-FE15-22AC-8FAD-FC61C2A4E7F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AB66F7F-9C95-CC2E-1D38-656AAD88B96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2FE2847-91E5-B044-E2F9-51DF984CA05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1520C1-DCBF-F541-0077-277CCD7057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0D26FDB-7C18-B09C-671C-533B0E56C9C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34A2398-3A83-E6C0-3D75-C3BAD6A4C5F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5526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CD92-E714-229B-CF1E-87B2572BEA4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5AE258-0B1F-572B-0A78-ABD4B95A28E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C0F6E4D-A0F0-9435-044F-6EE1A4A8720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F44CA9C-64B4-C8AD-A70D-C3E25B19B6E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D7EF72-7AF9-F2AD-91F8-124C7A2288E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4D90664-7770-B547-FC07-C06CD40E7F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2E17C8A-C7C3-603E-92E0-DA2B947440D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8885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5E308-B79A-4513-31AF-EDB4E392A5C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A4B6F6-5AD0-73D2-1EE4-E23A25DF177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5C0759D-7A6F-1FB6-84D2-8869ABAEFE1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312A15B-EDF5-DD71-E051-F46B4FDF482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FB42A2C-E9C9-3B39-5ABA-AD1BCDF2BF6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95D71FD-ED03-8B20-FD4E-4E6F0C8CB80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A8F2E9-49F2-2B8D-6499-672A6CD8260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4044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A315-26A3-C43E-324B-DF4A165822E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36048B-C147-6F4B-FDB3-65EB7C67B68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B78ADCA-88AA-43FF-7553-3CC1820D840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2B6BB98-643F-3568-77EE-5A871AA6145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09782A3-F9E6-5D65-C629-3963ABD1C92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5345212-E47A-46C4-4416-E98DA330AE0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FDDBB7D-5E92-72F1-0E68-B2128193373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63714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955F-87AD-6101-BBDA-2BAC6013A60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07C9ED-CDD8-27BF-C94E-113FB1E0609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86BEA0D-543D-12F5-27E8-A276E52259D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0ACE7A1-ADFC-7AD5-9D67-1FDB9C6ADEF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3B6E290-27B4-33F3-6D82-5B6D1322DFF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BC144A0F-619D-93D9-499A-137B757BE79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6110132-F59E-E481-5A27-8C6988CE789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9314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39F0-8BA8-EF99-05AE-E5BEF75254C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F34F8-6F08-F7FD-887B-ADB4F1777B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E754E56-0FFF-8164-CB13-467387F78D9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093982-5D61-63D1-57EC-84A6222D582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EB31342-EC9D-1023-3F04-3FA8AADFBC0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ACCFB9E-4C5E-F7A6-159C-A9559A54757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D3888E-551D-2C83-C574-968AE8DADE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6458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83AB8-103B-0594-8857-6A933CCFA7D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9316B8-351D-6A8C-F3D3-36F4F24390D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8D92366-3871-004F-28D6-0D033AAF334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0A1C03E-58AE-F1C6-8911-16F981BECBC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86123AC-F7BD-20FD-C2F5-88E285459C7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7239CD6-81D2-A15E-9987-26B710D3E2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0F1F77-29C0-61ED-AE80-0B185D26DD8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23182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80006-5E2C-5425-4158-7390C423D8E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248D0D-7F9A-1AA3-6C6A-0108C0F0511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20713BD-C554-FC0E-B53B-BE532B6E812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C384762-349C-724E-57B0-00A8599F9DB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D144576-8A62-A6D6-5A14-A13AF6572C7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6F11A1B-25A9-26AA-CCD6-FCF1061D415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FF4358D-707A-CD42-35B5-B03C81DE3F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15517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0DAE8-D83A-C7EB-029A-F54D3A32F2A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FF2E5D-7541-BD15-7B1F-17CAE607466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6B524B4-ACDA-D2D9-5F7F-E5D1249BA29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6CD4901-A518-234C-71AB-0AE0BC810AC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7E0D3CC-DB56-3370-4EF9-0B9228D273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A73DBFA-B4F1-1A9F-0C3B-37B85F5E4FB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E2E3F4-23AD-7F0E-F65F-47B611CE1D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9967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CB2B6-E79E-4079-1288-96D112E1AD4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B0D9A-14AD-269A-C607-3406306993B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2C1C2CD-94EC-B2AF-0E21-E16A2164E7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4A472B0-C416-5D62-6075-17038915D4A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C5AA8B7-524C-7D6B-7173-B52AF87FBED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DEFC3C6-CEE5-CE4A-1F70-0B1370B6F33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18BD0EE-FB7B-69F1-24E2-8028CCC493F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4564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7605-4E11-361D-5258-AA3E9B25918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A1C5D7-C260-73FE-4D24-6FB445B54D9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4EE82B7-A9CB-5581-FD44-4CDBAAB20DB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ED04BCC-000D-8078-40A0-73FF5FF6C7F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07D2639-9720-FF66-CD97-7722FE2A23E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3774736-59AF-D72F-88BC-3CB8DAF0A95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ABC7AAD-C6C8-CD11-B01D-F61E0BBF27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006022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91A9F-F01D-26B9-8C82-CFBB3B58CB0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548356-868D-821E-A557-228897A1DC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FBC6F00-E2AA-7F3B-9634-7DF932C69A6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AD969D0-BCEB-8937-C5D1-B45EFCD30F8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F52F088-B3BF-5EFF-8450-E7BAA315E47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E22FFA7F-21EF-DD90-25A0-54A48C3AA9D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0A36A46-AA2A-BCCC-F95C-3519956F0F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339440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D5C87-A028-6EF0-5850-F4F1877A1CF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D0E9C7-6FC6-F8FC-8D88-2790D729BE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1B3364C-5B65-8FAE-439D-AC1761857B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53E9D5B-C646-2FFF-7FC1-3F6E0D7AD28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942A5C5-1840-B629-53F5-1E35B86FB0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09CE9ED-49F0-ABF8-1150-200ADE31093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219733C-BC72-42AA-D41D-5A59A9C4859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265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EAA8-1372-83CD-D69F-D6F523BC4A6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84F2D-9F6F-5C93-DA3F-134F9BEBBEA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7DF3050-F89F-9219-EC18-064FC21CB59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26D5206-A701-6E51-3C2F-3F3F8D5EA3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39FD4B6-2F83-E3AC-4F2C-D6913208A30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183DB07-118A-56A7-4B9F-DBDCE539529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03AA8DA-5353-FC3C-FFE6-B9D893A2672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1736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C998-6994-8D1B-324D-83B4207BDED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0C9343-59CC-94A1-DFAA-151C745CA49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33E174B-A93C-5A0D-E3B6-015583CF994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5659661-9682-4C5D-4A8A-B3A94FADA0B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56D6401-1C97-4656-22F7-96491CFDC9B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CFD8795-4BE3-2AE3-D1A1-AA8B221C3E1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4BA9DE1-7502-E271-915F-6C060D57B17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08616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B93E-09D3-1224-3A69-DEC1A911D6B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73C1F7-5060-A10E-3878-026F30BC062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1E751C7-EDCF-2812-D18B-DC9DD2EC24D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DE79539-9AE3-0815-608D-7A918ACB568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1D10EA1-5BCF-CC9B-14AD-8DB7C3845CD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20B1000-D94F-33F6-E461-B7AE33CC0E0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91DDB3F-A679-49A2-BED2-0EB383D05C3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11020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5F723-799D-A63A-3E00-1563C36618C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DEB988-9633-6537-92F6-1B70C1B009C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CE08A9B-95BA-C6ED-1310-A3B4D44DEDF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DB5CBF7-559A-7ABD-34A3-1790E49FBA2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DC9BD80-E8C9-9300-3FEA-79B5BDD612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2962FD5-F82A-2FA4-3940-0190495D329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FADF7EF-DC72-C8EF-96FF-236C6D6CADD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1147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5EE19-BFAF-2809-3BE6-E657F9E32CE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5BECC-9797-6E37-6746-7E8AC74ADE7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7EE87BD-868E-27FA-A30C-0BCBC8463BC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46E1514-509D-8F75-A2F0-46F356DF27B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0F76B80-9BFB-C302-882E-BCFF4975105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5EA1197-831B-8A5F-3252-9B14F97F98E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21E3D87-9B4D-C181-06DC-9F015DFF241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3829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AA4C-D4BB-3154-D807-870C3D7B769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85A902-9C36-2D5E-9EB3-E4548925E6C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4C3F037-71FD-B3B7-245F-19E75EA4DBB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E23FEE6-173F-4FAB-BE49-868989E6517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A818A57-B330-C036-F94E-9598FEA405A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08A9E44-212E-66BF-0B78-A35719BD428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3201B57-4081-FAA0-8B10-FBA331CA9A9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27522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10FDC-D976-85F4-9401-F565C1A87B6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504FA9-60BA-000E-9F7D-A1001602712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01A4364-1DF1-9477-69C3-75CEE6D289B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E127D79-522A-7B27-4419-66143BC802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112A5E-703D-824E-FDC7-B4E50FF7BF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91144D2-95CD-FCCD-E99C-8BFAED6FA23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1949D4E-1BD7-C94E-24CC-7FED382E33E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27367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8A2-50D7-CEAC-31F0-0F006049212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0E675-B5A6-226D-A66D-DE5532CE66B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ED5EF6-F77B-DA49-0342-771C3ECFDFE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C954C86-EB2F-9709-462F-E18F8647A21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A67F52E-4BD0-D33B-BDC4-A4102380AEC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102160A-0B13-6362-C5C6-E836E9D4773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ED586AB-A40D-3350-376B-83EC9D09A8F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3734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655D-C7E7-D158-46B7-0CECB1174FB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84CCC-2B5E-82C8-498F-13FADA2D1A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4C5A131-C7D4-7498-C75A-B8C53A8FAF3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2F50A60-7FDB-FFED-66DB-87143B2E951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80F7FD9-7A6F-4F7D-15F1-AE3EFA91C06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AD6012A-5EB7-0D26-52A7-A78B577BD75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0E67F5A-F1C4-2FEC-C73C-9441C703A3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65723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76014-B2D3-CB86-0BDA-3F187AE12CD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A9CA7-ECCA-FEF2-C1FF-610F9D8678C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6ACF0E-72CA-5353-72AB-F93278AD8B2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8D6F650-5F71-4519-8B33-0D90E531088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CE3257E-EA63-4C41-5376-7537B6E11DC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D1A1B99-585A-330C-4FF5-37F0DEDD48D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1D33588-FC4C-BF3F-F928-EE88F3EA0C3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52159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0BEEF-553E-B130-E1CA-C84D1A460A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570638-1C87-F711-2C50-C9EF14AA798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B707E26-12C0-8A0B-8F9C-0E96D38B5C8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554D862-AA34-0195-59A1-8621B010150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D287B89-FF56-6A00-617A-06E6B48D9E7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74D91FD-0111-995B-C7C6-47A3B9E1629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69B28BF-543A-E524-5375-FB88768454E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330613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2316-ACE6-BEE9-3E5E-CAC21C2CABC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86F70-5D85-A9B6-4827-9595B608447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B047D00-FBF0-BCDA-0CFD-510149DEDB4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198F60E-5477-4891-8EBE-8F95CBFB142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56E9F32-C70D-49EA-F1AD-88564A9EC85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F7B2EF1-3D40-8C2F-4CA7-D01204407A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4A0F8BD-6FC4-D742-2599-20F2534B93C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780950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37508-0DA4-3738-F3C6-24ABFC6F8DE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C8F31-325E-0D05-2160-AB79A8DF922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950D046-FBE3-619D-5E81-97043C48788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29B1D57-CCFC-FF42-B7B4-6FB4478F9BD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7FDE203-2201-50BC-163B-D732D21867B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29137DA9-2D19-06A7-E67A-276A86AE701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CD593EB-FCC7-4FFC-45A1-0CF51DA80BC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29918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572D5-623D-E3EB-B499-89FCB8638B4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8CFAF3-1311-5CA1-113C-AEDE1C4956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2BA4106-A596-2432-4D26-88A7424ED4B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BB97A80-D089-E2FC-13AB-D044F5E2062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76B111-A7E5-9200-3082-541D9345330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4FA6078-C9D1-0422-ADA6-4867EBE27AA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BDC07D4-A43E-E349-4046-A238D62613A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475954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DD2D-5A67-6FDD-66D8-DEA378B8719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AF885-406E-04A4-2AA5-53CB885102C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0464953-30A9-3575-EE7C-6E90F467620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2E8EA88-3EF2-76F7-851B-2FECA9501AA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293AF80-A1EA-C718-6628-B9F3189E187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AFFA869-4F0B-C672-7022-7DF6E1BCBB0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6C5A15A-DBC6-78A3-8484-8909BB3FD8A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20693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675D6-562C-BFAE-1A46-F5CAA16764A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EA1E6A-79D2-0522-9946-BD7125E9D1A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C24F2AC-762B-F403-043F-750D7C4A687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7CB8C40-A1BF-2BDE-9B46-26EEB99CE8E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28031CE-5610-C893-509C-5D7D354FB3F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4C783B7-71E5-1F84-D625-640DFD57750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2C78C12-E467-B5A0-F2E8-DC6E4EB85EF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180267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0425-CEA2-8D1A-8261-EE4AEB866D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CE6018-76F1-FB4A-DDDE-45C57E85177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F1AEFC2-55D2-E78D-064F-7D4CD2F343D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B7F97B-2F93-DBD3-7179-3F87816545B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2E104DF-B4CF-742C-666A-4B437F2CD4A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F342F1C-0406-B3F7-B640-81B98472BC3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7A00ACC-7EC6-CB24-7071-CB1029140BC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42621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10D23-57E4-C249-D9CC-DB4C141EA57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11FD66-8B83-9B78-B1CA-C81DE922A45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2DCB25D-66E2-8B99-4125-098D500F1F5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B104368-9E4F-7B84-C606-D24E5C17ECF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657C3A3-775A-AA61-E89B-D741DC913E6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8F64F1E-9D87-22A5-834D-9DB2BFBA87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E1912EB-E1DB-5ECB-40A2-7488C2945BA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364722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F6C4E-45EB-9F3C-7F97-78DDD3E7EE0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EB8D20-83CF-6234-2A22-48EFF41478E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65B58B5-0B97-4200-8C96-4A32AF2F5A5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7723446-42D2-2887-C462-77B34062D56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ADB5328-0486-00F3-81A1-2F591F83C9E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BC174F3-FD9F-3950-28E9-2358E57B1DC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8A05F1A-CE99-167A-4C9D-9A95D4F53BE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434774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E739-637C-E55F-0D94-16F368523C7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3283C1-6DA2-C50F-0F0A-EDC04759046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66AB47D-2B68-6221-EBE1-A7F42326689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4E03C21-4961-5EBD-4DA2-F98528D992A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B60C9D0-61BF-E3F7-1D19-32E0D344AB2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EF4BB705-5527-7CCF-13B2-912838F69F2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E5A6931-26A1-7DEE-4E48-F31C7CB7AD0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218920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CF04-C5E5-9386-6AF4-658821EF7EE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333074-BB9D-1A26-47B8-196E720AC6C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18A1C28-10D7-47DE-FF0A-4577EC6CB3B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7F960DB-9F00-1450-7C50-F4872FBEB55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0EC58C-70BE-27CD-3928-05ACF8B345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2B3A6BD-4D97-7256-497B-0FCD51AA2AB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4A63271-C193-7A78-3717-090757095AF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884439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DEBF-DAB4-CAD6-C56A-741EE5254EF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FC2F59-E576-5C17-15B6-5FC81342E88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ED8906A-D994-3C09-F244-E4B1B29A188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DCFB634-2845-BD77-F611-F1682976196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9137BDD-CDE7-C32A-3D09-C943B04FF9A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C6D877D-BAB0-9566-AA41-B22260D0F4F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768D4E2-EE74-8A43-CBB9-608AD15FDF9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975830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C2128-4B11-A3A0-95E2-E9072FA9F97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4A099-7D32-644E-DAD4-0FF5F94EA7A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D168158-CA14-BA86-D2CE-C1CECCADA52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CE4F9D8-1581-FC8C-5736-C0AB3F53DD9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4FED632-502F-4A62-8E8B-02E0EAE369D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3F717C9-A0E9-63BF-13D4-172B56B716D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4E3393-BAD3-9954-1891-2159B0A2C21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3793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979D9-158E-D898-4E83-19EA4B53324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4B1B79-DD03-D18F-B20B-8016DC95FAF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3BCAE75-55A5-AB39-BD58-191A8954C31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C4B5D49-AEAA-C7F5-F056-EBFBEAD4991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B026285-C26C-B86B-A26B-A9F1A8FEEB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5D9AE86-FD89-B4FB-A515-1F451E7F900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FE80EF1-EB36-9F4D-071B-C30D58C6CF0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537385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3CE5-81A7-7A66-8644-7F43838634D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EAA92F-6345-8F14-A323-BE2DA15DD06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8CFBF52-98B6-964C-4433-CC5C43FAE0C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DDA67F9-747E-F0E9-6850-DDA28309275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F6EEB62-4107-B78D-5F53-6F50F851242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D643034-8323-0465-C1BE-A08E592539D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38C2940-9BFF-F911-B8E9-93B6909CF0B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60686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2750-046C-C395-8FD6-CAA4B51D67D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215A45-525A-A003-B0BE-C357E2E219E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2E74D29-EC1C-8807-E3D8-E7F21153D9B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00FDF9D-9F54-B707-FC87-15193138177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ECE4A9A-4B07-220F-21A8-EDF17E8A06E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CBF753A-2C92-B46B-5DEE-A5C0BFD6095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EDFDBAD-DE1E-4D8F-1A5C-7DAE4E1AF3C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4367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F191F-A4DA-A9B1-D1BF-F3A544DE2FF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73597F-666E-C753-5E7B-41A41285837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846A434-83F6-61DA-93D4-F888A3629C3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507C61A-05DC-3922-79C3-A11A65C5BE7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2A086BC-C9D6-C4C9-6EBE-F1AE10B89E0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9066367-D1CA-FA4E-B8B0-4C5F6507AD3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965ACF0-2C1D-F21F-6692-0D5180A8CF1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26486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25C7E-1188-E00C-9C1D-36ACD256A46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42FF6F-6992-FE0D-4E2C-DAE7CC3E82E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9BB7819-B363-A824-305D-4F72DBD10A3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A95FE18-C609-9A14-DA86-B50AAFF6014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465DCE0-5620-6684-8440-52C85B85720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69D76BE-110E-53ED-3338-81B82DCD46E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B1BBA43-7AFC-A11A-5E0A-C382F2082A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28526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4EEAD-A664-58BB-DD2E-582A50E7E6E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6F9F13-42ED-8E1B-49F9-F64B2BE5036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290A8D8-78D5-C37E-CBE8-E1BF443DF72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BE333BE-75E3-EE1C-F147-71BEB774383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89A3459-8AEB-5344-D860-EC1C569E03C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E95547B2-F4E9-A9D7-A733-4C945DA8142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1C9FA77-D1F1-1D19-7DB2-2132AA672EA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432734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F8DC-4926-047C-A95A-DCAA64CD0EA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F86F8B-5D56-C1A1-C670-2CF00B19022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6E8A32F-8157-3953-C301-0681941B0B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CF448C7-177D-BC3B-5A58-EFB47CD2471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0A9B624-2B6B-B734-1462-3A2FFDE7CCF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38D562C-8542-4C5C-CB1B-CD59AD25ED3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0FF8796-BEB1-95EF-C15A-8438FC6AEC4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040535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916B0-79B2-D3A7-05AA-C40A30BC8DB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9E6905-60B3-698B-4F81-91E9ED4E4C0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3BCA7AC-2EB0-3F26-D24F-4E124EA124C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C9243EB-E90B-30FA-CC72-B9A14D48D8A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0269CCB-FDFB-46D2-7BC6-C4EFF16F435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D691214-62F2-36C4-A531-F2BA05C6C9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BB72B37-D741-0FBE-410C-B9556BC5FF7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85531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7BD7-8992-0B1B-C137-3BF80FD4195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D93F4C-DC51-A10A-6503-E9BB53F9CD3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0E405A9-BBE6-5341-95F6-62AA6E438B3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3974FCD-8349-04BF-457F-FE780ACF2C8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46BA596-2D96-1045-B29C-9AECB0A1F87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FC1A309-7876-3060-448C-4868AEA2D81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44666AA-24A9-F51D-97D3-2C42DE78CB9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55825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E8716-3B60-5ABA-B0AD-E740134386C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BB63FE-DCC7-64BD-0107-6DA93F3A250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4D7E47B-EC30-BF2F-AAAB-30225C00128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61F5467-F817-0159-8F15-3F791E385C6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10F26BB-0882-0E22-6103-1352EAAA80E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9A6A124-DCBA-B1FA-C552-EFEAB1A5031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9C556C6-737F-C558-BAA9-51CC9906C26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516401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5C99-D3A4-2DD6-237D-899D9B90993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C38C1-DCDC-2A8A-75E3-9D13D6DFC5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13ABF4E-DBB3-DAE1-E5F9-C14F98A5312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24227D-A1E9-62B1-E969-9AB9567B99A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98800B7-3CE8-9D15-1C0A-F128DF16ECE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EDA99B78-7242-EDE2-C96D-7893E9032DE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4461155-C3C1-CC61-9721-B62904217ED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06538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DE31-3CA6-B9F3-8C7A-34A2ACB6D2B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D0FA15-E813-01AC-E5E1-06B41283D02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D51CA22-A72B-22BE-B168-A643370B620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C990C91-E53E-C56F-9C75-F511E321283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B030B2F-FE34-4AA5-42B7-250E1A9B39C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1671426-EEC8-4771-8B1B-A9E35AB6C72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2D45A6D-169B-93BA-ADAC-A107D04252C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374126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FBB2-BD4D-C95E-AE41-7CA896B8B08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5F5EA6-9616-BE50-1FEB-8268E6C0266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4855654-B50F-1C5B-31A1-CD250A86CF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BD3677C-69B1-CC8B-3E95-6B8C681921B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4ABFE5B-C776-5D9C-CA68-2792362BD3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A271C5A-F300-4881-924E-A483BD3464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F5EB904-28DD-2E31-9AF8-6E075054E33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14288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695C-DC4F-BA13-96AB-32D20D74FCF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275D81-A71D-A84D-826B-6D9AA3C6512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CC99B49-FB8A-0113-FB00-DBDD844B419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4AF9AEC-41AC-4040-3063-F62B4DDC432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4B32335-EF0A-C638-30D1-783C99CFAF1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661027C-73DD-6100-1725-0C5EE5C3BE2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FB2CA3D-1651-872D-732C-AB78312D1DE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1426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710194"/>
          </a:xfrm>
          <a:prstGeom prst="rect">
            <a:avLst/>
          </a:prstGeom>
        </p:spPr>
        <p:txBody>
          <a:bodyPr wrap="square" lIns="0" tIns="0" rIns="0" bIns="0">
            <a:spAutoFit/>
          </a:bodyPr>
          <a:lstStyle>
            <a:lvl1pPr>
              <a:defRPr sz="4615" b="1" i="0">
                <a:solidFill>
                  <a:schemeClr val="tx1"/>
                </a:solidFill>
                <a:latin typeface="Bodoni MT Black"/>
                <a:cs typeface="Bodoni MT Black"/>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6/7/2025</a:t>
            </a:fld>
            <a:endParaRPr lang="en-US"/>
          </a:p>
        </p:txBody>
      </p:sp>
      <p:sp>
        <p:nvSpPr>
          <p:cNvPr id="6" name="Holder 6"/>
          <p:cNvSpPr>
            <a:spLocks noGrp="1"/>
          </p:cNvSpPr>
          <p:nvPr>
            <p:ph type="sldNum" sz="quarter" idx="7"/>
          </p:nvPr>
        </p:nvSpPr>
        <p:spPr/>
        <p:txBody>
          <a:bodyPr lIns="0" tIns="0" rIns="0" bIns="0"/>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2828120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15996" y="2140184"/>
            <a:ext cx="9917251" cy="710194"/>
          </a:xfrm>
        </p:spPr>
        <p:txBody>
          <a:bodyPr lIns="0" tIns="0" rIns="0" bIns="0"/>
          <a:lstStyle>
            <a:lvl1pPr>
              <a:defRPr sz="4615" b="1" i="0">
                <a:solidFill>
                  <a:schemeClr val="tx1"/>
                </a:solidFill>
                <a:latin typeface="Bodoni MT Black"/>
                <a:cs typeface="Bodoni MT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6/7/2025</a:t>
            </a:fld>
            <a:endParaRPr lang="en-US"/>
          </a:p>
        </p:txBody>
      </p:sp>
      <p:sp>
        <p:nvSpPr>
          <p:cNvPr id="6" name="Holder 6"/>
          <p:cNvSpPr>
            <a:spLocks noGrp="1"/>
          </p:cNvSpPr>
          <p:nvPr>
            <p:ph type="sldNum" sz="quarter" idx="7"/>
          </p:nvPr>
        </p:nvSpPr>
        <p:spPr/>
        <p:txBody>
          <a:bodyPr lIns="0" tIns="0" rIns="0" bIns="0"/>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18515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15996" y="2140184"/>
            <a:ext cx="9917251" cy="710194"/>
          </a:xfrm>
        </p:spPr>
        <p:txBody>
          <a:bodyPr lIns="0" tIns="0" rIns="0" bIns="0"/>
          <a:lstStyle>
            <a:lvl1pPr>
              <a:defRPr sz="4615" b="1" i="0">
                <a:solidFill>
                  <a:schemeClr val="tx1"/>
                </a:solidFill>
                <a:latin typeface="Bodoni MT Black"/>
                <a:cs typeface="Bodoni MT Black"/>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6/7/2025</a:t>
            </a:fld>
            <a:endParaRPr lang="en-US"/>
          </a:p>
        </p:txBody>
      </p:sp>
      <p:sp>
        <p:nvSpPr>
          <p:cNvPr id="7" name="Holder 7"/>
          <p:cNvSpPr>
            <a:spLocks noGrp="1"/>
          </p:cNvSpPr>
          <p:nvPr>
            <p:ph type="sldNum" sz="quarter" idx="7"/>
          </p:nvPr>
        </p:nvSpPr>
        <p:spPr/>
        <p:txBody>
          <a:bodyPr lIns="0" tIns="0" rIns="0" bIns="0"/>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3117584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15996" y="2140184"/>
            <a:ext cx="9917251" cy="710194"/>
          </a:xfrm>
        </p:spPr>
        <p:txBody>
          <a:bodyPr lIns="0" tIns="0" rIns="0" bIns="0"/>
          <a:lstStyle>
            <a:lvl1pPr>
              <a:defRPr sz="4615" b="1" i="0">
                <a:solidFill>
                  <a:schemeClr val="tx1"/>
                </a:solidFill>
                <a:latin typeface="Bodoni MT Black"/>
                <a:cs typeface="Bodoni MT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6/7/2025</a:t>
            </a:fld>
            <a:endParaRPr lang="en-US"/>
          </a:p>
        </p:txBody>
      </p:sp>
      <p:sp>
        <p:nvSpPr>
          <p:cNvPr id="5" name="Holder 5"/>
          <p:cNvSpPr>
            <a:spLocks noGrp="1"/>
          </p:cNvSpPr>
          <p:nvPr>
            <p:ph type="sldNum" sz="quarter" idx="7"/>
          </p:nvPr>
        </p:nvSpPr>
        <p:spPr/>
        <p:txBody>
          <a:bodyPr lIns="0" tIns="0" rIns="0" bIns="0"/>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419814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6/7/2025</a:t>
            </a:fld>
            <a:endParaRPr lang="en-US"/>
          </a:p>
        </p:txBody>
      </p:sp>
      <p:sp>
        <p:nvSpPr>
          <p:cNvPr id="4" name="Holder 4"/>
          <p:cNvSpPr>
            <a:spLocks noGrp="1"/>
          </p:cNvSpPr>
          <p:nvPr>
            <p:ph type="sldNum" sz="quarter" idx="7"/>
          </p:nvPr>
        </p:nvSpPr>
        <p:spPr/>
        <p:txBody>
          <a:bodyPr lIns="0" tIns="0" rIns="0" bIns="0"/>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238494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15996" y="2140184"/>
            <a:ext cx="9917251" cy="738664"/>
          </a:xfrm>
          <a:prstGeom prst="rect">
            <a:avLst/>
          </a:prstGeom>
        </p:spPr>
        <p:txBody>
          <a:bodyPr wrap="square" lIns="0" tIns="0" rIns="0" bIns="0">
            <a:spAutoFit/>
          </a:bodyPr>
          <a:lstStyle>
            <a:lvl1pPr>
              <a:defRPr sz="4800" b="1" i="0">
                <a:solidFill>
                  <a:schemeClr val="tx1"/>
                </a:solidFill>
                <a:latin typeface="Bodoni MT Black"/>
                <a:cs typeface="Bodoni MT Black"/>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1"/>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6/7/2025</a:t>
            </a:fld>
            <a:endParaRPr lang="en-US"/>
          </a:p>
        </p:txBody>
      </p:sp>
      <p:sp>
        <p:nvSpPr>
          <p:cNvPr id="6" name="Holder 6"/>
          <p:cNvSpPr>
            <a:spLocks noGrp="1"/>
          </p:cNvSpPr>
          <p:nvPr>
            <p:ph type="sldNum" sz="quarter" idx="7"/>
          </p:nvPr>
        </p:nvSpPr>
        <p:spPr>
          <a:xfrm>
            <a:off x="8120453" y="9533637"/>
            <a:ext cx="400434" cy="141577"/>
          </a:xfrm>
          <a:prstGeom prst="rect">
            <a:avLst/>
          </a:prstGeom>
        </p:spPr>
        <p:txBody>
          <a:bodyPr wrap="square" lIns="0" tIns="0" rIns="0" bIns="0">
            <a:spAutoFit/>
          </a:bodyPr>
          <a:lstStyle>
            <a:lvl1pPr>
              <a:defRPr sz="1058" b="0" i="0">
                <a:solidFill>
                  <a:schemeClr val="tx1"/>
                </a:solidFill>
                <a:latin typeface="Calibri"/>
                <a:cs typeface="Calibri"/>
              </a:defRPr>
            </a:lvl1pPr>
          </a:lstStyle>
          <a:p>
            <a:pPr marL="12210">
              <a:lnSpc>
                <a:spcPts val="1106"/>
              </a:lnSpc>
            </a:pPr>
            <a:fld id="{81D60167-4931-47E6-BA6A-407CBD079E47}" type="slidenum">
              <a:rPr lang="da-DK" spc="-24" smtClean="0"/>
              <a:pPr marL="12210">
                <a:lnSpc>
                  <a:spcPts val="1106"/>
                </a:lnSpc>
              </a:pPr>
              <a:t>‹#›</a:t>
            </a:fld>
            <a:endParaRPr lang="da-DK" spc="-24" dirty="0"/>
          </a:p>
        </p:txBody>
      </p:sp>
    </p:spTree>
    <p:extLst>
      <p:ext uri="{BB962C8B-B14F-4D97-AF65-F5344CB8AC3E}">
        <p14:creationId xmlns:p14="http://schemas.microsoft.com/office/powerpoint/2010/main" val="1627164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p:bodyStyle>
    <p:other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0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9.jpeg"/><Relationship Id="rId7"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16.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7.png"/><Relationship Id="rId2" Type="http://schemas.openxmlformats.org/officeDocument/2006/relationships/notesSlide" Target="../notesSlides/notesSlide100.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75.emf"/><Relationship Id="rId4" Type="http://schemas.openxmlformats.org/officeDocument/2006/relationships/image" Target="../media/image174.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0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7.png"/><Relationship Id="rId2" Type="http://schemas.openxmlformats.org/officeDocument/2006/relationships/notesSlide" Target="../notesSlides/notesSlide104.xml"/><Relationship Id="rId1" Type="http://schemas.openxmlformats.org/officeDocument/2006/relationships/slideLayout" Target="../slideLayouts/slideLayout16.xml"/><Relationship Id="rId5" Type="http://schemas.openxmlformats.org/officeDocument/2006/relationships/customXml" Target="../ink/ink1.xml"/><Relationship Id="rId10" Type="http://schemas.openxmlformats.org/officeDocument/2006/relationships/image" Target="../media/image7.png"/><Relationship Id="rId4" Type="http://schemas.openxmlformats.org/officeDocument/2006/relationships/image" Target="../media/image178.png"/><Relationship Id="rId9" Type="http://schemas.openxmlformats.org/officeDocument/2006/relationships/image" Target="../media/image6.png"/></Relationships>
</file>

<file path=ppt/slides/_rels/slide107.xml.rels><?xml version="1.0" encoding="UTF-8" standalone="yes"?>
<Relationships xmlns="http://schemas.openxmlformats.org/package/2006/relationships"><Relationship Id="rId13" Type="http://schemas.openxmlformats.org/officeDocument/2006/relationships/image" Target="../media/image7.png"/><Relationship Id="rId3" Type="http://schemas.openxmlformats.org/officeDocument/2006/relationships/image" Target="../media/image177.png"/><Relationship Id="rId12"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16.xml"/><Relationship Id="rId6" Type="http://schemas.openxmlformats.org/officeDocument/2006/relationships/customXml" Target="../ink/ink2.xml"/><Relationship Id="rId11" Type="http://schemas.openxmlformats.org/officeDocument/2006/relationships/image" Target="../media/image182.png"/><Relationship Id="rId5" Type="http://schemas.openxmlformats.org/officeDocument/2006/relationships/image" Target="../media/image179.jpeg"/><Relationship Id="rId10" Type="http://schemas.openxmlformats.org/officeDocument/2006/relationships/customXml" Target="../ink/ink3.xml"/><Relationship Id="rId4" Type="http://schemas.openxmlformats.org/officeDocument/2006/relationships/image" Target="../media/image178.png"/><Relationship Id="rId9" Type="http://schemas.openxmlformats.org/officeDocument/2006/relationships/image" Target="../media/image18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08.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3.png"/></Relationships>
</file>

<file path=ppt/slides/_rels/slide11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5.png"/><Relationship Id="rId7"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1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1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0.png"/><Relationship Id="rId7"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1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1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0.png"/><Relationship Id="rId7" Type="http://schemas.openxmlformats.org/officeDocument/2006/relationships/image" Target="../media/image6.png"/><Relationship Id="rId2" Type="http://schemas.openxmlformats.org/officeDocument/2006/relationships/notesSlide" Target="../notesSlides/notesSlide114.xml"/><Relationship Id="rId1" Type="http://schemas.openxmlformats.org/officeDocument/2006/relationships/slideLayout" Target="../slideLayouts/slideLayout1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8.png"/><Relationship Id="rId7" Type="http://schemas.openxmlformats.org/officeDocument/2006/relationships/slide" Target="slide7.xml"/><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201.sv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images.google.dk/imgres?imgurl=http://home.schule.at/teacher/4/Projekt1/Bilder/E_Kondensator.jpg&amp;imgrefurl=http://home.schule.at/teacher/4/Projekt1/Einleitung.htm&amp;h=300&amp;w=171&amp;sz=5&amp;tbnid=9eRoNSTiMTcJ:&amp;tbnh=111&amp;tbnw=63&amp;start=77&amp;prev=/images%3Fq%3Dkondensator%26start%3D60%26hl%3Dda%26lr%3D%26sa%3DN" TargetMode="External"/><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jp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slide" Target="slide60.xml"/><Relationship Id="rId18" Type="http://schemas.openxmlformats.org/officeDocument/2006/relationships/image" Target="../media/image15.png"/><Relationship Id="rId3" Type="http://schemas.openxmlformats.org/officeDocument/2006/relationships/image" Target="../media/image10.png"/><Relationship Id="rId21" Type="http://schemas.openxmlformats.org/officeDocument/2006/relationships/image" Target="../media/image6.png"/><Relationship Id="rId7" Type="http://schemas.openxmlformats.org/officeDocument/2006/relationships/slide" Target="slide34.xml"/><Relationship Id="rId12" Type="http://schemas.openxmlformats.org/officeDocument/2006/relationships/image" Target="../media/image13.png"/><Relationship Id="rId17" Type="http://schemas.openxmlformats.org/officeDocument/2006/relationships/image" Target="../media/image1410.png"/><Relationship Id="rId2" Type="http://schemas.openxmlformats.org/officeDocument/2006/relationships/image" Target="../media/image9.jpeg"/><Relationship Id="rId16" Type="http://schemas.openxmlformats.org/officeDocument/2006/relationships/slide" Target="slide85.xml"/><Relationship Id="rId20"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10.png"/><Relationship Id="rId5" Type="http://schemas.openxmlformats.org/officeDocument/2006/relationships/image" Target="../media/image1010.png"/><Relationship Id="rId15" Type="http://schemas.openxmlformats.org/officeDocument/2006/relationships/image" Target="../media/image14.png"/><Relationship Id="rId10" Type="http://schemas.openxmlformats.org/officeDocument/2006/relationships/slide" Target="slide51.xml"/><Relationship Id="rId19" Type="http://schemas.openxmlformats.org/officeDocument/2006/relationships/slide" Target="slide96.xml"/><Relationship Id="rId9" Type="http://schemas.openxmlformats.org/officeDocument/2006/relationships/image" Target="../media/image12.png"/><Relationship Id="rId14" Type="http://schemas.openxmlformats.org/officeDocument/2006/relationships/image" Target="../media/image139.png"/><Relationship Id="rId22"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54.wmf"/><Relationship Id="rId5" Type="http://schemas.openxmlformats.org/officeDocument/2006/relationships/oleObject" Target="../embeddings/oleObject2.bin"/><Relationship Id="rId4" Type="http://schemas.openxmlformats.org/officeDocument/2006/relationships/image" Target="../media/image53.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5.emf"/></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73.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74.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84.jpe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16.xml"/><Relationship Id="rId6" Type="http://schemas.openxmlformats.org/officeDocument/2006/relationships/image" Target="../media/image88.png"/><Relationship Id="rId11" Type="http://schemas.openxmlformats.org/officeDocument/2006/relationships/image" Target="../media/image6.png"/><Relationship Id="rId5" Type="http://schemas.openxmlformats.org/officeDocument/2006/relationships/image" Target="../media/image87.png"/><Relationship Id="rId10" Type="http://schemas.openxmlformats.org/officeDocument/2006/relationships/image" Target="../media/image92.jpg"/><Relationship Id="rId4" Type="http://schemas.openxmlformats.org/officeDocument/2006/relationships/image" Target="../media/image86.png"/><Relationship Id="rId9" Type="http://schemas.openxmlformats.org/officeDocument/2006/relationships/image" Target="../media/image91.jpg"/></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96.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1.emf"/></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5.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6.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82.xml"/><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16.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3.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42.png"/><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3.png"/><Relationship Id="rId7"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1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8.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5.png"/><Relationship Id="rId7"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16.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9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94.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7.png"/><Relationship Id="rId2" Type="http://schemas.openxmlformats.org/officeDocument/2006/relationships/notesSlide" Target="../notesSlides/notesSlide95.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62.png"/><Relationship Id="rId4" Type="http://schemas.openxmlformats.org/officeDocument/2006/relationships/image" Target="../media/image161.png"/></Relationships>
</file>

<file path=ppt/slides/_rels/slide9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3.jpeg"/><Relationship Id="rId7"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16.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jpeg"/></Relationships>
</file>

<file path=ppt/slides/_rels/slide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12959" y="0"/>
            <a:ext cx="6975041" cy="10287000"/>
            <a:chOff x="0" y="0"/>
            <a:chExt cx="1837048" cy="2709333"/>
          </a:xfrm>
        </p:grpSpPr>
        <p:sp>
          <p:nvSpPr>
            <p:cNvPr id="3" name="Freeform 3"/>
            <p:cNvSpPr/>
            <p:nvPr/>
          </p:nvSpPr>
          <p:spPr>
            <a:xfrm>
              <a:off x="0" y="0"/>
              <a:ext cx="1837048" cy="2709333"/>
            </a:xfrm>
            <a:custGeom>
              <a:avLst/>
              <a:gdLst/>
              <a:ahLst/>
              <a:cxnLst/>
              <a:rect l="l" t="t" r="r" b="b"/>
              <a:pathLst>
                <a:path w="1837048" h="2709333">
                  <a:moveTo>
                    <a:pt x="0" y="0"/>
                  </a:moveTo>
                  <a:lnTo>
                    <a:pt x="1837048" y="0"/>
                  </a:lnTo>
                  <a:lnTo>
                    <a:pt x="1837048" y="2709333"/>
                  </a:lnTo>
                  <a:lnTo>
                    <a:pt x="0" y="2709333"/>
                  </a:lnTo>
                  <a:close/>
                </a:path>
              </a:pathLst>
            </a:custGeom>
            <a:solidFill>
              <a:srgbClr val="70CCD7"/>
            </a:solidFill>
          </p:spPr>
          <p:txBody>
            <a:bodyPr/>
            <a:lstStyle/>
            <a:p>
              <a:endParaRPr lang="en-IE"/>
            </a:p>
          </p:txBody>
        </p:sp>
        <p:sp>
          <p:nvSpPr>
            <p:cNvPr id="4" name="TextBox 4"/>
            <p:cNvSpPr txBox="1"/>
            <p:nvPr/>
          </p:nvSpPr>
          <p:spPr>
            <a:xfrm>
              <a:off x="0" y="-38100"/>
              <a:ext cx="1837048"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738995" y="919830"/>
            <a:ext cx="5901210" cy="2204988"/>
          </a:xfrm>
          <a:custGeom>
            <a:avLst/>
            <a:gdLst/>
            <a:ahLst/>
            <a:cxnLst/>
            <a:rect l="l" t="t" r="r" b="b"/>
            <a:pathLst>
              <a:path w="5901210" h="2204988">
                <a:moveTo>
                  <a:pt x="0" y="0"/>
                </a:moveTo>
                <a:lnTo>
                  <a:pt x="5901210" y="0"/>
                </a:lnTo>
                <a:lnTo>
                  <a:pt x="5901210" y="2204988"/>
                </a:lnTo>
                <a:lnTo>
                  <a:pt x="0" y="2204988"/>
                </a:lnTo>
                <a:lnTo>
                  <a:pt x="0" y="0"/>
                </a:lnTo>
                <a:close/>
              </a:path>
            </a:pathLst>
          </a:custGeom>
          <a:blipFill>
            <a:blip r:embed="rId2"/>
            <a:stretch>
              <a:fillRect t="-24978" b="-25563"/>
            </a:stretch>
          </a:blipFill>
        </p:spPr>
        <p:txBody>
          <a:bodyPr/>
          <a:lstStyle/>
          <a:p>
            <a:endParaRPr lang="en-IE"/>
          </a:p>
        </p:txBody>
      </p:sp>
      <p:sp>
        <p:nvSpPr>
          <p:cNvPr id="6" name="Freeform 6"/>
          <p:cNvSpPr/>
          <p:nvPr/>
        </p:nvSpPr>
        <p:spPr>
          <a:xfrm>
            <a:off x="3769332" y="7957718"/>
            <a:ext cx="3840534" cy="804912"/>
          </a:xfrm>
          <a:custGeom>
            <a:avLst/>
            <a:gdLst/>
            <a:ahLst/>
            <a:cxnLst/>
            <a:rect l="l" t="t" r="r" b="b"/>
            <a:pathLst>
              <a:path w="3840534" h="804912">
                <a:moveTo>
                  <a:pt x="0" y="0"/>
                </a:moveTo>
                <a:lnTo>
                  <a:pt x="3840534" y="0"/>
                </a:lnTo>
                <a:lnTo>
                  <a:pt x="3840534" y="804912"/>
                </a:lnTo>
                <a:lnTo>
                  <a:pt x="0" y="804912"/>
                </a:lnTo>
                <a:lnTo>
                  <a:pt x="0" y="0"/>
                </a:lnTo>
                <a:close/>
              </a:path>
            </a:pathLst>
          </a:custGeom>
          <a:blipFill>
            <a:blip r:embed="rId3"/>
            <a:stretch>
              <a:fillRect/>
            </a:stretch>
          </a:blipFill>
        </p:spPr>
        <p:txBody>
          <a:bodyPr/>
          <a:lstStyle/>
          <a:p>
            <a:endParaRPr lang="en-IE"/>
          </a:p>
        </p:txBody>
      </p:sp>
      <p:sp>
        <p:nvSpPr>
          <p:cNvPr id="7" name="TextBox 7"/>
          <p:cNvSpPr txBox="1"/>
          <p:nvPr/>
        </p:nvSpPr>
        <p:spPr>
          <a:xfrm>
            <a:off x="2142363" y="4560253"/>
            <a:ext cx="7094473" cy="2148793"/>
          </a:xfrm>
          <a:prstGeom prst="rect">
            <a:avLst/>
          </a:prstGeom>
        </p:spPr>
        <p:txBody>
          <a:bodyPr lIns="0" tIns="0" rIns="0" bIns="0" rtlCol="0" anchor="t">
            <a:spAutoFit/>
          </a:bodyPr>
          <a:lstStyle/>
          <a:p>
            <a:pPr algn="ctr">
              <a:lnSpc>
                <a:spcPts val="8680"/>
              </a:lnSpc>
            </a:pPr>
            <a:r>
              <a:rPr lang="en-US" sz="6200" dirty="0">
                <a:solidFill>
                  <a:srgbClr val="2D4459"/>
                </a:solidFill>
                <a:latin typeface="Cabin 2"/>
                <a:ea typeface="Cabin 2"/>
                <a:cs typeface="Cabin 2"/>
                <a:sym typeface="Cabin 2"/>
              </a:rPr>
              <a:t>Basic Electrical Skills</a:t>
            </a:r>
          </a:p>
          <a:p>
            <a:pPr algn="ctr">
              <a:lnSpc>
                <a:spcPts val="8680"/>
              </a:lnSpc>
            </a:pPr>
            <a:r>
              <a:rPr lang="en-US" sz="6200" dirty="0">
                <a:solidFill>
                  <a:srgbClr val="4786C9"/>
                </a:solidFill>
                <a:latin typeface="Cabin 2"/>
                <a:ea typeface="Cabin 2"/>
                <a:cs typeface="Cabin 2"/>
                <a:sym typeface="Cabin 2"/>
              </a:rPr>
              <a:t>Theory Presentation</a:t>
            </a:r>
          </a:p>
        </p:txBody>
      </p:sp>
      <p:sp>
        <p:nvSpPr>
          <p:cNvPr id="8" name="Freeform 8"/>
          <p:cNvSpPr/>
          <p:nvPr/>
        </p:nvSpPr>
        <p:spPr>
          <a:xfrm>
            <a:off x="13273774" y="3735115"/>
            <a:ext cx="3053410" cy="2816770"/>
          </a:xfrm>
          <a:custGeom>
            <a:avLst/>
            <a:gdLst/>
            <a:ahLst/>
            <a:cxnLst/>
            <a:rect l="l" t="t" r="r" b="b"/>
            <a:pathLst>
              <a:path w="3053410" h="2816770">
                <a:moveTo>
                  <a:pt x="0" y="0"/>
                </a:moveTo>
                <a:lnTo>
                  <a:pt x="3053410" y="0"/>
                </a:lnTo>
                <a:lnTo>
                  <a:pt x="3053410" y="2816770"/>
                </a:lnTo>
                <a:lnTo>
                  <a:pt x="0" y="2816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9" name="Freeform 9"/>
          <p:cNvSpPr/>
          <p:nvPr/>
        </p:nvSpPr>
        <p:spPr>
          <a:xfrm>
            <a:off x="11480662" y="8360174"/>
            <a:ext cx="6639634" cy="987051"/>
          </a:xfrm>
          <a:custGeom>
            <a:avLst/>
            <a:gdLst/>
            <a:ahLst/>
            <a:cxnLst/>
            <a:rect l="l" t="t" r="r" b="b"/>
            <a:pathLst>
              <a:path w="6639634" h="987051">
                <a:moveTo>
                  <a:pt x="0" y="0"/>
                </a:moveTo>
                <a:lnTo>
                  <a:pt x="6639634" y="0"/>
                </a:lnTo>
                <a:lnTo>
                  <a:pt x="6639634" y="987051"/>
                </a:lnTo>
                <a:lnTo>
                  <a:pt x="0" y="987051"/>
                </a:lnTo>
                <a:lnTo>
                  <a:pt x="0" y="0"/>
                </a:lnTo>
                <a:close/>
              </a:path>
            </a:pathLst>
          </a:custGeom>
          <a:blipFill>
            <a:blip r:embed="rId6"/>
            <a:stretch>
              <a:fillRect l="-11998" t="-574356" r="-2608" b="-96575"/>
            </a:stretch>
          </a:blipFill>
        </p:spPr>
        <p:txBody>
          <a:bodyPr/>
          <a:lstStyle/>
          <a:p>
            <a:endParaRPr lang="en-IE"/>
          </a:p>
        </p:txBody>
      </p:sp>
      <p:sp>
        <p:nvSpPr>
          <p:cNvPr id="10" name="Rectangle 2">
            <a:extLst>
              <a:ext uri="{FF2B5EF4-FFF2-40B4-BE49-F238E27FC236}">
                <a16:creationId xmlns:a16="http://schemas.microsoft.com/office/drawing/2014/main" id="{1D1FC457-A545-447B-2ED7-42BDF57017EC}"/>
              </a:ext>
            </a:extLst>
          </p:cNvPr>
          <p:cNvSpPr>
            <a:spLocks noChangeArrowheads="1"/>
          </p:cNvSpPr>
          <p:nvPr/>
        </p:nvSpPr>
        <p:spPr bwMode="auto">
          <a:xfrm>
            <a:off x="2103715" y="9556387"/>
            <a:ext cx="6975041" cy="51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1" u="none" strike="noStrike" cap="none" normalizeH="0" baseline="0" dirty="0">
                <a:ln>
                  <a:noFill/>
                </a:ln>
                <a:solidFill>
                  <a:srgbClr val="35B0BF"/>
                </a:solidFill>
                <a:effectLst/>
                <a:latin typeface="Cabin SemiBold"/>
                <a:ea typeface="Cabin" charset="0"/>
                <a:cs typeface="Cabin" charset="0"/>
              </a:rPr>
              <a:t>This document has been created as part of the wider T-shore project, co-funded through the European Union’s ERASMUS+ programme.</a:t>
            </a:r>
            <a:r>
              <a:rPr kumimoji="0" lang="en-GB" altLang="en-US" sz="1400" b="0" i="0" u="none" strike="noStrike" cap="none" normalizeH="0" baseline="0" dirty="0">
                <a:ln>
                  <a:noFill/>
                </a:ln>
                <a:solidFill>
                  <a:srgbClr val="35B0BF"/>
                </a:solidFill>
                <a:effectLst/>
                <a:latin typeface="Cabin SemiBold"/>
                <a:ea typeface="Cabin" charset="0"/>
                <a:cs typeface="Cabin" charset="0"/>
              </a:rPr>
              <a:t> </a:t>
            </a:r>
            <a:endParaRPr kumimoji="0" lang="en-IE" altLang="en-US" sz="1200" b="0" i="0" u="none" strike="noStrike" cap="none" normalizeH="0" baseline="0" dirty="0">
              <a:ln>
                <a:noFill/>
              </a:ln>
              <a:solidFill>
                <a:schemeClr val="tx1"/>
              </a:solidFill>
              <a:effectLst/>
            </a:endParaRPr>
          </a:p>
        </p:txBody>
      </p:sp>
      <p:sp>
        <p:nvSpPr>
          <p:cNvPr id="11" name="Rectangle 3">
            <a:extLst>
              <a:ext uri="{FF2B5EF4-FFF2-40B4-BE49-F238E27FC236}">
                <a16:creationId xmlns:a16="http://schemas.microsoft.com/office/drawing/2014/main" id="{81AFACE3-177A-7393-B2E4-C28FCC0E4C2C}"/>
              </a:ext>
            </a:extLst>
          </p:cNvPr>
          <p:cNvSpPr>
            <a:spLocks noChangeArrowheads="1"/>
          </p:cNvSpPr>
          <p:nvPr/>
        </p:nvSpPr>
        <p:spPr bwMode="auto">
          <a:xfrm>
            <a:off x="2103715" y="8910056"/>
            <a:ext cx="71448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rgbClr val="515454"/>
                </a:solidFill>
                <a:effectLst/>
                <a:latin typeface="Arial" panose="020B0604020202020204" pitchFamily="34" charset="0"/>
                <a:ea typeface="Cabin" charset="0"/>
                <a:cs typeface="Cabin" charset="0"/>
              </a:rPr>
              <a:t>Funded by the European Union. Views and opinions </a:t>
            </a:r>
            <a:r>
              <a:rPr kumimoji="0" lang="en-GB" altLang="en-US" sz="1200" b="0" i="1" u="none" strike="noStrike" cap="none" normalizeH="0" baseline="0" dirty="0" err="1">
                <a:ln>
                  <a:noFill/>
                </a:ln>
                <a:solidFill>
                  <a:srgbClr val="515454"/>
                </a:solidFill>
                <a:effectLst/>
                <a:latin typeface="Arial" panose="020B0604020202020204" pitchFamily="34" charset="0"/>
                <a:ea typeface="Cabin" charset="0"/>
                <a:cs typeface="Cabin" charset="0"/>
              </a:rPr>
              <a:t>expresse</a:t>
            </a:r>
            <a:r>
              <a:rPr kumimoji="0" lang="en-GB" altLang="en-US" sz="1200" b="0" i="1" u="none" strike="noStrike" cap="none" normalizeH="0" baseline="0" dirty="0">
                <a:ln>
                  <a:noFill/>
                </a:ln>
                <a:solidFill>
                  <a:srgbClr val="515454"/>
                </a:solidFill>
                <a:effectLst/>
                <a:latin typeface="Arial" panose="020B0604020202020204" pitchFamily="34" charset="0"/>
                <a:ea typeface="Cabin" charset="0"/>
                <a:cs typeface="Cabin" charset="0"/>
              </a:rPr>
              <a:t> are however those of the author(s) only and do not necessarily reflect those of the European Union or the European Education and Culture Executive Agency (EACEA). Neither the European Union nor EACEA can be held responsible for them. </a:t>
            </a:r>
            <a:endParaRPr kumimoji="0" lang="en-GB" altLang="en-US" sz="12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72E9-72F5-9657-30DD-8F5B2458CB7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370D34-B3F2-8600-BC11-BEBE1983F48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77684A8-3B2F-FDE9-6BCA-19CC6174B5F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E22B163-7015-0474-606B-50F63E0C02B3}"/>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Prefix ladder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4F27629-E581-AE16-3AE0-0731DBAF5D0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9643648-B4A5-2369-9F6F-50106014ACD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8" name="Freeform 7">
            <a:hlinkClick r:id="rId3" action="ppaction://hlinksldjump"/>
            <a:extLst>
              <a:ext uri="{FF2B5EF4-FFF2-40B4-BE49-F238E27FC236}">
                <a16:creationId xmlns:a16="http://schemas.microsoft.com/office/drawing/2014/main" id="{4D46799C-AC1C-106D-E1A5-04DAE0DEA7A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5" name="Pladsholder til indhold 3">
            <a:extLst>
              <a:ext uri="{FF2B5EF4-FFF2-40B4-BE49-F238E27FC236}">
                <a16:creationId xmlns:a16="http://schemas.microsoft.com/office/drawing/2014/main" id="{71350C24-CDCF-3D1C-E186-A3C861C251A9}"/>
              </a:ext>
            </a:extLst>
          </p:cNvPr>
          <p:cNvPicPr>
            <a:picLocks noChangeAspect="1"/>
          </p:cNvPicPr>
          <p:nvPr/>
        </p:nvPicPr>
        <p:blipFill>
          <a:blip r:embed="rId5"/>
          <a:stretch/>
        </p:blipFill>
        <p:spPr>
          <a:xfrm>
            <a:off x="2819400" y="1991023"/>
            <a:ext cx="11201400" cy="6412803"/>
          </a:xfrm>
          <a:prstGeom prst="rect">
            <a:avLst/>
          </a:prstGeom>
          <a:noFill/>
        </p:spPr>
      </p:pic>
      <p:sp>
        <p:nvSpPr>
          <p:cNvPr id="9" name="Rektangel 8">
            <a:extLst>
              <a:ext uri="{FF2B5EF4-FFF2-40B4-BE49-F238E27FC236}">
                <a16:creationId xmlns:a16="http://schemas.microsoft.com/office/drawing/2014/main" id="{1E5E2A18-8998-1F91-8B53-7F15968AB547}"/>
              </a:ext>
            </a:extLst>
          </p:cNvPr>
          <p:cNvSpPr/>
          <p:nvPr/>
        </p:nvSpPr>
        <p:spPr>
          <a:xfrm>
            <a:off x="11125200" y="1925040"/>
            <a:ext cx="3429000" cy="3904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5D32335D-6E00-80E4-02AD-74B2AAEF8B79}"/>
              </a:ext>
            </a:extLst>
          </p:cNvPr>
          <p:cNvSpPr/>
          <p:nvPr/>
        </p:nvSpPr>
        <p:spPr>
          <a:xfrm>
            <a:off x="2552700" y="5829299"/>
            <a:ext cx="2552700" cy="2675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968571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56FF1-925D-1848-0F7A-B1787523186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92E2BE-E2EC-E934-DFD6-992EBD8E07DB}"/>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4436C9D-A285-293C-AF08-33970AFF23B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DDD969D-1CD9-90A4-3589-71032216DA9C}"/>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a:t>
            </a:r>
            <a:r>
              <a:rPr lang="da-DK" altLang="da-DK" sz="4800" b="1" dirty="0" err="1">
                <a:solidFill>
                  <a:srgbClr val="000000"/>
                </a:solidFill>
                <a:latin typeface="Tshore"/>
              </a:rPr>
              <a:t>Scantid</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0272704-CB2B-514E-DAD2-7DDA081845A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46E75704-EBD5-C59E-835B-0BD14E5AFA3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47C6B227-5FCF-FBF2-DA97-5B237837CFA5}"/>
              </a:ext>
            </a:extLst>
          </p:cNvPr>
          <p:cNvSpPr>
            <a:spLocks noGrp="1"/>
          </p:cNvSpPr>
          <p:nvPr/>
        </p:nvSpPr>
        <p:spPr bwMode="auto">
          <a:xfrm>
            <a:off x="762000" y="2076807"/>
            <a:ext cx="11430000" cy="6613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In a PLC, the instructions are processed in a predetermined order. When all instructions have been processed, start over in the order.</a:t>
            </a:r>
          </a:p>
          <a:p>
            <a:pPr marL="0" indent="0">
              <a:buNone/>
            </a:pPr>
            <a:r>
              <a:rPr lang="en-US" altLang="da-DK" dirty="0"/>
              <a:t>The results of the various instructions are stored in a number of </a:t>
            </a:r>
            <a:br>
              <a:rPr lang="en-US" altLang="da-DK" dirty="0"/>
            </a:br>
            <a:r>
              <a:rPr lang="en-US" altLang="da-DK" dirty="0"/>
              <a:t>internal registers that are continuously changed during the </a:t>
            </a:r>
            <a:br>
              <a:rPr lang="en-US" altLang="da-DK" dirty="0"/>
            </a:br>
            <a:r>
              <a:rPr lang="en-US" altLang="da-DK" dirty="0" err="1"/>
              <a:t>programme</a:t>
            </a:r>
            <a:r>
              <a:rPr lang="en-US" altLang="da-DK" dirty="0"/>
              <a:t> execution.</a:t>
            </a:r>
          </a:p>
          <a:p>
            <a:pPr marL="0" indent="0">
              <a:buNone/>
            </a:pPr>
            <a:endParaRPr lang="en-US" altLang="da-DK" dirty="0"/>
          </a:p>
          <a:p>
            <a:pPr marL="0" indent="0">
              <a:buNone/>
            </a:pPr>
            <a:r>
              <a:rPr lang="en-US" altLang="da-DK" dirty="0"/>
              <a:t>The overall </a:t>
            </a:r>
            <a:r>
              <a:rPr lang="en-US" altLang="da-DK" dirty="0" err="1"/>
              <a:t>programme</a:t>
            </a:r>
            <a:r>
              <a:rPr lang="en-US" altLang="da-DK" dirty="0"/>
              <a:t> consists of:
 - Loading from inputs
 - Program execution of user program
 - Readout to outputs
The scan time depends on the number of instructions and the CPU used. Typically, the time is between 1 and 10 </a:t>
            </a:r>
            <a:r>
              <a:rPr lang="en-US" altLang="da-DK" dirty="0" err="1"/>
              <a:t>ms</a:t>
            </a:r>
            <a:r>
              <a:rPr lang="en-US" altLang="da-DK" dirty="0"/>
              <a:t> for 1000 binary instructions.</a:t>
            </a:r>
            <a:endParaRPr lang="da-DK" altLang="da-DK" dirty="0"/>
          </a:p>
        </p:txBody>
      </p:sp>
      <p:pic>
        <p:nvPicPr>
          <p:cNvPr id="6" name="Billede 1">
            <a:extLst>
              <a:ext uri="{FF2B5EF4-FFF2-40B4-BE49-F238E27FC236}">
                <a16:creationId xmlns:a16="http://schemas.microsoft.com/office/drawing/2014/main" id="{221D105A-6F2F-822B-F3AB-FC0E7CC41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3276" y="2521406"/>
            <a:ext cx="6426820" cy="618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4262A711-E8BC-6911-9EF5-E2FC51621768}"/>
              </a:ext>
            </a:extLst>
          </p:cNvPr>
          <p:cNvGrpSpPr/>
          <p:nvPr/>
        </p:nvGrpSpPr>
        <p:grpSpPr>
          <a:xfrm>
            <a:off x="381000" y="8976500"/>
            <a:ext cx="3276250" cy="1310500"/>
            <a:chOff x="429637" y="8689925"/>
            <a:chExt cx="3276250" cy="1310500"/>
          </a:xfrm>
        </p:grpSpPr>
        <p:sp>
          <p:nvSpPr>
            <p:cNvPr id="9" name="Freeform 4">
              <a:extLst>
                <a:ext uri="{FF2B5EF4-FFF2-40B4-BE49-F238E27FC236}">
                  <a16:creationId xmlns:a16="http://schemas.microsoft.com/office/drawing/2014/main" id="{4FFC2916-6D0A-798C-DE6B-DABC5B61629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A50DE7C0-B45B-D76A-65C4-865F3EF66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2213556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A547B-EC17-AADE-086F-D15455176C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2E7586A-3B30-F50D-67D5-EC306883CE0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D0A9F9B-535A-076E-542E-8F91A99A397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6EFCAF0-7F55-D557-E692-AFC40669557A}"/>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a:t>
            </a:r>
            <a:r>
              <a:rPr lang="da-DK" altLang="da-DK" sz="4800" b="1" dirty="0" err="1">
                <a:solidFill>
                  <a:srgbClr val="000000"/>
                </a:solidFill>
                <a:latin typeface="Tshore"/>
              </a:rPr>
              <a:t>Indput</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86C926D-65E6-8CC4-E497-337593BF066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C0C99A2-110B-5D67-59CF-515EC648DBD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0" name="Pladsholder til indhold 2">
            <a:extLst>
              <a:ext uri="{FF2B5EF4-FFF2-40B4-BE49-F238E27FC236}">
                <a16:creationId xmlns:a16="http://schemas.microsoft.com/office/drawing/2014/main" id="{022A13E5-589F-A632-A953-70350E922ABC}"/>
              </a:ext>
            </a:extLst>
          </p:cNvPr>
          <p:cNvSpPr txBox="1">
            <a:spLocks/>
          </p:cNvSpPr>
          <p:nvPr/>
        </p:nvSpPr>
        <p:spPr>
          <a:xfrm>
            <a:off x="3885448" y="2483611"/>
            <a:ext cx="2160588" cy="1423988"/>
          </a:xfrm>
          <a:prstGeom prst="rect">
            <a:avLst/>
          </a:prstGeom>
        </p:spPr>
        <p:txBody>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altLang="da-DK" kern="0" dirty="0">
                <a:solidFill>
                  <a:sysClr val="windowText" lastClr="000000"/>
                </a:solidFill>
              </a:rPr>
              <a:t>Zinc input</a:t>
            </a:r>
          </a:p>
          <a:p>
            <a:r>
              <a:rPr lang="en-US" altLang="da-DK" kern="0" dirty="0">
                <a:solidFill>
                  <a:sysClr val="windowText" lastClr="000000"/>
                </a:solidFill>
              </a:rPr>
              <a:t>
Compatible with PNP sensor</a:t>
            </a:r>
            <a:endParaRPr lang="da-DK" altLang="da-DK" kern="0" dirty="0">
              <a:solidFill>
                <a:sysClr val="windowText" lastClr="000000"/>
              </a:solidFill>
            </a:endParaRPr>
          </a:p>
        </p:txBody>
      </p:sp>
      <p:pic>
        <p:nvPicPr>
          <p:cNvPr id="41" name="Picture 2" descr="in_modul">
            <a:extLst>
              <a:ext uri="{FF2B5EF4-FFF2-40B4-BE49-F238E27FC236}">
                <a16:creationId xmlns:a16="http://schemas.microsoft.com/office/drawing/2014/main" id="{378C0B2B-9187-35D6-CBEC-BD5A6DD5CEA5}"/>
              </a:ext>
            </a:extLst>
          </p:cNvPr>
          <p:cNvPicPr>
            <a:picLocks noChangeAspect="1" noChangeArrowheads="1"/>
          </p:cNvPicPr>
          <p:nvPr/>
        </p:nvPicPr>
        <p:blipFill>
          <a:blip r:embed="rId3">
            <a:lum contrast="72000"/>
            <a:extLst>
              <a:ext uri="{28A0092B-C50C-407E-A947-70E740481C1C}">
                <a14:useLocalDpi xmlns:a14="http://schemas.microsoft.com/office/drawing/2010/main" val="0"/>
              </a:ext>
            </a:extLst>
          </a:blip>
          <a:srcRect/>
          <a:stretch>
            <a:fillRect/>
          </a:stretch>
        </p:blipFill>
        <p:spPr bwMode="auto">
          <a:xfrm>
            <a:off x="1493086" y="2350261"/>
            <a:ext cx="24288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Lige forbindelse 41">
            <a:extLst>
              <a:ext uri="{FF2B5EF4-FFF2-40B4-BE49-F238E27FC236}">
                <a16:creationId xmlns:a16="http://schemas.microsoft.com/office/drawing/2014/main" id="{7E1CF6A4-1B23-FC6C-C473-C061BE3BCBB3}"/>
              </a:ext>
            </a:extLst>
          </p:cNvPr>
          <p:cNvCxnSpPr/>
          <p:nvPr/>
        </p:nvCxnSpPr>
        <p:spPr>
          <a:xfrm>
            <a:off x="3345698" y="2423286"/>
            <a:ext cx="0" cy="3600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96D7C5F7-C60C-E895-98CC-A724D885C0BA}"/>
              </a:ext>
            </a:extLst>
          </p:cNvPr>
          <p:cNvCxnSpPr/>
          <p:nvPr/>
        </p:nvCxnSpPr>
        <p:spPr>
          <a:xfrm flipH="1">
            <a:off x="1493086" y="6023736"/>
            <a:ext cx="18526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643B730B-60A4-654C-0F42-F7169D9D108F}"/>
              </a:ext>
            </a:extLst>
          </p:cNvPr>
          <p:cNvCxnSpPr/>
          <p:nvPr/>
        </p:nvCxnSpPr>
        <p:spPr>
          <a:xfrm flipH="1">
            <a:off x="1467686" y="2423286"/>
            <a:ext cx="18780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3BC22C42-D09B-1C88-7610-61ED3B5506C7}"/>
              </a:ext>
            </a:extLst>
          </p:cNvPr>
          <p:cNvCxnSpPr/>
          <p:nvPr/>
        </p:nvCxnSpPr>
        <p:spPr>
          <a:xfrm>
            <a:off x="1493086" y="2423286"/>
            <a:ext cx="0" cy="3600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6" name="Picture 6" descr="in_modul_npn">
            <a:extLst>
              <a:ext uri="{FF2B5EF4-FFF2-40B4-BE49-F238E27FC236}">
                <a16:creationId xmlns:a16="http://schemas.microsoft.com/office/drawing/2014/main" id="{78FDDF63-1758-6CAC-4FC6-221D7AD32221}"/>
              </a:ext>
            </a:extLst>
          </p:cNvPr>
          <p:cNvPicPr>
            <a:picLocks noChangeAspect="1" noChangeArrowheads="1"/>
          </p:cNvPicPr>
          <p:nvPr/>
        </p:nvPicPr>
        <p:blipFill>
          <a:blip r:embed="rId4">
            <a:lum contrast="54000"/>
            <a:extLst>
              <a:ext uri="{28A0092B-C50C-407E-A947-70E740481C1C}">
                <a14:useLocalDpi xmlns:a14="http://schemas.microsoft.com/office/drawing/2010/main" val="0"/>
              </a:ext>
            </a:extLst>
          </a:blip>
          <a:srcRect/>
          <a:stretch>
            <a:fillRect/>
          </a:stretch>
        </p:blipFill>
        <p:spPr bwMode="auto">
          <a:xfrm>
            <a:off x="5722186" y="4510849"/>
            <a:ext cx="27193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Billede 1">
            <a:extLst>
              <a:ext uri="{FF2B5EF4-FFF2-40B4-BE49-F238E27FC236}">
                <a16:creationId xmlns:a16="http://schemas.microsoft.com/office/drawing/2014/main" id="{B2296579-3D64-35F0-CBFD-30A77F6EC4F3}"/>
              </a:ext>
            </a:extLst>
          </p:cNvPr>
          <p:cNvPicPr>
            <a:picLocks noChangeAspect="1"/>
          </p:cNvPicPr>
          <p:nvPr/>
        </p:nvPicPr>
        <p:blipFill>
          <a:blip r:embed="rId5">
            <a:extLst>
              <a:ext uri="{28A0092B-C50C-407E-A947-70E740481C1C}">
                <a14:useLocalDpi xmlns:a14="http://schemas.microsoft.com/office/drawing/2010/main" val="0"/>
              </a:ext>
            </a:extLst>
          </a:blip>
          <a:srcRect r="55215"/>
          <a:stretch>
            <a:fillRect/>
          </a:stretch>
        </p:blipFill>
        <p:spPr bwMode="auto">
          <a:xfrm>
            <a:off x="4120398" y="5410961"/>
            <a:ext cx="1016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7" descr="https://www.elfadistrelec.no/Web/WebShopImages/landscape_large/_t/if/laserdiodenmodule-rot-IMG1719.jpg">
            <a:extLst>
              <a:ext uri="{FF2B5EF4-FFF2-40B4-BE49-F238E27FC236}">
                <a16:creationId xmlns:a16="http://schemas.microsoft.com/office/drawing/2014/main" id="{88488538-2734-AB31-8DDB-960F15E2E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80" r="16843"/>
          <a:stretch>
            <a:fillRect/>
          </a:stretch>
        </p:blipFill>
        <p:spPr bwMode="auto">
          <a:xfrm>
            <a:off x="4169611" y="4494974"/>
            <a:ext cx="95091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Pladsholder til indhold 2">
            <a:extLst>
              <a:ext uri="{FF2B5EF4-FFF2-40B4-BE49-F238E27FC236}">
                <a16:creationId xmlns:a16="http://schemas.microsoft.com/office/drawing/2014/main" id="{070653DE-8EAA-8950-EB4D-C36E95C9E564}"/>
              </a:ext>
            </a:extLst>
          </p:cNvPr>
          <p:cNvSpPr txBox="1">
            <a:spLocks/>
          </p:cNvSpPr>
          <p:nvPr/>
        </p:nvSpPr>
        <p:spPr bwMode="auto">
          <a:xfrm>
            <a:off x="1230772" y="7836709"/>
            <a:ext cx="7469939"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a-DK" sz="1800" dirty="0"/>
              <a:t>The I/O board is galvanically separated from the plc bus by an optocoupler</a:t>
            </a:r>
            <a:endParaRPr lang="da-DK" altLang="da-DK" sz="1800" dirty="0"/>
          </a:p>
        </p:txBody>
      </p:sp>
      <p:sp>
        <p:nvSpPr>
          <p:cNvPr id="50" name="Pladsholder til indhold 2">
            <a:extLst>
              <a:ext uri="{FF2B5EF4-FFF2-40B4-BE49-F238E27FC236}">
                <a16:creationId xmlns:a16="http://schemas.microsoft.com/office/drawing/2014/main" id="{5FEBF712-C2BB-CBEE-5909-6948E13186D3}"/>
              </a:ext>
            </a:extLst>
          </p:cNvPr>
          <p:cNvSpPr txBox="1">
            <a:spLocks/>
          </p:cNvSpPr>
          <p:nvPr/>
        </p:nvSpPr>
        <p:spPr bwMode="auto">
          <a:xfrm>
            <a:off x="8200273" y="5690361"/>
            <a:ext cx="22336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a-DK" sz="1800" dirty="0"/>
              <a:t>Source input</a:t>
            </a:r>
          </a:p>
          <a:p>
            <a:pPr marL="0" indent="0">
              <a:buNone/>
            </a:pPr>
            <a:r>
              <a:rPr lang="en-US" altLang="da-DK" sz="1800" dirty="0"/>
              <a:t>
Compatible with NPN feel</a:t>
            </a:r>
            <a:endParaRPr lang="da-DK" altLang="da-DK" sz="1800" dirty="0"/>
          </a:p>
        </p:txBody>
      </p:sp>
      <p:cxnSp>
        <p:nvCxnSpPr>
          <p:cNvPr id="51" name="Lige forbindelse 50">
            <a:extLst>
              <a:ext uri="{FF2B5EF4-FFF2-40B4-BE49-F238E27FC236}">
                <a16:creationId xmlns:a16="http://schemas.microsoft.com/office/drawing/2014/main" id="{6F014AA9-342C-C97E-4AF7-5BD113B81937}"/>
              </a:ext>
            </a:extLst>
          </p:cNvPr>
          <p:cNvCxnSpPr/>
          <p:nvPr/>
        </p:nvCxnSpPr>
        <p:spPr>
          <a:xfrm>
            <a:off x="7593848" y="4366386"/>
            <a:ext cx="4763" cy="3041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C2E9A3DF-9499-26C6-F27F-1392B6627DFD}"/>
              </a:ext>
            </a:extLst>
          </p:cNvPr>
          <p:cNvCxnSpPr/>
          <p:nvPr/>
        </p:nvCxnSpPr>
        <p:spPr>
          <a:xfrm flipH="1">
            <a:off x="5747586" y="7408036"/>
            <a:ext cx="1851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159D7E9B-9FEB-3412-F0F3-68557F6904F5}"/>
              </a:ext>
            </a:extLst>
          </p:cNvPr>
          <p:cNvCxnSpPr/>
          <p:nvPr/>
        </p:nvCxnSpPr>
        <p:spPr>
          <a:xfrm flipH="1">
            <a:off x="5772986" y="4366386"/>
            <a:ext cx="18208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1B85DA27-02A0-E03B-748C-7B36052AA549}"/>
              </a:ext>
            </a:extLst>
          </p:cNvPr>
          <p:cNvCxnSpPr/>
          <p:nvPr/>
        </p:nvCxnSpPr>
        <p:spPr>
          <a:xfrm flipH="1">
            <a:off x="5741236" y="4366386"/>
            <a:ext cx="31750" cy="3041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Lige pilforbindelse 17421">
            <a:extLst>
              <a:ext uri="{FF2B5EF4-FFF2-40B4-BE49-F238E27FC236}">
                <a16:creationId xmlns:a16="http://schemas.microsoft.com/office/drawing/2014/main" id="{9A74F045-C02B-8DB3-524C-44CB16A596ED}"/>
              </a:ext>
            </a:extLst>
          </p:cNvPr>
          <p:cNvCxnSpPr/>
          <p:nvPr/>
        </p:nvCxnSpPr>
        <p:spPr>
          <a:xfrm>
            <a:off x="5198311" y="4893436"/>
            <a:ext cx="79057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6" name="Lige pilforbindelse 55">
            <a:extLst>
              <a:ext uri="{FF2B5EF4-FFF2-40B4-BE49-F238E27FC236}">
                <a16:creationId xmlns:a16="http://schemas.microsoft.com/office/drawing/2014/main" id="{AF41B522-2CF8-9E8E-A08B-DDF56CCD7004}"/>
              </a:ext>
            </a:extLst>
          </p:cNvPr>
          <p:cNvCxnSpPr/>
          <p:nvPr/>
        </p:nvCxnSpPr>
        <p:spPr>
          <a:xfrm flipH="1" flipV="1">
            <a:off x="2177298" y="3178936"/>
            <a:ext cx="1914525" cy="1536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Pladsholder til indhold 2">
            <a:extLst>
              <a:ext uri="{FF2B5EF4-FFF2-40B4-BE49-F238E27FC236}">
                <a16:creationId xmlns:a16="http://schemas.microsoft.com/office/drawing/2014/main" id="{A509FF69-27F3-195B-011B-3CD18C6A8344}"/>
              </a:ext>
            </a:extLst>
          </p:cNvPr>
          <p:cNvSpPr txBox="1">
            <a:spLocks/>
          </p:cNvSpPr>
          <p:nvPr/>
        </p:nvSpPr>
        <p:spPr>
          <a:xfrm>
            <a:off x="8651186" y="2336338"/>
            <a:ext cx="9628909" cy="2797215"/>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pPr>
              <a:defRPr/>
            </a:pPr>
            <a:r>
              <a:rPr lang="en-US" altLang="da-DK" sz="2400" kern="0" dirty="0">
                <a:solidFill>
                  <a:sysClr val="windowText" lastClr="000000"/>
                </a:solidFill>
              </a:rPr>
              <a:t>Inputs – the most commonly used:</a:t>
            </a:r>
          </a:p>
          <a:p>
            <a:pPr>
              <a:defRPr/>
            </a:pPr>
            <a:r>
              <a:rPr lang="en-US" altLang="da-DK" sz="2400" kern="0" dirty="0">
                <a:solidFill>
                  <a:sysClr val="windowText" lastClr="000000"/>
                </a:solidFill>
              </a:rPr>
              <a:t>
	</a:t>
            </a:r>
            <a:r>
              <a:rPr lang="en-US" altLang="da-DK" sz="2000" kern="0" dirty="0">
                <a:solidFill>
                  <a:sysClr val="windowText" lastClr="000000"/>
                </a:solidFill>
              </a:rPr>
              <a:t>SWITCH (On/Off switch) – as a 1 pole switch.
	MAKE (End function) – as a 1 pin switch with spring return.
	BRAKE (Invited End Function) – Invited MAKE signal.</a:t>
            </a:r>
            <a:endParaRPr lang="da-DK" altLang="da-DK" sz="2400" kern="0" dirty="0">
              <a:solidFill>
                <a:sysClr val="windowText" lastClr="000000"/>
              </a:solidFill>
            </a:endParaRPr>
          </a:p>
        </p:txBody>
      </p:sp>
      <p:grpSp>
        <p:nvGrpSpPr>
          <p:cNvPr id="4" name="Group 3">
            <a:extLst>
              <a:ext uri="{FF2B5EF4-FFF2-40B4-BE49-F238E27FC236}">
                <a16:creationId xmlns:a16="http://schemas.microsoft.com/office/drawing/2014/main" id="{2CA7D236-C66F-DA3D-A020-F6739FC59F6F}"/>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B9D9560-2C2B-A60E-26D7-D0E38E9BB08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8" name="Picture 7" descr="A logo for a company&#10;&#10;AI-generated content may be incorrect.">
              <a:extLst>
                <a:ext uri="{FF2B5EF4-FFF2-40B4-BE49-F238E27FC236}">
                  <a16:creationId xmlns:a16="http://schemas.microsoft.com/office/drawing/2014/main" id="{AF837DCB-E676-A64D-B980-2B89C664D2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2756758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5351-D76C-2A95-398E-C1ECD8E03E7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3535A18-18DF-25F6-92F8-8ADE8A94E5C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7C1FA2DC-02E4-C3BC-0145-4964C4C467B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CA8AA64-1141-256B-E696-66331D313817}"/>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Output</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10003EB-079E-C2FE-5A3A-8AFCB504213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512D584-836A-C91D-76A1-C6E40F9235E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Picture 2">
            <a:extLst>
              <a:ext uri="{FF2B5EF4-FFF2-40B4-BE49-F238E27FC236}">
                <a16:creationId xmlns:a16="http://schemas.microsoft.com/office/drawing/2014/main" id="{FE435CE1-5001-779A-0C90-D30FB8B55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63"/>
          <a:stretch>
            <a:fillRect/>
          </a:stretch>
        </p:blipFill>
        <p:spPr>
          <a:xfrm>
            <a:off x="1624012" y="2352025"/>
            <a:ext cx="2520950" cy="2465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ladsholder til indhold 2">
            <a:extLst>
              <a:ext uri="{FF2B5EF4-FFF2-40B4-BE49-F238E27FC236}">
                <a16:creationId xmlns:a16="http://schemas.microsoft.com/office/drawing/2014/main" id="{F86B7414-6F45-12FF-B5EB-49CCF0F63210}"/>
              </a:ext>
            </a:extLst>
          </p:cNvPr>
          <p:cNvSpPr txBox="1">
            <a:spLocks/>
          </p:cNvSpPr>
          <p:nvPr/>
        </p:nvSpPr>
        <p:spPr bwMode="auto">
          <a:xfrm>
            <a:off x="4286250" y="2209150"/>
            <a:ext cx="2520950" cy="2200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a-DK" sz="1800" dirty="0">
                <a:latin typeface="Verdana" panose="020B0604030504040204" pitchFamily="34" charset="0"/>
              </a:rPr>
              <a:t>Relay output
</a:t>
            </a:r>
          </a:p>
          <a:p>
            <a:pPr marL="0" indent="0">
              <a:buNone/>
            </a:pPr>
            <a:r>
              <a:rPr lang="en-US" altLang="da-DK" sz="1800" dirty="0">
                <a:latin typeface="Verdana" panose="020B0604030504040204" pitchFamily="34" charset="0"/>
              </a:rPr>
              <a:t>Multi voltage
</a:t>
            </a:r>
          </a:p>
          <a:p>
            <a:pPr marL="0" indent="0">
              <a:buNone/>
            </a:pPr>
            <a:r>
              <a:rPr lang="en-US" altLang="da-DK" sz="1800" dirty="0">
                <a:latin typeface="Verdana" panose="020B0604030504040204" pitchFamily="34" charset="0"/>
              </a:rPr>
              <a:t>Slow</a:t>
            </a:r>
            <a:endParaRPr lang="da-DK" altLang="da-DK" sz="1800" dirty="0">
              <a:latin typeface="Verdana" panose="020B0604030504040204" pitchFamily="34" charset="0"/>
            </a:endParaRPr>
          </a:p>
        </p:txBody>
      </p:sp>
      <p:pic>
        <p:nvPicPr>
          <p:cNvPr id="14" name="Billede 1">
            <a:extLst>
              <a:ext uri="{FF2B5EF4-FFF2-40B4-BE49-F238E27FC236}">
                <a16:creationId xmlns:a16="http://schemas.microsoft.com/office/drawing/2014/main" id="{E38D8567-6255-44CD-6AC3-7DBCBF6584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9912" y="4657075"/>
            <a:ext cx="23161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dsholder til indhold 2">
            <a:extLst>
              <a:ext uri="{FF2B5EF4-FFF2-40B4-BE49-F238E27FC236}">
                <a16:creationId xmlns:a16="http://schemas.microsoft.com/office/drawing/2014/main" id="{807C7FF0-B28B-5AF6-B8EE-C7C7E0DA6136}"/>
              </a:ext>
            </a:extLst>
          </p:cNvPr>
          <p:cNvSpPr txBox="1">
            <a:spLocks/>
          </p:cNvSpPr>
          <p:nvPr/>
        </p:nvSpPr>
        <p:spPr bwMode="auto">
          <a:xfrm>
            <a:off x="7997825" y="6168375"/>
            <a:ext cx="2663825" cy="17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a-DK" sz="1800" dirty="0"/>
              <a:t>Transistor output "source"
</a:t>
            </a:r>
          </a:p>
          <a:p>
            <a:pPr marL="0" indent="0">
              <a:buNone/>
            </a:pPr>
            <a:r>
              <a:rPr lang="en-US" altLang="da-DK" sz="1800" dirty="0"/>
              <a:t>Fast
</a:t>
            </a:r>
          </a:p>
          <a:p>
            <a:pPr marL="0" indent="0">
              <a:buNone/>
            </a:pPr>
            <a:r>
              <a:rPr lang="en-US" altLang="da-DK" sz="1800" dirty="0"/>
              <a:t>DC only</a:t>
            </a:r>
            <a:endParaRPr lang="da-DK" altLang="da-DK" sz="1800" dirty="0"/>
          </a:p>
        </p:txBody>
      </p:sp>
      <p:pic>
        <p:nvPicPr>
          <p:cNvPr id="16" name="Billede 1">
            <a:extLst>
              <a:ext uri="{FF2B5EF4-FFF2-40B4-BE49-F238E27FC236}">
                <a16:creationId xmlns:a16="http://schemas.microsoft.com/office/drawing/2014/main" id="{1E7A21C8-6395-3A2D-3FEA-18EEBBE4B7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89987" y="5158725"/>
            <a:ext cx="6080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ktangel 16">
            <a:extLst>
              <a:ext uri="{FF2B5EF4-FFF2-40B4-BE49-F238E27FC236}">
                <a16:creationId xmlns:a16="http://schemas.microsoft.com/office/drawing/2014/main" id="{221EC93A-3DBD-2DA8-1B24-5047807586FA}"/>
              </a:ext>
            </a:extLst>
          </p:cNvPr>
          <p:cNvSpPr/>
          <p:nvPr/>
        </p:nvSpPr>
        <p:spPr>
          <a:xfrm>
            <a:off x="1444625" y="2209150"/>
            <a:ext cx="1873250" cy="26638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sp>
        <p:nvSpPr>
          <p:cNvPr id="18" name="Rektangel 17">
            <a:extLst>
              <a:ext uri="{FF2B5EF4-FFF2-40B4-BE49-F238E27FC236}">
                <a16:creationId xmlns:a16="http://schemas.microsoft.com/office/drawing/2014/main" id="{4A71D171-AEF8-C3C5-77FA-112F15ED4B28}"/>
              </a:ext>
            </a:extLst>
          </p:cNvPr>
          <p:cNvSpPr/>
          <p:nvPr/>
        </p:nvSpPr>
        <p:spPr>
          <a:xfrm>
            <a:off x="5334000" y="4526900"/>
            <a:ext cx="1871662" cy="26638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a:p>
        </p:txBody>
      </p:sp>
      <p:grpSp>
        <p:nvGrpSpPr>
          <p:cNvPr id="4" name="Group 3">
            <a:extLst>
              <a:ext uri="{FF2B5EF4-FFF2-40B4-BE49-F238E27FC236}">
                <a16:creationId xmlns:a16="http://schemas.microsoft.com/office/drawing/2014/main" id="{BC4CBF65-D108-E06C-56D5-F08EE2CDC42D}"/>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1E391B56-1CDF-DAD4-D3DD-123FFCD8613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55191C5B-BFB1-2FAD-37E9-5B67FF833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913832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03DB7-94FF-80AC-9550-2BE30E9B2B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6CD144D-2D17-DACD-4F58-5826B899A35F}"/>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3288045-139A-B80D-0A65-2D8CCAE2AC1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FBE5535-940A-A939-A220-C161539D17C6}"/>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Programming </a:t>
            </a:r>
            <a:r>
              <a:rPr lang="da-DK" altLang="da-DK" sz="4800" b="1" dirty="0" err="1">
                <a:solidFill>
                  <a:srgbClr val="000000"/>
                </a:solidFill>
                <a:latin typeface="Tshore"/>
              </a:rPr>
              <a:t>language</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80145C8E-9141-F7A6-1530-26E269E7335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5804421-750C-A222-9AE3-EDEBB2010EA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5412E5EE-2877-E3EC-898A-59D5DDEAD0FC}"/>
              </a:ext>
            </a:extLst>
          </p:cNvPr>
          <p:cNvSpPr>
            <a:spLocks noGrp="1"/>
          </p:cNvSpPr>
          <p:nvPr/>
        </p:nvSpPr>
        <p:spPr bwMode="auto">
          <a:xfrm>
            <a:off x="838200" y="2359082"/>
            <a:ext cx="13258800" cy="5146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defRPr/>
            </a:pPr>
            <a:r>
              <a:rPr lang="en-US" dirty="0"/>
              <a:t>IEC 1131</a:t>
            </a:r>
          </a:p>
          <a:p>
            <a:pPr marL="0" indent="0">
              <a:buNone/>
              <a:defRPr/>
            </a:pPr>
            <a:r>
              <a:rPr lang="en-US" dirty="0"/>
              <a:t>
5 Programming languages:
 - LD Ladder
 - IL Instructional List
 - ST Structured text
 - FDB Function Block
 - SFC Graphic Sequence</a:t>
            </a:r>
            <a:endParaRPr lang="da-DK" dirty="0"/>
          </a:p>
        </p:txBody>
      </p:sp>
      <p:grpSp>
        <p:nvGrpSpPr>
          <p:cNvPr id="6" name="Group 5">
            <a:extLst>
              <a:ext uri="{FF2B5EF4-FFF2-40B4-BE49-F238E27FC236}">
                <a16:creationId xmlns:a16="http://schemas.microsoft.com/office/drawing/2014/main" id="{F4D17D74-5697-6EA5-8AFC-0FC9E4319202}"/>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8DA8D210-EED6-7EEE-CEBD-0B36D8ABEB4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9B2503C6-1706-9C89-4796-88095424E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6023368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07518-F477-2F56-F3BB-E5A069AEA7D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94873AA-0F26-00B7-9CF9-98901B3E14D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1C957E8-3749-CAFF-607C-FBB78B3E43D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881E233-B2C4-4894-A78A-2FCEF7BB5F0B}"/>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a:t>
            </a:r>
            <a:r>
              <a:rPr lang="da-DK" altLang="da-DK" sz="4800" b="1" dirty="0" err="1">
                <a:solidFill>
                  <a:srgbClr val="000000"/>
                </a:solidFill>
                <a:latin typeface="Tshore"/>
              </a:rPr>
              <a:t>Brackets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4B7BC2B9-1413-EFFB-0CC7-C6034F2445B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1D09C1C-AC5A-4A85-986C-380E440AF93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62F47D55-EBEF-6F9D-471E-34C0EF6C8BC0}"/>
              </a:ext>
            </a:extLst>
          </p:cNvPr>
          <p:cNvSpPr>
            <a:spLocks noGrp="1"/>
          </p:cNvSpPr>
          <p:nvPr/>
        </p:nvSpPr>
        <p:spPr bwMode="auto">
          <a:xfrm>
            <a:off x="838200" y="2359082"/>
            <a:ext cx="13258800" cy="51466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defRPr/>
            </a:pPr>
            <a:r>
              <a:rPr lang="da-DK" dirty="0"/>
              <a:t>Siemens 
Allan </a:t>
            </a:r>
            <a:r>
              <a:rPr lang="da-DK" dirty="0" err="1"/>
              <a:t>Bradly</a:t>
            </a:r>
            <a:r>
              <a:rPr lang="da-DK" dirty="0"/>
              <a:t>
Omron
</a:t>
            </a:r>
            <a:r>
              <a:rPr lang="da-DK" dirty="0" err="1"/>
              <a:t>Modicon</a:t>
            </a:r>
            <a:r>
              <a:rPr lang="da-DK" dirty="0"/>
              <a:t>
</a:t>
            </a:r>
            <a:r>
              <a:rPr lang="da-DK" dirty="0" err="1"/>
              <a:t>Izumi</a:t>
            </a:r>
            <a:r>
              <a:rPr lang="da-DK" dirty="0"/>
              <a:t>
</a:t>
            </a:r>
            <a:r>
              <a:rPr lang="da-DK" dirty="0" err="1"/>
              <a:t>Bechoff</a:t>
            </a:r>
            <a:endParaRPr lang="da-DK" dirty="0"/>
          </a:p>
          <a:p>
            <a:pPr marL="0" indent="0">
              <a:buNone/>
              <a:defRPr/>
            </a:pPr>
            <a:r>
              <a:rPr lang="da-DK" dirty="0"/>
              <a:t>
</a:t>
            </a:r>
            <a:r>
              <a:rPr lang="da-DK" dirty="0" err="1"/>
              <a:t>Which</a:t>
            </a:r>
            <a:r>
              <a:rPr lang="da-DK" dirty="0"/>
              <a:t> is </a:t>
            </a:r>
            <a:r>
              <a:rPr lang="da-DK" dirty="0" err="1"/>
              <a:t>best</a:t>
            </a:r>
            <a:r>
              <a:rPr lang="da-DK" dirty="0"/>
              <a:t>??</a:t>
            </a:r>
          </a:p>
        </p:txBody>
      </p:sp>
      <p:grpSp>
        <p:nvGrpSpPr>
          <p:cNvPr id="6" name="Group 5">
            <a:extLst>
              <a:ext uri="{FF2B5EF4-FFF2-40B4-BE49-F238E27FC236}">
                <a16:creationId xmlns:a16="http://schemas.microsoft.com/office/drawing/2014/main" id="{325CBE3A-A83C-03C8-97F6-D33AB3D77FBE}"/>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FA00624E-CD27-36C3-305A-9658B1A94B9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6207690B-7E3F-BB5D-B534-F49863B3FF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7229012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A8D8-3F34-34AE-1B27-D6489D8D72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9BFC773-2242-FC47-AC94-C87B85D8EA8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5857304-9F94-492D-917E-4887E1E6DC6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D6E70A6-E116-0763-4BB1-CD13CA1DE574}"/>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en-US" altLang="da-DK" sz="4800" b="1" dirty="0">
                <a:solidFill>
                  <a:srgbClr val="000000"/>
                </a:solidFill>
                <a:latin typeface="Tshore"/>
              </a:rPr>
              <a:t>In practice, everyone is the same </a:t>
            </a:r>
            <a:r>
              <a:rPr lang="en-US" altLang="da-DK" sz="4800" b="1" dirty="0">
                <a:solidFill>
                  <a:srgbClr val="000000"/>
                </a:solidFill>
                <a:latin typeface="Tshore"/>
                <a:sym typeface="Wingdings" panose="05000000000000000000" pitchFamily="2" charset="2"/>
              </a:rPr>
              <a:t></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C059B28-78D4-F390-9C1E-15FFB541F72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774CF2B-E0A4-38D5-570B-27F6BFC9DD8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60373C29-83EE-BAB3-4028-FB288C4F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43000" y="2019299"/>
            <a:ext cx="9577818" cy="6670625"/>
          </a:xfrm>
          <a:prstGeom prst="rect">
            <a:avLst/>
          </a:prstGeom>
        </p:spPr>
      </p:pic>
      <p:grpSp>
        <p:nvGrpSpPr>
          <p:cNvPr id="6" name="Group 5">
            <a:extLst>
              <a:ext uri="{FF2B5EF4-FFF2-40B4-BE49-F238E27FC236}">
                <a16:creationId xmlns:a16="http://schemas.microsoft.com/office/drawing/2014/main" id="{906B0264-5A0A-85BD-DE17-C9895673A1B1}"/>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7ADC6C17-A158-AF30-390A-CB92CF6BCFC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4E13CA88-35AA-BAD8-7B2D-8DF128420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914996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B00BC-2A14-36FD-47C3-C9123C8B3D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BAD935-AFEA-E237-E8EE-35DAE12E833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75FA8A7-AA2E-1921-CBDC-48CB662E971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43E4A55-4F99-3616-6678-39F14B77F361}"/>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en-US" altLang="da-DK" sz="4800" b="1" dirty="0">
                <a:solidFill>
                  <a:srgbClr val="000000"/>
                </a:solidFill>
                <a:latin typeface="Tshore"/>
              </a:rPr>
              <a:t>PLC connection</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FF81B03-2636-0DF9-3702-1E8DD2DCCC1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AA78850-2ACB-C039-FB6E-3D62D6C29ED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Picture 6">
            <a:extLst>
              <a:ext uri="{FF2B5EF4-FFF2-40B4-BE49-F238E27FC236}">
                <a16:creationId xmlns:a16="http://schemas.microsoft.com/office/drawing/2014/main" id="{CFAB1F99-475A-C698-C193-5139D3623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359083"/>
            <a:ext cx="4201825" cy="461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Samsung Galaxy Book Core i5 8GB 256GB SSD 15.6&quot;">
            <a:extLst>
              <a:ext uri="{FF2B5EF4-FFF2-40B4-BE49-F238E27FC236}">
                <a16:creationId xmlns:a16="http://schemas.microsoft.com/office/drawing/2014/main" id="{C86E9136-8B34-1240-A40A-0A6E5B70B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286" y="2836911"/>
            <a:ext cx="4395932" cy="3519931"/>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10613690-2B75-0004-90F7-86B4A463D077}"/>
              </a:ext>
            </a:extLst>
          </p:cNvPr>
          <p:cNvSpPr txBox="1"/>
          <p:nvPr/>
        </p:nvSpPr>
        <p:spPr>
          <a:xfrm>
            <a:off x="6985001" y="6972538"/>
            <a:ext cx="3129636" cy="461665"/>
          </a:xfrm>
          <a:prstGeom prst="rect">
            <a:avLst/>
          </a:prstGeom>
          <a:noFill/>
        </p:spPr>
        <p:txBody>
          <a:bodyPr wrap="square" rtlCol="0">
            <a:spAutoFit/>
          </a:bodyPr>
          <a:lstStyle/>
          <a:p>
            <a:r>
              <a:rPr lang="da-DK" sz="2400" b="1" dirty="0"/>
              <a:t>ETHERNET / LAN</a:t>
            </a:r>
          </a:p>
        </p:txBody>
      </p:sp>
      <p:sp>
        <p:nvSpPr>
          <p:cNvPr id="10" name="Tekstfelt 9">
            <a:extLst>
              <a:ext uri="{FF2B5EF4-FFF2-40B4-BE49-F238E27FC236}">
                <a16:creationId xmlns:a16="http://schemas.microsoft.com/office/drawing/2014/main" id="{2D9877D7-6172-E812-0519-662CF7AC3CE1}"/>
              </a:ext>
            </a:extLst>
          </p:cNvPr>
          <p:cNvSpPr txBox="1"/>
          <p:nvPr/>
        </p:nvSpPr>
        <p:spPr>
          <a:xfrm>
            <a:off x="1275437" y="6990409"/>
            <a:ext cx="4794586" cy="954107"/>
          </a:xfrm>
          <a:prstGeom prst="rect">
            <a:avLst/>
          </a:prstGeom>
          <a:noFill/>
        </p:spPr>
        <p:txBody>
          <a:bodyPr wrap="square" rtlCol="0">
            <a:spAutoFit/>
          </a:bodyPr>
          <a:lstStyle/>
          <a:p>
            <a:r>
              <a:rPr lang="en-US" sz="2800" b="1" dirty="0"/>
              <a:t>Local connection between PC and PLC</a:t>
            </a:r>
            <a:endParaRPr lang="da-DK" sz="2400" b="1" dirty="0"/>
          </a:p>
        </p:txBody>
      </p:sp>
      <mc:AlternateContent xmlns:mc="http://schemas.openxmlformats.org/markup-compatibility/2006" xmlns:p14="http://schemas.microsoft.com/office/powerpoint/2010/main">
        <mc:Choice Requires="p14">
          <p:contentPart p14:bwMode="auto" r:id="rId5">
            <p14:nvContentPartPr>
              <p14:cNvPr id="13" name="Håndskrift 12">
                <a:extLst>
                  <a:ext uri="{FF2B5EF4-FFF2-40B4-BE49-F238E27FC236}">
                    <a16:creationId xmlns:a16="http://schemas.microsoft.com/office/drawing/2014/main" id="{48632EF0-D019-1CC8-E497-F3BFDF78621C}"/>
                  </a:ext>
                </a:extLst>
              </p14:cNvPr>
              <p14:cNvContentPartPr/>
              <p14:nvPr/>
            </p14:nvContentPartPr>
            <p14:xfrm>
              <a:off x="5757178" y="5345126"/>
              <a:ext cx="6895080" cy="2751120"/>
            </p14:xfrm>
          </p:contentPart>
        </mc:Choice>
        <mc:Fallback xmlns="">
          <p:pic>
            <p:nvPicPr>
              <p:cNvPr id="13" name="Håndskrift 12">
                <a:extLst>
                  <a:ext uri="{FF2B5EF4-FFF2-40B4-BE49-F238E27FC236}">
                    <a16:creationId xmlns:a16="http://schemas.microsoft.com/office/drawing/2014/main" id="{48632EF0-D019-1CC8-E497-F3BFDF78621C}"/>
                  </a:ext>
                </a:extLst>
              </p:cNvPr>
              <p:cNvPicPr/>
              <p:nvPr/>
            </p:nvPicPr>
            <p:blipFill>
              <a:blip r:embed="rId8"/>
              <a:stretch>
                <a:fillRect/>
              </a:stretch>
            </p:blipFill>
            <p:spPr>
              <a:xfrm>
                <a:off x="5731618" y="5319566"/>
                <a:ext cx="6945480" cy="2801520"/>
              </a:xfrm>
              <a:prstGeom prst="rect">
                <a:avLst/>
              </a:prstGeom>
            </p:spPr>
          </p:pic>
        </mc:Fallback>
      </mc:AlternateContent>
      <p:grpSp>
        <p:nvGrpSpPr>
          <p:cNvPr id="4" name="Group 3">
            <a:extLst>
              <a:ext uri="{FF2B5EF4-FFF2-40B4-BE49-F238E27FC236}">
                <a16:creationId xmlns:a16="http://schemas.microsoft.com/office/drawing/2014/main" id="{1489B33C-CE6D-307D-4746-6F95315DC268}"/>
              </a:ext>
            </a:extLst>
          </p:cNvPr>
          <p:cNvGrpSpPr/>
          <p:nvPr/>
        </p:nvGrpSpPr>
        <p:grpSpPr>
          <a:xfrm>
            <a:off x="429637" y="8689925"/>
            <a:ext cx="3276250" cy="1310500"/>
            <a:chOff x="429637" y="8689925"/>
            <a:chExt cx="3276250" cy="1310500"/>
          </a:xfrm>
        </p:grpSpPr>
        <p:sp>
          <p:nvSpPr>
            <p:cNvPr id="14" name="Freeform 4">
              <a:extLst>
                <a:ext uri="{FF2B5EF4-FFF2-40B4-BE49-F238E27FC236}">
                  <a16:creationId xmlns:a16="http://schemas.microsoft.com/office/drawing/2014/main" id="{819A413E-8BC9-EB8C-81A9-9EBF8189B1B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9"/>
              <a:stretch>
                <a:fillRect/>
              </a:stretch>
            </a:blipFill>
          </p:spPr>
          <p:txBody>
            <a:bodyPr/>
            <a:lstStyle/>
            <a:p>
              <a:endParaRPr lang="en-US"/>
            </a:p>
          </p:txBody>
        </p:sp>
        <p:pic>
          <p:nvPicPr>
            <p:cNvPr id="15" name="Picture 14" descr="A logo for a company&#10;&#10;AI-generated content may be incorrect.">
              <a:extLst>
                <a:ext uri="{FF2B5EF4-FFF2-40B4-BE49-F238E27FC236}">
                  <a16:creationId xmlns:a16="http://schemas.microsoft.com/office/drawing/2014/main" id="{793015C7-3698-403F-FFF5-FE97F743FD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5936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3"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000" fill="hold"/>
                                        <p:tgtEl>
                                          <p:spTgt spid="1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8622-0468-AB9E-0031-37F019CB209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926855-6137-D606-3B53-3AE29D2ED45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1803BB9-E808-7AAD-C920-06997FCFF3D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5C9A527-FBEB-6917-5C4B-EE6A55ABB9C7}"/>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en-US" altLang="da-DK" sz="4800" b="1" dirty="0">
                <a:solidFill>
                  <a:srgbClr val="000000"/>
                </a:solidFill>
                <a:latin typeface="Tshore"/>
              </a:rPr>
              <a:t>PLC connection</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D6E2C962-4B9E-5AFD-9EDC-A694A2C0237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C48A080-1A19-F05B-85D5-D96CD37EAD1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6">
            <a:extLst>
              <a:ext uri="{FF2B5EF4-FFF2-40B4-BE49-F238E27FC236}">
                <a16:creationId xmlns:a16="http://schemas.microsoft.com/office/drawing/2014/main" id="{8E64C829-BDFF-0ECC-2FE2-B1CF458B7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835" y="2363845"/>
            <a:ext cx="4201825" cy="461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Samsung Galaxy Book Core i5 8GB 256GB SSD 15.6&quot;">
            <a:extLst>
              <a:ext uri="{FF2B5EF4-FFF2-40B4-BE49-F238E27FC236}">
                <a16:creationId xmlns:a16="http://schemas.microsoft.com/office/drawing/2014/main" id="{6E71C48B-CA00-A13B-19DB-B1FA47D67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921" y="2841673"/>
            <a:ext cx="4395932" cy="351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a:extLst>
              <a:ext uri="{FF2B5EF4-FFF2-40B4-BE49-F238E27FC236}">
                <a16:creationId xmlns:a16="http://schemas.microsoft.com/office/drawing/2014/main" id="{E62F257E-3619-3F21-AE7C-809793BB78AB}"/>
              </a:ext>
            </a:extLst>
          </p:cNvPr>
          <p:cNvSpPr txBox="1"/>
          <p:nvPr/>
        </p:nvSpPr>
        <p:spPr>
          <a:xfrm>
            <a:off x="1034747" y="7199723"/>
            <a:ext cx="3482655" cy="461665"/>
          </a:xfrm>
          <a:prstGeom prst="rect">
            <a:avLst/>
          </a:prstGeom>
          <a:noFill/>
        </p:spPr>
        <p:txBody>
          <a:bodyPr wrap="square" rtlCol="0">
            <a:spAutoFit/>
          </a:bodyPr>
          <a:lstStyle/>
          <a:p>
            <a:r>
              <a:rPr lang="da-DK" sz="2400" b="1" dirty="0" err="1"/>
              <a:t>Connecting</a:t>
            </a:r>
            <a:r>
              <a:rPr lang="da-DK" sz="2400" b="1" dirty="0"/>
              <a:t> to </a:t>
            </a:r>
            <a:r>
              <a:rPr lang="da-DK" sz="2400" b="1" dirty="0" err="1"/>
              <a:t>networks</a:t>
            </a:r>
            <a:endParaRPr lang="da-DK" sz="2400" b="1" dirty="0"/>
          </a:p>
        </p:txBody>
      </p:sp>
      <p:pic>
        <p:nvPicPr>
          <p:cNvPr id="16" name="Picture 4" descr="Gigabit Netværk Switch Pro (5 Port) Metalkabinet">
            <a:extLst>
              <a:ext uri="{FF2B5EF4-FFF2-40B4-BE49-F238E27FC236}">
                <a16:creationId xmlns:a16="http://schemas.microsoft.com/office/drawing/2014/main" id="{CB3C728E-8FDD-D011-80EE-F8FDE9534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126" y="5997474"/>
            <a:ext cx="1905000" cy="190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7" name="Håndskrift 16">
                <a:extLst>
                  <a:ext uri="{FF2B5EF4-FFF2-40B4-BE49-F238E27FC236}">
                    <a16:creationId xmlns:a16="http://schemas.microsoft.com/office/drawing/2014/main" id="{054F28CA-3892-DB84-9549-92F7F83CE642}"/>
                  </a:ext>
                </a:extLst>
              </p14:cNvPr>
              <p14:cNvContentPartPr/>
              <p14:nvPr/>
            </p14:nvContentPartPr>
            <p14:xfrm>
              <a:off x="4858977" y="5344026"/>
              <a:ext cx="917280" cy="2338560"/>
            </p14:xfrm>
          </p:contentPart>
        </mc:Choice>
        <mc:Fallback xmlns="">
          <p:pic>
            <p:nvPicPr>
              <p:cNvPr id="17" name="Håndskrift 16">
                <a:extLst>
                  <a:ext uri="{FF2B5EF4-FFF2-40B4-BE49-F238E27FC236}">
                    <a16:creationId xmlns:a16="http://schemas.microsoft.com/office/drawing/2014/main" id="{054F28CA-3892-DB84-9549-92F7F83CE642}"/>
                  </a:ext>
                </a:extLst>
              </p:cNvPr>
              <p:cNvPicPr/>
              <p:nvPr/>
            </p:nvPicPr>
            <p:blipFill>
              <a:blip r:embed="rId9"/>
              <a:stretch>
                <a:fillRect/>
              </a:stretch>
            </p:blipFill>
            <p:spPr>
              <a:xfrm>
                <a:off x="4833417" y="5318466"/>
                <a:ext cx="967680" cy="238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Håndskrift 17">
                <a:extLst>
                  <a:ext uri="{FF2B5EF4-FFF2-40B4-BE49-F238E27FC236}">
                    <a16:creationId xmlns:a16="http://schemas.microsoft.com/office/drawing/2014/main" id="{2BABD4A5-9832-2585-F332-29664595A497}"/>
                  </a:ext>
                </a:extLst>
              </p14:cNvPr>
              <p14:cNvContentPartPr/>
              <p14:nvPr/>
            </p14:nvContentPartPr>
            <p14:xfrm>
              <a:off x="6187377" y="6379386"/>
              <a:ext cx="4085640" cy="1589040"/>
            </p14:xfrm>
          </p:contentPart>
        </mc:Choice>
        <mc:Fallback xmlns="">
          <p:pic>
            <p:nvPicPr>
              <p:cNvPr id="18" name="Håndskrift 17">
                <a:extLst>
                  <a:ext uri="{FF2B5EF4-FFF2-40B4-BE49-F238E27FC236}">
                    <a16:creationId xmlns:a16="http://schemas.microsoft.com/office/drawing/2014/main" id="{2BABD4A5-9832-2585-F332-29664595A497}"/>
                  </a:ext>
                </a:extLst>
              </p:cNvPr>
              <p:cNvPicPr/>
              <p:nvPr/>
            </p:nvPicPr>
            <p:blipFill>
              <a:blip r:embed="rId11"/>
              <a:stretch>
                <a:fillRect/>
              </a:stretch>
            </p:blipFill>
            <p:spPr>
              <a:xfrm>
                <a:off x="6161817" y="6353832"/>
                <a:ext cx="4136040" cy="1639429"/>
              </a:xfrm>
              <a:prstGeom prst="rect">
                <a:avLst/>
              </a:prstGeom>
            </p:spPr>
          </p:pic>
        </mc:Fallback>
      </mc:AlternateContent>
      <p:sp>
        <p:nvSpPr>
          <p:cNvPr id="19" name="Tekstfelt 18">
            <a:extLst>
              <a:ext uri="{FF2B5EF4-FFF2-40B4-BE49-F238E27FC236}">
                <a16:creationId xmlns:a16="http://schemas.microsoft.com/office/drawing/2014/main" id="{05671954-BDBA-FA03-4F3A-E674854156E8}"/>
              </a:ext>
            </a:extLst>
          </p:cNvPr>
          <p:cNvSpPr txBox="1"/>
          <p:nvPr/>
        </p:nvSpPr>
        <p:spPr>
          <a:xfrm>
            <a:off x="7115585" y="7440809"/>
            <a:ext cx="3129636" cy="461665"/>
          </a:xfrm>
          <a:prstGeom prst="rect">
            <a:avLst/>
          </a:prstGeom>
          <a:noFill/>
        </p:spPr>
        <p:txBody>
          <a:bodyPr wrap="square" rtlCol="0">
            <a:spAutoFit/>
          </a:bodyPr>
          <a:lstStyle/>
          <a:p>
            <a:r>
              <a:rPr lang="da-DK" sz="2400" b="1" dirty="0"/>
              <a:t>ETHERNET / LAN</a:t>
            </a:r>
          </a:p>
        </p:txBody>
      </p:sp>
      <p:grpSp>
        <p:nvGrpSpPr>
          <p:cNvPr id="6" name="Group 5">
            <a:extLst>
              <a:ext uri="{FF2B5EF4-FFF2-40B4-BE49-F238E27FC236}">
                <a16:creationId xmlns:a16="http://schemas.microsoft.com/office/drawing/2014/main" id="{B3BF4945-4DF6-C652-7AC2-677CDD06A025}"/>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546B8366-36E7-5B86-D2F7-93FD85FE150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12"/>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0F5C9DE6-2B12-C7D7-C509-79DF467DF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383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3"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000" fill="hold"/>
                                        <p:tgtEl>
                                          <p:spTgt spid="17"/>
                                        </p:tgtEl>
                                        <p:attrNameLst>
                                          <p:attrName>drawProgress</p:attrName>
                                        </p:attrNameLst>
                                      </p:cBhvr>
                                      <p:tavLst>
                                        <p:tav tm="0">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63"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2000" fill="hold"/>
                                        <p:tgtEl>
                                          <p:spTgt spid="18"/>
                                        </p:tgtEl>
                                        <p:attrNameLst>
                                          <p:attrName>drawProgress</p:attrName>
                                        </p:attrNameLst>
                                      </p:cBhvr>
                                      <p:tavLst>
                                        <p:tav tm="0">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AA01-22F9-2FB0-8B82-CACBC519F8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4930CA3-EF01-5EE0-5B6B-50DC5317569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8CFC31F7-6505-E55D-C75A-43DAAB88BF7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532DD4B4-3A89-AD8E-F2F9-97D97739A336}"/>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Programming</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160EB10-701A-C982-BDEE-4F5F4124D23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01D4C54-131C-71D9-FE4A-ABD6F5372EE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526ADFE2-0149-3EBC-1C89-F3C43187EAEA}"/>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lnSpc>
                <a:spcPct val="115000"/>
              </a:lnSpc>
              <a:spcAft>
                <a:spcPts val="1000"/>
              </a:spcAft>
              <a:buNone/>
            </a:pPr>
            <a:r>
              <a:rPr lang="en-US" dirty="0">
                <a:latin typeface="+mj-lt"/>
                <a:ea typeface="Calibri" panose="020F0502020204030204" pitchFamily="34" charset="0"/>
                <a:cs typeface="Times New Roman" panose="02020603050405020304" pitchFamily="18" charset="0"/>
              </a:rPr>
              <a:t>Parameter List:
START press = S1 = input 1 = I1 = NO switch
STOP pressure = S2 = input 2 = I2 = NC contact
Relay/contactor = Q1 = output 1</a:t>
            </a:r>
            <a:endParaRPr lang="da-DK" altLang="da-DK" dirty="0">
              <a:latin typeface="+mj-lt"/>
            </a:endParaRPr>
          </a:p>
        </p:txBody>
      </p:sp>
      <p:graphicFrame>
        <p:nvGraphicFramePr>
          <p:cNvPr id="6" name="Tabel 5">
            <a:extLst>
              <a:ext uri="{FF2B5EF4-FFF2-40B4-BE49-F238E27FC236}">
                <a16:creationId xmlns:a16="http://schemas.microsoft.com/office/drawing/2014/main" id="{52A4D31F-077B-8C5E-9888-D24E48C18D69}"/>
              </a:ext>
            </a:extLst>
          </p:cNvPr>
          <p:cNvGraphicFramePr>
            <a:graphicFrameLocks noGrp="1"/>
          </p:cNvGraphicFramePr>
          <p:nvPr>
            <p:extLst>
              <p:ext uri="{D42A27DB-BD31-4B8C-83A1-F6EECF244321}">
                <p14:modId xmlns:p14="http://schemas.microsoft.com/office/powerpoint/2010/main" val="1771019051"/>
              </p:ext>
            </p:extLst>
          </p:nvPr>
        </p:nvGraphicFramePr>
        <p:xfrm>
          <a:off x="838200" y="6002664"/>
          <a:ext cx="13258800" cy="1775308"/>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927898437"/>
                    </a:ext>
                  </a:extLst>
                </a:gridCol>
                <a:gridCol w="3314700">
                  <a:extLst>
                    <a:ext uri="{9D8B030D-6E8A-4147-A177-3AD203B41FA5}">
                      <a16:colId xmlns:a16="http://schemas.microsoft.com/office/drawing/2014/main" val="1063621635"/>
                    </a:ext>
                  </a:extLst>
                </a:gridCol>
                <a:gridCol w="3314700">
                  <a:extLst>
                    <a:ext uri="{9D8B030D-6E8A-4147-A177-3AD203B41FA5}">
                      <a16:colId xmlns:a16="http://schemas.microsoft.com/office/drawing/2014/main" val="307631516"/>
                    </a:ext>
                  </a:extLst>
                </a:gridCol>
                <a:gridCol w="3314700">
                  <a:extLst>
                    <a:ext uri="{9D8B030D-6E8A-4147-A177-3AD203B41FA5}">
                      <a16:colId xmlns:a16="http://schemas.microsoft.com/office/drawing/2014/main" val="3293144144"/>
                    </a:ext>
                  </a:extLst>
                </a:gridCol>
              </a:tblGrid>
              <a:tr h="443827">
                <a:tc>
                  <a:txBody>
                    <a:bodyPr/>
                    <a:lstStyle/>
                    <a:p>
                      <a:r>
                        <a:rPr lang="da-DK" dirty="0"/>
                        <a:t>Signalgiver</a:t>
                      </a:r>
                    </a:p>
                  </a:txBody>
                  <a:tcPr/>
                </a:tc>
                <a:tc>
                  <a:txBody>
                    <a:bodyPr/>
                    <a:lstStyle/>
                    <a:p>
                      <a:r>
                        <a:rPr lang="da-DK" dirty="0"/>
                        <a:t>Benævnelse</a:t>
                      </a:r>
                    </a:p>
                  </a:txBody>
                  <a:tcPr/>
                </a:tc>
                <a:tc>
                  <a:txBody>
                    <a:bodyPr/>
                    <a:lstStyle/>
                    <a:p>
                      <a:r>
                        <a:rPr lang="da-DK" dirty="0"/>
                        <a:t>Klem nr.</a:t>
                      </a:r>
                    </a:p>
                  </a:txBody>
                  <a:tcPr/>
                </a:tc>
                <a:tc>
                  <a:txBody>
                    <a:bodyPr/>
                    <a:lstStyle/>
                    <a:p>
                      <a:r>
                        <a:rPr lang="da-DK" dirty="0"/>
                        <a:t>Parameter</a:t>
                      </a:r>
                    </a:p>
                  </a:txBody>
                  <a:tcPr/>
                </a:tc>
                <a:extLst>
                  <a:ext uri="{0D108BD9-81ED-4DB2-BD59-A6C34878D82A}">
                    <a16:rowId xmlns:a16="http://schemas.microsoft.com/office/drawing/2014/main" val="3525809671"/>
                  </a:ext>
                </a:extLst>
              </a:tr>
              <a:tr h="443827">
                <a:tc>
                  <a:txBody>
                    <a:bodyPr/>
                    <a:lstStyle/>
                    <a:p>
                      <a:r>
                        <a:rPr lang="da-DK" dirty="0"/>
                        <a:t>START trykknap</a:t>
                      </a:r>
                    </a:p>
                  </a:txBody>
                  <a:tcPr/>
                </a:tc>
                <a:tc>
                  <a:txBody>
                    <a:bodyPr/>
                    <a:lstStyle/>
                    <a:p>
                      <a:pPr algn="ctr"/>
                      <a:r>
                        <a:rPr lang="da-DK" dirty="0"/>
                        <a:t>S1</a:t>
                      </a:r>
                    </a:p>
                  </a:txBody>
                  <a:tcPr/>
                </a:tc>
                <a:tc>
                  <a:txBody>
                    <a:bodyPr/>
                    <a:lstStyle/>
                    <a:p>
                      <a:pPr algn="ctr"/>
                      <a:r>
                        <a:rPr lang="da-DK" dirty="0"/>
                        <a:t>I1</a:t>
                      </a:r>
                    </a:p>
                  </a:txBody>
                  <a:tcPr/>
                </a:tc>
                <a:tc>
                  <a:txBody>
                    <a:bodyPr/>
                    <a:lstStyle/>
                    <a:p>
                      <a:pPr algn="ctr"/>
                      <a:r>
                        <a:rPr lang="da-DK" dirty="0"/>
                        <a:t>I1</a:t>
                      </a:r>
                    </a:p>
                  </a:txBody>
                  <a:tcPr/>
                </a:tc>
                <a:extLst>
                  <a:ext uri="{0D108BD9-81ED-4DB2-BD59-A6C34878D82A}">
                    <a16:rowId xmlns:a16="http://schemas.microsoft.com/office/drawing/2014/main" val="263497699"/>
                  </a:ext>
                </a:extLst>
              </a:tr>
              <a:tr h="443827">
                <a:tc>
                  <a:txBody>
                    <a:bodyPr/>
                    <a:lstStyle/>
                    <a:p>
                      <a:r>
                        <a:rPr lang="da-DK" dirty="0"/>
                        <a:t>STOP </a:t>
                      </a:r>
                      <a:r>
                        <a:rPr lang="da-DK" dirty="0" err="1"/>
                        <a:t>trykkanp</a:t>
                      </a:r>
                      <a:endParaRPr lang="da-DK" dirty="0"/>
                    </a:p>
                  </a:txBody>
                  <a:tcPr/>
                </a:tc>
                <a:tc>
                  <a:txBody>
                    <a:bodyPr/>
                    <a:lstStyle/>
                    <a:p>
                      <a:pPr algn="ctr"/>
                      <a:r>
                        <a:rPr lang="da-DK" dirty="0"/>
                        <a:t>S2</a:t>
                      </a:r>
                    </a:p>
                  </a:txBody>
                  <a:tcPr/>
                </a:tc>
                <a:tc>
                  <a:txBody>
                    <a:bodyPr/>
                    <a:lstStyle/>
                    <a:p>
                      <a:pPr algn="ctr"/>
                      <a:r>
                        <a:rPr lang="da-DK" dirty="0"/>
                        <a:t>I2</a:t>
                      </a:r>
                    </a:p>
                  </a:txBody>
                  <a:tcPr/>
                </a:tc>
                <a:tc>
                  <a:txBody>
                    <a:bodyPr/>
                    <a:lstStyle/>
                    <a:p>
                      <a:pPr algn="ctr"/>
                      <a:r>
                        <a:rPr lang="da-DK" dirty="0"/>
                        <a:t>I2</a:t>
                      </a:r>
                    </a:p>
                  </a:txBody>
                  <a:tcPr/>
                </a:tc>
                <a:extLst>
                  <a:ext uri="{0D108BD9-81ED-4DB2-BD59-A6C34878D82A}">
                    <a16:rowId xmlns:a16="http://schemas.microsoft.com/office/drawing/2014/main" val="3535476166"/>
                  </a:ext>
                </a:extLst>
              </a:tr>
              <a:tr h="443827">
                <a:tc>
                  <a:txBody>
                    <a:bodyPr/>
                    <a:lstStyle/>
                    <a:p>
                      <a:r>
                        <a:rPr lang="da-DK" dirty="0"/>
                        <a:t>Relæ / kontaktor</a:t>
                      </a:r>
                    </a:p>
                  </a:txBody>
                  <a:tcPr/>
                </a:tc>
                <a:tc>
                  <a:txBody>
                    <a:bodyPr/>
                    <a:lstStyle/>
                    <a:p>
                      <a:pPr algn="ctr"/>
                      <a:r>
                        <a:rPr lang="da-DK" dirty="0"/>
                        <a:t>K1</a:t>
                      </a:r>
                    </a:p>
                  </a:txBody>
                  <a:tcPr/>
                </a:tc>
                <a:tc>
                  <a:txBody>
                    <a:bodyPr/>
                    <a:lstStyle/>
                    <a:p>
                      <a:pPr algn="ctr"/>
                      <a:r>
                        <a:rPr lang="da-DK" dirty="0"/>
                        <a:t>Q1.1</a:t>
                      </a:r>
                    </a:p>
                  </a:txBody>
                  <a:tcPr/>
                </a:tc>
                <a:tc>
                  <a:txBody>
                    <a:bodyPr/>
                    <a:lstStyle/>
                    <a:p>
                      <a:pPr algn="ctr"/>
                      <a:r>
                        <a:rPr lang="da-DK" dirty="0"/>
                        <a:t>Q1</a:t>
                      </a:r>
                    </a:p>
                  </a:txBody>
                  <a:tcPr/>
                </a:tc>
                <a:extLst>
                  <a:ext uri="{0D108BD9-81ED-4DB2-BD59-A6C34878D82A}">
                    <a16:rowId xmlns:a16="http://schemas.microsoft.com/office/drawing/2014/main" val="883467471"/>
                  </a:ext>
                </a:extLst>
              </a:tr>
            </a:tbl>
          </a:graphicData>
        </a:graphic>
      </p:graphicFrame>
      <p:grpSp>
        <p:nvGrpSpPr>
          <p:cNvPr id="8" name="Group 7">
            <a:extLst>
              <a:ext uri="{FF2B5EF4-FFF2-40B4-BE49-F238E27FC236}">
                <a16:creationId xmlns:a16="http://schemas.microsoft.com/office/drawing/2014/main" id="{3DD3D384-1D5B-B60B-5554-CDD6BD35729B}"/>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8DD14356-C788-0649-B636-49E8820AF27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F3DCD4DF-388E-E586-8CD6-9384E56EF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594937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2773-1E59-EA0C-E777-6C5D0446F4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E3EDA5-CC3B-50A3-66F3-9083A235641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C3E93C3-43F0-57C6-E1C1-A85BD1B77B2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C5807A2-65A0-B360-81C9-A06F2F708554}"/>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Programming</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5B1D3A3-4359-46BA-F971-028B5A7F0B3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C652418-C172-F62E-9FBF-A654F94CA1A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FDC2BA02-B151-2115-5179-546009B8BCDC}"/>
              </a:ext>
            </a:extLst>
          </p:cNvPr>
          <p:cNvSpPr>
            <a:spLocks noGrp="1"/>
          </p:cNvSpPr>
          <p:nvPr/>
        </p:nvSpPr>
        <p:spPr bwMode="auto">
          <a:xfrm>
            <a:off x="838199" y="2147971"/>
            <a:ext cx="17297401" cy="65419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lnSpc>
                <a:spcPct val="115000"/>
              </a:lnSpc>
              <a:spcAft>
                <a:spcPts val="1000"/>
              </a:spcAft>
              <a:buNone/>
            </a:pPr>
            <a:r>
              <a:rPr lang="en-US" dirty="0">
                <a:latin typeface="+mj-lt"/>
                <a:ea typeface="Calibri" panose="020F0502020204030204" pitchFamily="34" charset="0"/>
                <a:cs typeface="Times New Roman" panose="02020603050405020304" pitchFamily="18" charset="0"/>
              </a:rPr>
              <a:t>The binary concept shows how physical sets (binary variables) that can exist in one of two states, can be represented as 1 or 0 (HIGH or LOW - ON or OFF).
Statements that combine two or more of these binary variables can result in either a TRUE or FALSE state, represented by 1 and 0, respectively.
Programmable Logic Controllers (PLCs) make decisions based on the results of these types of logic statements.
Operations performed by digital equipment, such as programmable controllers, are based on three basic ladder logic functions – AND, OR, AND NOT. 
These functions combine binary variables to form statements. Each function has a rule that determines the sentence result (TRUE or FALSE) and a symbol that represents it.</a:t>
            </a:r>
            <a:endParaRPr lang="da-DK" altLang="da-DK" dirty="0">
              <a:latin typeface="+mj-lt"/>
            </a:endParaRPr>
          </a:p>
        </p:txBody>
      </p:sp>
      <p:grpSp>
        <p:nvGrpSpPr>
          <p:cNvPr id="6" name="Group 5">
            <a:extLst>
              <a:ext uri="{FF2B5EF4-FFF2-40B4-BE49-F238E27FC236}">
                <a16:creationId xmlns:a16="http://schemas.microsoft.com/office/drawing/2014/main" id="{9AD265FF-8875-5AA5-F0DF-EA2CB4930600}"/>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31622700-265C-2498-E152-587E4C15341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1D1E8786-F3D8-CAE5-38A6-9D5C6E194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6971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7255E-C1B2-691F-5F71-2FECF25F6B7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DB8A28F-6F26-75DA-6BE3-7FBDAEC7A74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9DEB4C2-E77A-AC9A-A3B9-D238B65E151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CA70419-1DEA-C5E6-3DE0-7A61F6E5EC00}"/>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What do we use Prefixes for?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9C8A240-488A-9CF4-DB3F-33E953044A2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FE80718-61F6-440E-CE98-9C0064CC153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71936B70-E331-A88D-4627-404FA5141070}"/>
              </a:ext>
            </a:extLst>
          </p:cNvPr>
          <p:cNvSpPr txBox="1"/>
          <p:nvPr/>
        </p:nvSpPr>
        <p:spPr>
          <a:xfrm>
            <a:off x="761999" y="2046044"/>
            <a:ext cx="17297399" cy="6401753"/>
          </a:xfrm>
          <a:prstGeom prst="rect">
            <a:avLst/>
          </a:prstGeom>
        </p:spPr>
        <p:txBody>
          <a:bodyPr wrap="square" lIns="0" tIns="0" rIns="0" bIns="0" rtlCol="0" anchor="t">
            <a:spAutoFit/>
          </a:bodyPr>
          <a:lstStyle/>
          <a:p>
            <a:r>
              <a:rPr lang="en-US" sz="3200" dirty="0"/>
              <a:t>We use this for when we calculate in electricity.</a:t>
            </a:r>
          </a:p>
          <a:p>
            <a:r>
              <a:rPr lang="en-US" sz="3200" dirty="0"/>
              <a:t>
Numbers must always be inserted in the basic unit, in a formula.</a:t>
            </a:r>
          </a:p>
          <a:p>
            <a:r>
              <a:rPr lang="en-US" sz="3200" dirty="0"/>
              <a:t>
Then we have stated a unit called 2 </a:t>
            </a:r>
            <a:r>
              <a:rPr lang="en-US" sz="3200" dirty="0" err="1"/>
              <a:t>kΩ</a:t>
            </a:r>
            <a:r>
              <a:rPr lang="en-US" sz="3200" dirty="0"/>
              <a:t>, it must be converted to 2000 Ω before we start calculating.</a:t>
            </a:r>
          </a:p>
          <a:p>
            <a:r>
              <a:rPr lang="en-US" sz="3200" dirty="0"/>
              <a:t>
We will get to that when we are about to calculate in orbit!.
Example:</a:t>
            </a:r>
          </a:p>
          <a:p>
            <a:r>
              <a:rPr lang="en-US" sz="3200" dirty="0"/>
              <a:t>
Stated that we have 5 kg (kilo) of sugar that must be added together with 500000 mg of sugar.
Then we must first convert it to pure units (grams).
5 kg is converted to (5 * 103) = 5000g and 500000 mg is converted to (500000 * 10-3) = 500g. 
So, it will be a total of 5500 g (grams).</a:t>
            </a:r>
            <a:endParaRPr lang="da-DK" sz="3200" dirty="0"/>
          </a:p>
        </p:txBody>
      </p:sp>
      <p:grpSp>
        <p:nvGrpSpPr>
          <p:cNvPr id="5" name="Group 4">
            <a:extLst>
              <a:ext uri="{FF2B5EF4-FFF2-40B4-BE49-F238E27FC236}">
                <a16:creationId xmlns:a16="http://schemas.microsoft.com/office/drawing/2014/main" id="{E7D72B16-A4FD-1705-68BF-A8819D8E8932}"/>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A71B3718-1726-0F55-23D5-93E5AE69D54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8F3FD1F1-2421-12E0-9832-DD9EF7DF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503159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7AFDD-4272-0A94-8F2F-90F558B356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954320D-2D19-FC48-BBA4-51DE64AC88C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F0E6A90-B0BC-C45A-612A-3750AB3D3FC5}"/>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8D24BF2-68E2-FCFE-252F-337B397C7E04}"/>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Ladder diagram</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DCA50CB4-2220-B527-DEE0-8160818DB95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823ED1B-718D-DB07-C904-7F7F72F8C75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B6E0F15A-F90E-E8FF-24FF-089840568E12}"/>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A ladder chart is like a key chart on the page.</a:t>
            </a:r>
            <a:endParaRPr lang="da-DK" altLang="da-DK" sz="3200" dirty="0"/>
          </a:p>
        </p:txBody>
      </p:sp>
      <p:pic>
        <p:nvPicPr>
          <p:cNvPr id="6" name="Picture 4">
            <a:extLst>
              <a:ext uri="{FF2B5EF4-FFF2-40B4-BE49-F238E27FC236}">
                <a16:creationId xmlns:a16="http://schemas.microsoft.com/office/drawing/2014/main" id="{B20228F3-455F-6629-2A94-3C8EC6698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57945"/>
            <a:ext cx="4688681" cy="51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3EA77E25-9E85-7179-E1E6-56BC3153A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539502"/>
            <a:ext cx="6862762" cy="254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32399779-AF67-958D-E776-9AE854E35F4D}"/>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CC8791B-F969-7AE2-1EFA-A014597ADA8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984CFA48-B60B-214D-95BA-8635DDD88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13738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FE25-42BD-5E50-8CFB-30A516719B3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DD07EE7-97AC-A141-D96E-EEA4A9C6D44F}"/>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C38AF43-0344-42D4-73F9-16B22348BC8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F843D51-54D9-9BE6-36C2-37E993B53615}"/>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Parrallel</a:t>
            </a:r>
            <a:r>
              <a:rPr lang="da-DK" altLang="da-DK" sz="4800" b="1" dirty="0">
                <a:solidFill>
                  <a:srgbClr val="000000"/>
                </a:solidFill>
                <a:latin typeface="Tshore"/>
              </a:rPr>
              <a:t> </a:t>
            </a:r>
            <a:r>
              <a:rPr lang="da-DK" altLang="da-DK" sz="4800" b="1" dirty="0" err="1">
                <a:solidFill>
                  <a:srgbClr val="000000"/>
                </a:solidFill>
                <a:latin typeface="Tshore"/>
              </a:rPr>
              <a:t>circuit</a:t>
            </a:r>
            <a:r>
              <a:rPr lang="da-DK" altLang="da-DK" sz="4800" b="1" dirty="0">
                <a:solidFill>
                  <a:srgbClr val="000000"/>
                </a:solidFill>
                <a:latin typeface="Tshore"/>
              </a:rPr>
              <a:t> / Or</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5FB547E6-F115-4ACE-C9E2-951F2C0DFC3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B84009A-A72B-5FB6-D055-5FC7E7F223C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E0805996-F824-D9B0-E077-33E3B5994DF4}"/>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Arial" panose="020B0604020202020204" pitchFamily="34" charset="0"/>
              </a:rPr>
              <a:t>Boolean expression: K1 = S1 + S2 + S3</a:t>
            </a:r>
            <a:endParaRPr lang="da-DK" altLang="da-DK" sz="2000" dirty="0">
              <a:latin typeface="Arial" panose="020B0604020202020204" pitchFamily="34" charset="0"/>
            </a:endParaRPr>
          </a:p>
        </p:txBody>
      </p:sp>
      <p:pic>
        <p:nvPicPr>
          <p:cNvPr id="6" name="Picture 2">
            <a:extLst>
              <a:ext uri="{FF2B5EF4-FFF2-40B4-BE49-F238E27FC236}">
                <a16:creationId xmlns:a16="http://schemas.microsoft.com/office/drawing/2014/main" id="{3FC211AE-02D2-A166-A631-CAC20B5D4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5800" y="3194265"/>
            <a:ext cx="6546654" cy="44398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28090FF4-A13B-935F-3163-4B977AE5F53D}"/>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C31449AE-5D9C-EE1A-5CFC-5AAC3C2DF135}"/>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67590740-A3D5-2631-ED52-21A7B13B9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8703209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8BCDC-CC2F-77B7-0F18-669ED94DA1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8B8837-FA4A-5AA0-0906-0E622AD4E49B}"/>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380097A-7AD1-4104-9F34-83F0C5CB483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C360F4D-FC4B-2E27-9506-AE66854BCBCC}"/>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Parrallel</a:t>
            </a:r>
            <a:r>
              <a:rPr lang="da-DK" altLang="da-DK" sz="4800" b="1" dirty="0">
                <a:solidFill>
                  <a:srgbClr val="000000"/>
                </a:solidFill>
                <a:latin typeface="Tshore"/>
              </a:rPr>
              <a:t> </a:t>
            </a:r>
            <a:r>
              <a:rPr lang="da-DK" altLang="da-DK" sz="4800" b="1" dirty="0" err="1">
                <a:solidFill>
                  <a:srgbClr val="000000"/>
                </a:solidFill>
                <a:latin typeface="Tshore"/>
              </a:rPr>
              <a:t>circuit</a:t>
            </a:r>
            <a:r>
              <a:rPr lang="da-DK" altLang="da-DK" sz="4800" b="1" dirty="0">
                <a:solidFill>
                  <a:srgbClr val="000000"/>
                </a:solidFill>
                <a:latin typeface="Tshore"/>
              </a:rPr>
              <a:t> / Or</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29E8558-65A7-0E57-02FF-945E4B06F62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260A089-C9BD-1202-AAF9-7C8A401A91A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8" name="Picture 2">
            <a:extLst>
              <a:ext uri="{FF2B5EF4-FFF2-40B4-BE49-F238E27FC236}">
                <a16:creationId xmlns:a16="http://schemas.microsoft.com/office/drawing/2014/main" id="{9E52DD01-0130-D9E8-66F0-CA28A52D1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7591" y="3085206"/>
            <a:ext cx="5070579" cy="5604719"/>
          </a:xfrm>
          <a:prstGeom prst="rect">
            <a:avLst/>
          </a:prstGeom>
          <a:noFill/>
        </p:spPr>
      </p:pic>
      <p:pic>
        <p:nvPicPr>
          <p:cNvPr id="9" name="Picture 3">
            <a:extLst>
              <a:ext uri="{FF2B5EF4-FFF2-40B4-BE49-F238E27FC236}">
                <a16:creationId xmlns:a16="http://schemas.microsoft.com/office/drawing/2014/main" id="{4E9F0D93-8219-A3DB-7EBA-44E413508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952" y="3195470"/>
            <a:ext cx="5341411" cy="251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7DF6EF4F-A8F0-A5B8-95CD-8A2A60FF2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685" y="6362832"/>
            <a:ext cx="4885009" cy="282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291C50BE-E6B2-4F67-9C94-2217F89A4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7000" y="6550908"/>
            <a:ext cx="3227415"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indhold 2">
            <a:extLst>
              <a:ext uri="{FF2B5EF4-FFF2-40B4-BE49-F238E27FC236}">
                <a16:creationId xmlns:a16="http://schemas.microsoft.com/office/drawing/2014/main" id="{9163710F-1A1A-AE04-8A6F-B857D6CF0494}"/>
              </a:ext>
            </a:extLst>
          </p:cNvPr>
          <p:cNvSpPr>
            <a:spLocks noGrp="1"/>
          </p:cNvSpPr>
          <p:nvPr/>
        </p:nvSpPr>
        <p:spPr bwMode="auto">
          <a:xfrm>
            <a:off x="7314952" y="2509822"/>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Programming</a:t>
            </a:r>
            <a:endParaRPr lang="da-DK" altLang="da-DK" dirty="0">
              <a:latin typeface="+mj-lt"/>
            </a:endParaRPr>
          </a:p>
        </p:txBody>
      </p:sp>
      <p:sp>
        <p:nvSpPr>
          <p:cNvPr id="15" name="Pladsholder til indhold 2">
            <a:extLst>
              <a:ext uri="{FF2B5EF4-FFF2-40B4-BE49-F238E27FC236}">
                <a16:creationId xmlns:a16="http://schemas.microsoft.com/office/drawing/2014/main" id="{56E79DA7-6F3E-D0E8-197E-F8D76992A732}"/>
              </a:ext>
            </a:extLst>
          </p:cNvPr>
          <p:cNvSpPr>
            <a:spLocks noGrp="1"/>
          </p:cNvSpPr>
          <p:nvPr/>
        </p:nvSpPr>
        <p:spPr bwMode="auto">
          <a:xfrm>
            <a:off x="990600" y="2511483"/>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Cabling of the PLC</a:t>
            </a:r>
            <a:endParaRPr lang="da-DK" altLang="da-DK" dirty="0">
              <a:latin typeface="+mj-lt"/>
            </a:endParaRPr>
          </a:p>
        </p:txBody>
      </p:sp>
      <p:grpSp>
        <p:nvGrpSpPr>
          <p:cNvPr id="4" name="Group 3">
            <a:extLst>
              <a:ext uri="{FF2B5EF4-FFF2-40B4-BE49-F238E27FC236}">
                <a16:creationId xmlns:a16="http://schemas.microsoft.com/office/drawing/2014/main" id="{ADCC8A92-D189-A45A-F140-864F742F7E07}"/>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092D515-9630-59E5-A27B-1F36B147114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6" name="Picture 15" descr="A logo for a company&#10;&#10;AI-generated content may be incorrect.">
              <a:extLst>
                <a:ext uri="{FF2B5EF4-FFF2-40B4-BE49-F238E27FC236}">
                  <a16:creationId xmlns:a16="http://schemas.microsoft.com/office/drawing/2014/main" id="{B14F23BA-B9FF-D6C4-F771-5EEF9C7467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326755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D725-8556-AB0A-F126-BF7F6A765D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B29EEBB-B9D8-0F88-6EAF-A181F2C5A93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8982A2B9-AEB0-B4FF-EB4A-FE87FDB53B0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00E7282-F89F-D605-DB81-F45696C80755}"/>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Series </a:t>
            </a:r>
            <a:r>
              <a:rPr lang="da-DK" altLang="da-DK" sz="4800" b="1" dirty="0" err="1">
                <a:solidFill>
                  <a:srgbClr val="000000"/>
                </a:solidFill>
                <a:latin typeface="Tshore"/>
              </a:rPr>
              <a:t>circuit</a:t>
            </a:r>
            <a:r>
              <a:rPr lang="da-DK" altLang="da-DK" sz="4800" b="1" dirty="0">
                <a:solidFill>
                  <a:srgbClr val="000000"/>
                </a:solidFill>
                <a:latin typeface="Tshore"/>
              </a:rPr>
              <a:t> / And</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D5E090E7-50BB-9A89-E378-CF7DE01A4AB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9DE348C-BF1A-D21C-0A74-B2F206CC8EE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23AFC81C-9228-59B4-F17F-D0E7CE1C7C76}"/>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Arial" panose="020B0604020202020204" pitchFamily="34" charset="0"/>
              </a:rPr>
              <a:t>Boolean expression: K1 = S1 x S2 x S3</a:t>
            </a:r>
            <a:endParaRPr lang="da-DK" altLang="da-DK" sz="2000" dirty="0">
              <a:latin typeface="Arial" panose="020B0604020202020204" pitchFamily="34" charset="0"/>
            </a:endParaRPr>
          </a:p>
        </p:txBody>
      </p:sp>
      <p:pic>
        <p:nvPicPr>
          <p:cNvPr id="8" name="Picture 3">
            <a:extLst>
              <a:ext uri="{FF2B5EF4-FFF2-40B4-BE49-F238E27FC236}">
                <a16:creationId xmlns:a16="http://schemas.microsoft.com/office/drawing/2014/main" id="{C54CD971-0D41-F052-3A62-C6FCFEB7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2" y="2961447"/>
            <a:ext cx="2986088" cy="571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a:extLst>
              <a:ext uri="{FF2B5EF4-FFF2-40B4-BE49-F238E27FC236}">
                <a16:creationId xmlns:a16="http://schemas.microsoft.com/office/drawing/2014/main" id="{A8DDDBF2-A355-A879-DDDE-809D4D46AB95}"/>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F344DCC2-642D-CDCD-D474-F4786B539D9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CD5D3186-6CD1-9108-37BA-AE18F02A9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2155043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29BC-1DE9-C719-4E4D-96026E3C422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CA971A6-DC69-420B-AC30-78FC8B7C9AF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2ED0A61-6752-4873-5AF1-248725D2AC1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93D62BE-4E92-B2C5-D854-8809C36F6263}"/>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Series </a:t>
            </a:r>
            <a:r>
              <a:rPr lang="da-DK" altLang="da-DK" sz="4800" b="1" dirty="0" err="1">
                <a:solidFill>
                  <a:srgbClr val="000000"/>
                </a:solidFill>
                <a:latin typeface="Tshore"/>
              </a:rPr>
              <a:t>circuit</a:t>
            </a:r>
            <a:r>
              <a:rPr lang="da-DK" altLang="da-DK" sz="4800" b="1" dirty="0">
                <a:solidFill>
                  <a:srgbClr val="000000"/>
                </a:solidFill>
                <a:latin typeface="Tshore"/>
              </a:rPr>
              <a:t> / And</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5EDE4D52-9EDE-6401-3301-6721EC4D1703}"/>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D7279A12-247D-F260-053D-72199747CCA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14" name="Pladsholder til indhold 2">
            <a:extLst>
              <a:ext uri="{FF2B5EF4-FFF2-40B4-BE49-F238E27FC236}">
                <a16:creationId xmlns:a16="http://schemas.microsoft.com/office/drawing/2014/main" id="{94C9C4AB-B45F-B719-6E15-4E3498B59068}"/>
              </a:ext>
            </a:extLst>
          </p:cNvPr>
          <p:cNvSpPr>
            <a:spLocks noGrp="1"/>
          </p:cNvSpPr>
          <p:nvPr/>
        </p:nvSpPr>
        <p:spPr bwMode="auto">
          <a:xfrm>
            <a:off x="7314952" y="2509822"/>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Programming</a:t>
            </a:r>
            <a:endParaRPr lang="da-DK" altLang="da-DK" dirty="0">
              <a:latin typeface="+mj-lt"/>
            </a:endParaRPr>
          </a:p>
        </p:txBody>
      </p:sp>
      <p:sp>
        <p:nvSpPr>
          <p:cNvPr id="15" name="Pladsholder til indhold 2">
            <a:extLst>
              <a:ext uri="{FF2B5EF4-FFF2-40B4-BE49-F238E27FC236}">
                <a16:creationId xmlns:a16="http://schemas.microsoft.com/office/drawing/2014/main" id="{D29D2AC4-2967-829C-BCDD-BF2D982754B5}"/>
              </a:ext>
            </a:extLst>
          </p:cNvPr>
          <p:cNvSpPr>
            <a:spLocks noGrp="1"/>
          </p:cNvSpPr>
          <p:nvPr/>
        </p:nvSpPr>
        <p:spPr bwMode="auto">
          <a:xfrm>
            <a:off x="990600" y="2511483"/>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Cabling of the PLC</a:t>
            </a:r>
            <a:endParaRPr lang="da-DK" altLang="da-DK" dirty="0">
              <a:latin typeface="+mj-lt"/>
            </a:endParaRPr>
          </a:p>
        </p:txBody>
      </p:sp>
      <p:pic>
        <p:nvPicPr>
          <p:cNvPr id="4" name="Picture 2">
            <a:extLst>
              <a:ext uri="{FF2B5EF4-FFF2-40B4-BE49-F238E27FC236}">
                <a16:creationId xmlns:a16="http://schemas.microsoft.com/office/drawing/2014/main" id="{6DD06F43-FD64-C65E-22A3-3DA5E4A64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6815" y="3030239"/>
            <a:ext cx="5049197" cy="557644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DB9E3137-23D2-C609-2B46-4D1CAFBD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952" y="3308291"/>
            <a:ext cx="6554934" cy="150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E65979D7-B167-877F-9EB7-E2E23E5B0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585" y="5760800"/>
            <a:ext cx="4486327" cy="255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6E8B1B21-7E1C-6A3D-2F88-302A861F57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5940" y="5760800"/>
            <a:ext cx="3923459"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8F954087-8C16-C7BA-CEAA-DC3598B7DD32}"/>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39AD4BF1-5993-8EFF-A095-11697ACE2A6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251E451F-88D9-13B6-1A36-E39D18F70C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3202756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492C-66C9-B72A-607F-8E0274C4998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FB14E97-0418-2AA6-536D-81BC6BFEC363}"/>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43A9403-46AF-F249-0B05-69EE8072DF1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2B10DF6-8DB4-E2C9-4BEA-FBD62FE6F301}"/>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sz="4800" b="1" dirty="0" err="1">
                <a:solidFill>
                  <a:srgbClr val="000000"/>
                </a:solidFill>
                <a:latin typeface="Tshore"/>
                <a:sym typeface="Cabin 1"/>
              </a:rPr>
              <a:t>Combinatorial</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5FF2FB9A-022A-BA73-939B-CF7A0BB95FD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ABFD26C-B28D-CCC9-9D74-743E750EC3F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Pladsholder til indhold 2">
            <a:extLst>
              <a:ext uri="{FF2B5EF4-FFF2-40B4-BE49-F238E27FC236}">
                <a16:creationId xmlns:a16="http://schemas.microsoft.com/office/drawing/2014/main" id="{7DF288EB-C888-5056-2B54-4DB0273CB3EE}"/>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Arial" panose="020B0604020202020204" pitchFamily="34" charset="0"/>
              </a:rPr>
              <a:t>Boolean expression: K1 = (S1 + S2) x S3</a:t>
            </a:r>
            <a:endParaRPr lang="da-DK" altLang="da-DK" sz="2000" dirty="0">
              <a:latin typeface="Arial" panose="020B0604020202020204" pitchFamily="34" charset="0"/>
            </a:endParaRPr>
          </a:p>
        </p:txBody>
      </p:sp>
      <p:pic>
        <p:nvPicPr>
          <p:cNvPr id="8" name="Picture 2">
            <a:extLst>
              <a:ext uri="{FF2B5EF4-FFF2-40B4-BE49-F238E27FC236}">
                <a16:creationId xmlns:a16="http://schemas.microsoft.com/office/drawing/2014/main" id="{1B574068-1F7E-D2D4-CF5C-64AA67A01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14386" y="3003553"/>
            <a:ext cx="5489275" cy="5968647"/>
          </a:xfrm>
          <a:prstGeom prst="rect">
            <a:avLst/>
          </a:prstGeom>
          <a:noFill/>
        </p:spPr>
      </p:pic>
      <p:grpSp>
        <p:nvGrpSpPr>
          <p:cNvPr id="4" name="Group 3">
            <a:extLst>
              <a:ext uri="{FF2B5EF4-FFF2-40B4-BE49-F238E27FC236}">
                <a16:creationId xmlns:a16="http://schemas.microsoft.com/office/drawing/2014/main" id="{E795950A-D927-AC9A-CFAA-ACCC6290D43A}"/>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9356B460-6B26-B1CA-1AA7-978E42D04DC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C6698699-3443-3443-89E8-A9B4A56FF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9368383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3E4D7-EC23-3DDB-5403-2B3C34B430B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3478FB-DF89-5229-6103-3DBE7486F998}"/>
              </a:ext>
            </a:extLst>
          </p:cNvPr>
          <p:cNvGrpSpPr/>
          <p:nvPr/>
        </p:nvGrpSpPr>
        <p:grpSpPr>
          <a:xfrm>
            <a:off x="7925" y="9298322"/>
            <a:ext cx="18280075" cy="1391446"/>
            <a:chOff x="0" y="0"/>
            <a:chExt cx="24373433" cy="1371007"/>
          </a:xfrm>
        </p:grpSpPr>
        <p:sp>
          <p:nvSpPr>
            <p:cNvPr id="3" name="Freeform 3">
              <a:extLst>
                <a:ext uri="{FF2B5EF4-FFF2-40B4-BE49-F238E27FC236}">
                  <a16:creationId xmlns:a16="http://schemas.microsoft.com/office/drawing/2014/main" id="{8B20EC22-9438-929D-8C1C-ACDBFF4D494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5715126-EB82-4520-DCF7-1AA1FBA10A50}"/>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sz="4800" b="1" dirty="0" err="1">
                <a:solidFill>
                  <a:srgbClr val="000000"/>
                </a:solidFill>
                <a:latin typeface="Tshore"/>
                <a:sym typeface="Cabin 1"/>
              </a:rPr>
              <a:t>Combinatorial</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EED1F5C7-BFEE-37E2-9147-4841D358B69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96FDA47-1D2C-73B9-4547-75BB97B6B5E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14" name="Pladsholder til indhold 2">
            <a:extLst>
              <a:ext uri="{FF2B5EF4-FFF2-40B4-BE49-F238E27FC236}">
                <a16:creationId xmlns:a16="http://schemas.microsoft.com/office/drawing/2014/main" id="{FD4D84F9-AB30-4482-DDE2-F7B9AE26B5B1}"/>
              </a:ext>
            </a:extLst>
          </p:cNvPr>
          <p:cNvSpPr>
            <a:spLocks noGrp="1"/>
          </p:cNvSpPr>
          <p:nvPr/>
        </p:nvSpPr>
        <p:spPr bwMode="auto">
          <a:xfrm>
            <a:off x="7314952" y="2509822"/>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Programming</a:t>
            </a:r>
            <a:endParaRPr lang="da-DK" altLang="da-DK" dirty="0">
              <a:latin typeface="+mj-lt"/>
            </a:endParaRPr>
          </a:p>
        </p:txBody>
      </p:sp>
      <p:sp>
        <p:nvSpPr>
          <p:cNvPr id="15" name="Pladsholder til indhold 2">
            <a:extLst>
              <a:ext uri="{FF2B5EF4-FFF2-40B4-BE49-F238E27FC236}">
                <a16:creationId xmlns:a16="http://schemas.microsoft.com/office/drawing/2014/main" id="{C6216B05-A307-ECFD-538D-21ABFE82E6C7}"/>
              </a:ext>
            </a:extLst>
          </p:cNvPr>
          <p:cNvSpPr>
            <a:spLocks noGrp="1"/>
          </p:cNvSpPr>
          <p:nvPr/>
        </p:nvSpPr>
        <p:spPr bwMode="auto">
          <a:xfrm>
            <a:off x="990600" y="2511483"/>
            <a:ext cx="3650189" cy="5489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eaLnBrk="1" hangingPunct="1">
              <a:spcBef>
                <a:spcPct val="0"/>
              </a:spcBef>
              <a:buFontTx/>
              <a:buNone/>
            </a:pPr>
            <a:r>
              <a:rPr lang="en-US" altLang="da-DK" dirty="0">
                <a:latin typeface="+mj-lt"/>
              </a:rPr>
              <a:t>Cabling of the PLC</a:t>
            </a:r>
            <a:endParaRPr lang="da-DK" altLang="da-DK" dirty="0">
              <a:latin typeface="+mj-lt"/>
            </a:endParaRPr>
          </a:p>
        </p:txBody>
      </p:sp>
      <p:pic>
        <p:nvPicPr>
          <p:cNvPr id="8" name="Picture 2">
            <a:extLst>
              <a:ext uri="{FF2B5EF4-FFF2-40B4-BE49-F238E27FC236}">
                <a16:creationId xmlns:a16="http://schemas.microsoft.com/office/drawing/2014/main" id="{46D4A84E-F304-76D5-370A-74BB20678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90599" y="3172052"/>
            <a:ext cx="4968841" cy="54865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87D39404-A1B2-306A-A31D-DA2FF3F71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952" y="3286145"/>
            <a:ext cx="5510191" cy="20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46FE29C9-D390-0066-B744-D0DD224D4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7588" y="6139060"/>
            <a:ext cx="5359818" cy="220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a:extLst>
              <a:ext uri="{FF2B5EF4-FFF2-40B4-BE49-F238E27FC236}">
                <a16:creationId xmlns:a16="http://schemas.microsoft.com/office/drawing/2014/main" id="{19B99660-C5E7-9C83-A12A-D72180353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1016" y="6435515"/>
            <a:ext cx="2556385" cy="19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5A49D8D5-FF4B-9D00-427E-8CB9D91965C7}"/>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B10047A4-F9F9-9F6B-D44C-D8E3ABE49F2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6" name="Picture 15" descr="A logo for a company&#10;&#10;AI-generated content may be incorrect.">
              <a:extLst>
                <a:ext uri="{FF2B5EF4-FFF2-40B4-BE49-F238E27FC236}">
                  <a16:creationId xmlns:a16="http://schemas.microsoft.com/office/drawing/2014/main" id="{D331954B-3A84-1C2D-8A5C-7086E6F805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1643895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70CCD7"/>
        </a:solidFill>
        <a:effectLst/>
      </p:bgPr>
    </p:bg>
    <p:spTree>
      <p:nvGrpSpPr>
        <p:cNvPr id="1" name=""/>
        <p:cNvGrpSpPr/>
        <p:nvPr/>
      </p:nvGrpSpPr>
      <p:grpSpPr>
        <a:xfrm>
          <a:off x="0" y="0"/>
          <a:ext cx="0" cy="0"/>
          <a:chOff x="0" y="0"/>
          <a:chExt cx="0" cy="0"/>
        </a:xfrm>
      </p:grpSpPr>
      <p:sp>
        <p:nvSpPr>
          <p:cNvPr id="6" name="Freeform 6"/>
          <p:cNvSpPr/>
          <p:nvPr/>
        </p:nvSpPr>
        <p:spPr>
          <a:xfrm>
            <a:off x="1908091" y="7113822"/>
            <a:ext cx="9481876" cy="1264085"/>
          </a:xfrm>
          <a:custGeom>
            <a:avLst/>
            <a:gdLst/>
            <a:ahLst/>
            <a:cxnLst/>
            <a:rect l="l" t="t" r="r" b="b"/>
            <a:pathLst>
              <a:path w="9481876" h="1264085">
                <a:moveTo>
                  <a:pt x="0" y="0"/>
                </a:moveTo>
                <a:lnTo>
                  <a:pt x="9481876" y="0"/>
                </a:lnTo>
                <a:lnTo>
                  <a:pt x="9481876" y="1264085"/>
                </a:lnTo>
                <a:lnTo>
                  <a:pt x="0" y="1264085"/>
                </a:lnTo>
                <a:lnTo>
                  <a:pt x="0" y="0"/>
                </a:lnTo>
                <a:close/>
              </a:path>
            </a:pathLst>
          </a:custGeom>
          <a:blipFill>
            <a:blip r:embed="rId3"/>
            <a:stretch>
              <a:fillRect l="-11683" t="-641230" r="-2553" b="-115662"/>
            </a:stretch>
          </a:blipFill>
        </p:spPr>
        <p:txBody>
          <a:bodyPr/>
          <a:lstStyle/>
          <a:p>
            <a:endParaRPr lang="en-US"/>
          </a:p>
        </p:txBody>
      </p:sp>
      <p:sp>
        <p:nvSpPr>
          <p:cNvPr id="7" name="Freeform 7"/>
          <p:cNvSpPr/>
          <p:nvPr/>
        </p:nvSpPr>
        <p:spPr>
          <a:xfrm>
            <a:off x="6898034" y="8903328"/>
            <a:ext cx="4491933" cy="942386"/>
          </a:xfrm>
          <a:custGeom>
            <a:avLst/>
            <a:gdLst/>
            <a:ahLst/>
            <a:cxnLst/>
            <a:rect l="l" t="t" r="r" b="b"/>
            <a:pathLst>
              <a:path w="4491933" h="942386">
                <a:moveTo>
                  <a:pt x="0" y="0"/>
                </a:moveTo>
                <a:lnTo>
                  <a:pt x="4491932" y="0"/>
                </a:lnTo>
                <a:lnTo>
                  <a:pt x="4491932" y="942386"/>
                </a:lnTo>
                <a:lnTo>
                  <a:pt x="0" y="942386"/>
                </a:lnTo>
                <a:lnTo>
                  <a:pt x="0" y="0"/>
                </a:lnTo>
                <a:close/>
              </a:path>
            </a:pathLst>
          </a:custGeom>
          <a:blipFill>
            <a:blip r:embed="rId4"/>
            <a:stretch>
              <a:fillRect/>
            </a:stretch>
          </a:blipFill>
        </p:spPr>
        <p:txBody>
          <a:bodyPr/>
          <a:lstStyle/>
          <a:p>
            <a:endParaRPr lang="en-US"/>
          </a:p>
        </p:txBody>
      </p:sp>
      <p:sp>
        <p:nvSpPr>
          <p:cNvPr id="8" name="Freeform 8"/>
          <p:cNvSpPr/>
          <p:nvPr/>
        </p:nvSpPr>
        <p:spPr>
          <a:xfrm>
            <a:off x="6342797" y="576897"/>
            <a:ext cx="5024424" cy="3793440"/>
          </a:xfrm>
          <a:custGeom>
            <a:avLst/>
            <a:gdLst/>
            <a:ahLst/>
            <a:cxnLst/>
            <a:rect l="l" t="t" r="r" b="b"/>
            <a:pathLst>
              <a:path w="5024424" h="3793440">
                <a:moveTo>
                  <a:pt x="0" y="0"/>
                </a:moveTo>
                <a:lnTo>
                  <a:pt x="5024425" y="0"/>
                </a:lnTo>
                <a:lnTo>
                  <a:pt x="5024425" y="3793440"/>
                </a:lnTo>
                <a:lnTo>
                  <a:pt x="0" y="3793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0" name="TextBox 10"/>
          <p:cNvSpPr txBox="1"/>
          <p:nvPr/>
        </p:nvSpPr>
        <p:spPr>
          <a:xfrm>
            <a:off x="1288295" y="9087289"/>
            <a:ext cx="2828306" cy="696595"/>
          </a:xfrm>
          <a:prstGeom prst="rect">
            <a:avLst/>
          </a:prstGeom>
        </p:spPr>
        <p:txBody>
          <a:bodyPr lIns="0" tIns="0" rIns="0" bIns="0" rtlCol="0" anchor="t">
            <a:spAutoFit/>
          </a:bodyPr>
          <a:lstStyle/>
          <a:p>
            <a:pPr algn="l">
              <a:lnSpc>
                <a:spcPts val="2840"/>
              </a:lnSpc>
            </a:pPr>
            <a:r>
              <a:rPr lang="en-US" sz="2000">
                <a:solidFill>
                  <a:srgbClr val="FFFFFF"/>
                </a:solidFill>
                <a:latin typeface="Cabin 2"/>
                <a:ea typeface="Cabin 2"/>
                <a:cs typeface="Cabin 2"/>
                <a:sym typeface="Cabin 2"/>
              </a:rPr>
              <a:t>tshore.eu@gmail.com</a:t>
            </a:r>
          </a:p>
          <a:p>
            <a:pPr algn="l">
              <a:lnSpc>
                <a:spcPts val="2840"/>
              </a:lnSpc>
            </a:pPr>
            <a:r>
              <a:rPr lang="en-US" sz="2000">
                <a:solidFill>
                  <a:srgbClr val="FFFFFF"/>
                </a:solidFill>
                <a:latin typeface="Cabin 2"/>
                <a:ea typeface="Cabin 2"/>
                <a:cs typeface="Cabin 2"/>
                <a:sym typeface="Cabin 2"/>
              </a:rPr>
              <a:t>t-shore.eu</a:t>
            </a:r>
          </a:p>
        </p:txBody>
      </p:sp>
      <p:sp>
        <p:nvSpPr>
          <p:cNvPr id="15" name="Freeform 7">
            <a:hlinkClick r:id="rId7" action="ppaction://hlinksldjump"/>
            <a:extLst>
              <a:ext uri="{FF2B5EF4-FFF2-40B4-BE49-F238E27FC236}">
                <a16:creationId xmlns:a16="http://schemas.microsoft.com/office/drawing/2014/main" id="{37F2957F-FDFE-713F-8CEC-DB0C7AB964B2}"/>
              </a:ext>
            </a:extLst>
          </p:cNvPr>
          <p:cNvSpPr/>
          <p:nvPr/>
        </p:nvSpPr>
        <p:spPr>
          <a:xfrm>
            <a:off x="11658600" y="7113822"/>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8"/>
            <a:stretch>
              <a:fillRect/>
            </a:stretch>
          </a:blipFill>
        </p:spPr>
        <p:txBody>
          <a:bodyPr/>
          <a:lstStyle/>
          <a:p>
            <a:endParaRPr lang="en-US"/>
          </a:p>
        </p:txBody>
      </p:sp>
      <p:pic>
        <p:nvPicPr>
          <p:cNvPr id="2" name="Billede 2">
            <a:extLst>
              <a:ext uri="{FF2B5EF4-FFF2-40B4-BE49-F238E27FC236}">
                <a16:creationId xmlns:a16="http://schemas.microsoft.com/office/drawing/2014/main" id="{7733B572-20E1-DEAE-3387-62C4271DA5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4973851"/>
            <a:ext cx="3200400" cy="143058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4F7D8-5B67-CBE7-F0A0-60313D702C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8ADD75-9C27-560F-3E7D-8E2652C394C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89668A2-E479-FE9D-51FD-23B38014556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C5FE0A2-5DAC-4082-943C-7ED2C690E8B7}"/>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Direct </a:t>
            </a:r>
            <a:r>
              <a:rPr lang="da-DK" sz="6000" b="1" dirty="0" err="1">
                <a:solidFill>
                  <a:srgbClr val="000000"/>
                </a:solidFill>
                <a:latin typeface="Tshore"/>
              </a:rPr>
              <a:t>current</a:t>
            </a:r>
            <a:r>
              <a:rPr lang="da-DK" sz="6000" b="1" dirty="0">
                <a:solidFill>
                  <a:srgbClr val="000000"/>
                </a:solidFill>
                <a:latin typeface="Tshore"/>
              </a:rPr>
              <a:t> (DC)</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5CCF026-EE84-FB9C-E6D2-537FD5F3A85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7D8A9E0-8F75-00CB-E53B-83F17B5DA9A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6" name="Billede 5">
            <a:extLst>
              <a:ext uri="{FF2B5EF4-FFF2-40B4-BE49-F238E27FC236}">
                <a16:creationId xmlns:a16="http://schemas.microsoft.com/office/drawing/2014/main" id="{5D620477-273A-E017-DE6E-92DBB94C85A6}"/>
              </a:ext>
            </a:extLst>
          </p:cNvPr>
          <p:cNvPicPr>
            <a:picLocks noChangeAspect="1"/>
          </p:cNvPicPr>
          <p:nvPr/>
        </p:nvPicPr>
        <p:blipFill>
          <a:blip r:embed="rId3"/>
          <a:stretch>
            <a:fillRect/>
          </a:stretch>
        </p:blipFill>
        <p:spPr>
          <a:xfrm>
            <a:off x="10744200" y="2186984"/>
            <a:ext cx="3664014" cy="2530059"/>
          </a:xfrm>
          <a:prstGeom prst="rect">
            <a:avLst/>
          </a:prstGeom>
        </p:spPr>
      </p:pic>
      <p:pic>
        <p:nvPicPr>
          <p:cNvPr id="9" name="Billede 8">
            <a:extLst>
              <a:ext uri="{FF2B5EF4-FFF2-40B4-BE49-F238E27FC236}">
                <a16:creationId xmlns:a16="http://schemas.microsoft.com/office/drawing/2014/main" id="{E81B0757-3AF5-C07C-F80D-23B935EC21AA}"/>
              </a:ext>
            </a:extLst>
          </p:cNvPr>
          <p:cNvPicPr>
            <a:picLocks noChangeAspect="1"/>
          </p:cNvPicPr>
          <p:nvPr/>
        </p:nvPicPr>
        <p:blipFill>
          <a:blip r:embed="rId4"/>
          <a:stretch>
            <a:fillRect/>
          </a:stretch>
        </p:blipFill>
        <p:spPr>
          <a:xfrm>
            <a:off x="13792200" y="4643643"/>
            <a:ext cx="3170195" cy="1280271"/>
          </a:xfrm>
          <a:prstGeom prst="rect">
            <a:avLst/>
          </a:prstGeom>
        </p:spPr>
      </p:pic>
      <p:sp>
        <p:nvSpPr>
          <p:cNvPr id="10" name="Tekstfelt 9">
            <a:extLst>
              <a:ext uri="{FF2B5EF4-FFF2-40B4-BE49-F238E27FC236}">
                <a16:creationId xmlns:a16="http://schemas.microsoft.com/office/drawing/2014/main" id="{624FF35B-DD61-A1EA-37C0-81FD298B1CD9}"/>
              </a:ext>
            </a:extLst>
          </p:cNvPr>
          <p:cNvSpPr txBox="1"/>
          <p:nvPr/>
        </p:nvSpPr>
        <p:spPr>
          <a:xfrm>
            <a:off x="990600" y="6530356"/>
            <a:ext cx="8394981" cy="1569660"/>
          </a:xfrm>
          <a:prstGeom prst="rect">
            <a:avLst/>
          </a:prstGeom>
          <a:noFill/>
        </p:spPr>
        <p:txBody>
          <a:bodyPr wrap="square">
            <a:spAutoFit/>
          </a:bodyPr>
          <a:lstStyle/>
          <a:p>
            <a:r>
              <a:rPr lang="en-US" sz="3200" dirty="0"/>
              <a:t>If a light bulb is connected to a battery, a current will run from one pole, through the bulb, to the other pole.</a:t>
            </a:r>
            <a:endParaRPr lang="da-DK" sz="3200" dirty="0"/>
          </a:p>
        </p:txBody>
      </p:sp>
      <p:pic>
        <p:nvPicPr>
          <p:cNvPr id="13" name="Billede 12">
            <a:extLst>
              <a:ext uri="{FF2B5EF4-FFF2-40B4-BE49-F238E27FC236}">
                <a16:creationId xmlns:a16="http://schemas.microsoft.com/office/drawing/2014/main" id="{BEF76331-90D3-DA32-1B21-0ED7EB2350A6}"/>
              </a:ext>
            </a:extLst>
          </p:cNvPr>
          <p:cNvPicPr>
            <a:picLocks noChangeAspect="1"/>
          </p:cNvPicPr>
          <p:nvPr/>
        </p:nvPicPr>
        <p:blipFill>
          <a:blip r:embed="rId5"/>
          <a:stretch>
            <a:fillRect/>
          </a:stretch>
        </p:blipFill>
        <p:spPr>
          <a:xfrm>
            <a:off x="10983154" y="6492289"/>
            <a:ext cx="3425060" cy="1875221"/>
          </a:xfrm>
          <a:prstGeom prst="rect">
            <a:avLst/>
          </a:prstGeom>
        </p:spPr>
      </p:pic>
      <p:sp>
        <p:nvSpPr>
          <p:cNvPr id="14" name="Tekstfelt 13">
            <a:extLst>
              <a:ext uri="{FF2B5EF4-FFF2-40B4-BE49-F238E27FC236}">
                <a16:creationId xmlns:a16="http://schemas.microsoft.com/office/drawing/2014/main" id="{41833543-7F8E-7A6F-585E-6426942C18CC}"/>
              </a:ext>
            </a:extLst>
          </p:cNvPr>
          <p:cNvSpPr txBox="1"/>
          <p:nvPr/>
        </p:nvSpPr>
        <p:spPr>
          <a:xfrm>
            <a:off x="990600" y="2317189"/>
            <a:ext cx="8394981" cy="2554545"/>
          </a:xfrm>
          <a:prstGeom prst="rect">
            <a:avLst/>
          </a:prstGeom>
          <a:noFill/>
        </p:spPr>
        <p:txBody>
          <a:bodyPr wrap="square">
            <a:spAutoFit/>
          </a:bodyPr>
          <a:lstStyle/>
          <a:p>
            <a:r>
              <a:rPr lang="en-US" sz="3200" dirty="0"/>
              <a:t>Direct voltage is an electric current which runs continuously in the same direction through the wire, but it does not have to have constant strength.
One terminal is always + and the other always -</a:t>
            </a:r>
            <a:endParaRPr lang="da-DK" sz="3200" dirty="0"/>
          </a:p>
        </p:txBody>
      </p:sp>
      <p:grpSp>
        <p:nvGrpSpPr>
          <p:cNvPr id="4" name="Group 3">
            <a:extLst>
              <a:ext uri="{FF2B5EF4-FFF2-40B4-BE49-F238E27FC236}">
                <a16:creationId xmlns:a16="http://schemas.microsoft.com/office/drawing/2014/main" id="{ED9DFF77-7E7C-F7D0-B7E1-7C151F2F1315}"/>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2D5C62CE-C129-53C9-E242-D341678C42B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5" name="Picture 14" descr="A logo for a company&#10;&#10;AI-generated content may be incorrect.">
              <a:extLst>
                <a:ext uri="{FF2B5EF4-FFF2-40B4-BE49-F238E27FC236}">
                  <a16:creationId xmlns:a16="http://schemas.microsoft.com/office/drawing/2014/main" id="{6D85EB6F-926E-66F6-C95E-63C203404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8860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3E453-225C-1E8C-1ADD-024900775A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E9603EB-C862-ACF9-95CF-DF73DA7B48C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43D704F-0366-149A-C89D-3D21E750107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59AF90C-5C37-88B8-48B2-D19C6E46A430}"/>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Voltage</a:t>
            </a:r>
            <a:r>
              <a:rPr lang="da-DK" sz="6000" b="1" dirty="0">
                <a:solidFill>
                  <a:srgbClr val="000000"/>
                </a:solidFill>
                <a:latin typeface="Tshore"/>
              </a:rPr>
              <a:t> (</a:t>
            </a:r>
            <a:r>
              <a:rPr lang="da-DK" sz="6000" b="1" dirty="0" err="1">
                <a:solidFill>
                  <a:srgbClr val="000000"/>
                </a:solidFill>
                <a:latin typeface="Tshore"/>
              </a:rPr>
              <a:t>Voltage</a:t>
            </a:r>
            <a:r>
              <a:rPr lang="da-DK" sz="6000" b="1" dirty="0">
                <a:solidFill>
                  <a:srgbClr val="000000"/>
                </a:solidFill>
                <a:latin typeface="Tshore"/>
              </a:rPr>
              <a:t> difference)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B076DF4-19BD-03B0-E645-0A1F2B6F5C5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901EF99-74E7-C71C-8750-0A96846DFFF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12CAF8C5-5906-3773-13F3-19927D03E18F}"/>
              </a:ext>
            </a:extLst>
          </p:cNvPr>
          <p:cNvSpPr txBox="1"/>
          <p:nvPr/>
        </p:nvSpPr>
        <p:spPr>
          <a:xfrm>
            <a:off x="761999" y="2046044"/>
            <a:ext cx="11734801" cy="2462213"/>
          </a:xfrm>
          <a:prstGeom prst="rect">
            <a:avLst/>
          </a:prstGeom>
        </p:spPr>
        <p:txBody>
          <a:bodyPr wrap="square" lIns="0" tIns="0" rIns="0" bIns="0" rtlCol="0" anchor="t">
            <a:spAutoFit/>
          </a:bodyPr>
          <a:lstStyle/>
          <a:p>
            <a:r>
              <a:rPr lang="en-US" sz="3200" dirty="0"/>
              <a:t>Between an electricity source and two connection terminals, there is a certain voltage difference. If an electrical utility is connected between such two terminals, a current will pass through the circuit lip.</a:t>
            </a:r>
          </a:p>
          <a:p>
            <a:r>
              <a:rPr lang="en-US" sz="3200" dirty="0"/>
              <a:t>
The current strength is limited by the electrical resistance in the circuit.</a:t>
            </a:r>
          </a:p>
        </p:txBody>
      </p:sp>
      <p:pic>
        <p:nvPicPr>
          <p:cNvPr id="5" name="Billede 4">
            <a:extLst>
              <a:ext uri="{FF2B5EF4-FFF2-40B4-BE49-F238E27FC236}">
                <a16:creationId xmlns:a16="http://schemas.microsoft.com/office/drawing/2014/main" id="{936D068A-D059-2B00-6BF9-E164EA71E4C4}"/>
              </a:ext>
            </a:extLst>
          </p:cNvPr>
          <p:cNvPicPr>
            <a:picLocks noChangeAspect="1"/>
          </p:cNvPicPr>
          <p:nvPr/>
        </p:nvPicPr>
        <p:blipFill>
          <a:blip r:embed="rId3"/>
          <a:stretch>
            <a:fillRect/>
          </a:stretch>
        </p:blipFill>
        <p:spPr>
          <a:xfrm>
            <a:off x="12801600" y="2628067"/>
            <a:ext cx="4956372" cy="5829255"/>
          </a:xfrm>
          <a:prstGeom prst="rect">
            <a:avLst/>
          </a:prstGeom>
        </p:spPr>
      </p:pic>
      <p:sp>
        <p:nvSpPr>
          <p:cNvPr id="6" name="Tekstfelt 5">
            <a:extLst>
              <a:ext uri="{FF2B5EF4-FFF2-40B4-BE49-F238E27FC236}">
                <a16:creationId xmlns:a16="http://schemas.microsoft.com/office/drawing/2014/main" id="{606DE150-54E0-06F2-E429-CE1D5895AC08}"/>
              </a:ext>
            </a:extLst>
          </p:cNvPr>
          <p:cNvSpPr txBox="1"/>
          <p:nvPr/>
        </p:nvSpPr>
        <p:spPr>
          <a:xfrm>
            <a:off x="761999" y="4991465"/>
            <a:ext cx="11196375" cy="1077218"/>
          </a:xfrm>
          <a:prstGeom prst="rect">
            <a:avLst/>
          </a:prstGeom>
          <a:noFill/>
        </p:spPr>
        <p:txBody>
          <a:bodyPr wrap="square">
            <a:spAutoFit/>
          </a:bodyPr>
          <a:lstStyle/>
          <a:p>
            <a:r>
              <a:rPr lang="en-US" sz="3200" dirty="0"/>
              <a:t>The device 1 volt can be derived as the voltage needed to send a current of 1 ampere through a 1 ohm resistor.</a:t>
            </a:r>
            <a:endParaRPr lang="da-DK" sz="3200" dirty="0"/>
          </a:p>
        </p:txBody>
      </p:sp>
      <p:grpSp>
        <p:nvGrpSpPr>
          <p:cNvPr id="9" name="Group 8">
            <a:extLst>
              <a:ext uri="{FF2B5EF4-FFF2-40B4-BE49-F238E27FC236}">
                <a16:creationId xmlns:a16="http://schemas.microsoft.com/office/drawing/2014/main" id="{F19B9120-ABDF-E74A-8F1E-FF4560112F89}"/>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91752BFD-933E-613B-3311-68247A84D29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52A3769A-4264-1793-47DF-C9BB10736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795897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29F81-4DBE-2F76-C1AB-945595A65F6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D024D04-B1CE-660B-C4E8-4FBE350165B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9A50B79-7A7C-048B-9F12-06F05C5FF57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D55B6BC-A738-3B2F-085C-F30345CF6E8D}"/>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Voltage</a:t>
            </a:r>
            <a:r>
              <a:rPr lang="da-DK" sz="6000" b="1" dirty="0">
                <a:solidFill>
                  <a:srgbClr val="000000"/>
                </a:solidFill>
                <a:latin typeface="Tshore"/>
              </a:rPr>
              <a:t> (</a:t>
            </a:r>
            <a:r>
              <a:rPr lang="da-DK" sz="6000" b="1" dirty="0" err="1">
                <a:solidFill>
                  <a:srgbClr val="000000"/>
                </a:solidFill>
                <a:latin typeface="Tshore"/>
              </a:rPr>
              <a:t>Voltage</a:t>
            </a:r>
            <a:r>
              <a:rPr lang="da-DK" sz="6000" b="1" dirty="0">
                <a:solidFill>
                  <a:srgbClr val="000000"/>
                </a:solidFill>
                <a:latin typeface="Tshore"/>
              </a:rPr>
              <a:t> difference)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DDCF2B3-4AB3-8DE2-759A-7FC084EBFF6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CC6E925-1304-DED7-20C2-FF81D3287C8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57C6FA3B-0EF2-CEB8-64CF-AB97FB1B8DA0}"/>
              </a:ext>
            </a:extLst>
          </p:cNvPr>
          <p:cNvSpPr txBox="1"/>
          <p:nvPr/>
        </p:nvSpPr>
        <p:spPr>
          <a:xfrm>
            <a:off x="762000" y="2358441"/>
            <a:ext cx="9829801" cy="4431983"/>
          </a:xfrm>
          <a:prstGeom prst="rect">
            <a:avLst/>
          </a:prstGeom>
        </p:spPr>
        <p:txBody>
          <a:bodyPr wrap="square" lIns="0" tIns="0" rIns="0" bIns="0" rtlCol="0" anchor="t">
            <a:spAutoFit/>
          </a:bodyPr>
          <a:lstStyle/>
          <a:p>
            <a:r>
              <a:rPr lang="en-US" sz="3200" dirty="0"/>
              <a:t>When talking about voltage, you have to remember that it is a difference, i.e. that it is the difference between two poles.</a:t>
            </a:r>
          </a:p>
          <a:p>
            <a:r>
              <a:rPr lang="en-US" sz="3200" dirty="0"/>
              <a:t>
On a 1.5 V battery, 1.5 V is measured if I put a plug on both + pole and pole.</a:t>
            </a:r>
          </a:p>
          <a:p>
            <a:r>
              <a:rPr lang="en-US" sz="3200" dirty="0"/>
              <a:t>
If I put both props on + or – the voltage will be 0 V, as there is now no voltage difference between the props.</a:t>
            </a:r>
          </a:p>
        </p:txBody>
      </p:sp>
      <p:pic>
        <p:nvPicPr>
          <p:cNvPr id="9" name="Billede 8">
            <a:extLst>
              <a:ext uri="{FF2B5EF4-FFF2-40B4-BE49-F238E27FC236}">
                <a16:creationId xmlns:a16="http://schemas.microsoft.com/office/drawing/2014/main" id="{CA943081-745A-F1B1-71B6-6C647050AEF9}"/>
              </a:ext>
            </a:extLst>
          </p:cNvPr>
          <p:cNvPicPr>
            <a:picLocks noChangeAspect="1"/>
          </p:cNvPicPr>
          <p:nvPr/>
        </p:nvPicPr>
        <p:blipFill>
          <a:blip r:embed="rId3"/>
          <a:stretch>
            <a:fillRect/>
          </a:stretch>
        </p:blipFill>
        <p:spPr>
          <a:xfrm>
            <a:off x="11582400" y="6373273"/>
            <a:ext cx="5736472" cy="2316652"/>
          </a:xfrm>
          <a:prstGeom prst="rect">
            <a:avLst/>
          </a:prstGeom>
        </p:spPr>
      </p:pic>
      <p:sp>
        <p:nvSpPr>
          <p:cNvPr id="10" name="Tekstfelt 9">
            <a:extLst>
              <a:ext uri="{FF2B5EF4-FFF2-40B4-BE49-F238E27FC236}">
                <a16:creationId xmlns:a16="http://schemas.microsoft.com/office/drawing/2014/main" id="{E6D8538A-858A-9AED-B348-742757EC2C65}"/>
              </a:ext>
            </a:extLst>
          </p:cNvPr>
          <p:cNvSpPr txBox="1"/>
          <p:nvPr/>
        </p:nvSpPr>
        <p:spPr>
          <a:xfrm>
            <a:off x="11596687" y="2293939"/>
            <a:ext cx="4456545" cy="2484526"/>
          </a:xfrm>
          <a:prstGeom prst="rect">
            <a:avLst/>
          </a:prstGeom>
          <a:noFill/>
        </p:spPr>
        <p:txBody>
          <a:bodyPr wrap="square">
            <a:spAutoFit/>
          </a:bodyPr>
          <a:lstStyle/>
          <a:p>
            <a:pPr>
              <a:lnSpc>
                <a:spcPct val="107000"/>
              </a:lnSpc>
              <a:spcAft>
                <a:spcPts val="800"/>
              </a:spcAft>
            </a:pPr>
            <a:r>
              <a:rPr lang="da-DK" sz="3200" dirty="0" err="1">
                <a:ea typeface="MS Mincho" panose="02020609040205080304" pitchFamily="49" charset="-128"/>
                <a:cs typeface="Times New Roman" panose="02020603050405020304" pitchFamily="18" charset="0"/>
              </a:rPr>
              <a:t>Indications</a:t>
            </a:r>
            <a:r>
              <a:rPr lang="da-DK" sz="3200" dirty="0">
                <a:ea typeface="MS Mincho" panose="02020609040205080304" pitchFamily="49" charset="-128"/>
                <a:cs typeface="Times New Roman" panose="02020603050405020304" pitchFamily="18" charset="0"/>
              </a:rPr>
              <a:t>:
</a:t>
            </a:r>
            <a:r>
              <a:rPr lang="da-DK" sz="3200" dirty="0" err="1">
                <a:ea typeface="MS Mincho" panose="02020609040205080304" pitchFamily="49" charset="-128"/>
                <a:cs typeface="Times New Roman" panose="02020603050405020304" pitchFamily="18" charset="0"/>
              </a:rPr>
              <a:t>Denomination</a:t>
            </a:r>
            <a:r>
              <a:rPr lang="da-DK" sz="3200" dirty="0">
                <a:ea typeface="MS Mincho" panose="02020609040205080304" pitchFamily="49" charset="-128"/>
                <a:cs typeface="Times New Roman" panose="02020603050405020304" pitchFamily="18" charset="0"/>
              </a:rPr>
              <a:t> </a:t>
            </a:r>
            <a:r>
              <a:rPr lang="da-DK" sz="3200" b="1" dirty="0">
                <a:ea typeface="MS Mincho" panose="02020609040205080304" pitchFamily="49" charset="-128"/>
                <a:cs typeface="Times New Roman" panose="02020603050405020304" pitchFamily="18" charset="0"/>
              </a:rPr>
              <a:t>Volt</a:t>
            </a:r>
            <a:r>
              <a:rPr lang="da-DK" sz="3200" dirty="0">
                <a:ea typeface="MS Mincho" panose="02020609040205080304" pitchFamily="49" charset="-128"/>
                <a:cs typeface="Times New Roman" panose="02020603050405020304" pitchFamily="18" charset="0"/>
              </a:rPr>
              <a:t>
Abbreviation </a:t>
            </a:r>
            <a:r>
              <a:rPr lang="da-DK" sz="3200" b="1" dirty="0">
                <a:ea typeface="MS Mincho" panose="02020609040205080304" pitchFamily="49" charset="-128"/>
                <a:cs typeface="Times New Roman" panose="02020603050405020304" pitchFamily="18" charset="0"/>
              </a:rPr>
              <a:t>V</a:t>
            </a:r>
            <a:r>
              <a:rPr lang="da-DK" sz="3200" dirty="0">
                <a:ea typeface="MS Mincho" panose="02020609040205080304" pitchFamily="49" charset="-128"/>
                <a:cs typeface="Times New Roman" panose="02020603050405020304" pitchFamily="18" charset="0"/>
              </a:rPr>
              <a:t>
Formal Letter </a:t>
            </a:r>
            <a:r>
              <a:rPr lang="da-DK" sz="3200" b="1" dirty="0">
                <a:ea typeface="MS Mincho" panose="02020609040205080304" pitchFamily="49" charset="-128"/>
                <a:cs typeface="Times New Roman" panose="02020603050405020304" pitchFamily="18" charset="0"/>
              </a:rPr>
              <a:t>U</a:t>
            </a:r>
            <a:endParaRPr lang="da-DK" sz="3200" b="1" dirty="0">
              <a:solidFill>
                <a:srgbClr val="FF0000"/>
              </a:solidFill>
              <a:effectLs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A1FFE569-7D58-B431-70A9-D92A74C64539}"/>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FABC9BB8-00A7-55EB-EA2F-CCD6468917B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889E9EBE-3F4D-DC02-BA9A-A97F93F8E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80424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D0477-2CC9-340D-08C2-4C3DA85DFB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21780C8-22A1-7282-E102-24A768AA8F5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23C6903-3DE0-2E0B-3404-7AEEB038A0C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1ADC389-AA49-FAB8-749B-DE3DD93DFE6C}"/>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Current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B95DAC1-7E63-6DEC-88CD-17B1C3BF4AD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329A7E3-B167-0374-4E56-5EF429D6E2D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8C0390E6-D6B5-0565-4388-E8F0752C8DA5}"/>
              </a:ext>
            </a:extLst>
          </p:cNvPr>
          <p:cNvSpPr txBox="1"/>
          <p:nvPr/>
        </p:nvSpPr>
        <p:spPr>
          <a:xfrm>
            <a:off x="762000" y="2358441"/>
            <a:ext cx="9829801" cy="4924425"/>
          </a:xfrm>
          <a:prstGeom prst="rect">
            <a:avLst/>
          </a:prstGeom>
        </p:spPr>
        <p:txBody>
          <a:bodyPr wrap="square" lIns="0" tIns="0" rIns="0" bIns="0" rtlCol="0" anchor="t">
            <a:spAutoFit/>
          </a:bodyPr>
          <a:lstStyle/>
          <a:p>
            <a:r>
              <a:rPr lang="en-US" sz="3200" dirty="0"/>
              <a:t>An electric current, or electron current, is a movement of electrons in a conductive material, e.g. copper or </a:t>
            </a:r>
            <a:r>
              <a:rPr lang="en-US" sz="3200" dirty="0" err="1"/>
              <a:t>aluminium</a:t>
            </a:r>
            <a:r>
              <a:rPr lang="en-US" sz="3200" dirty="0"/>
              <a:t>.</a:t>
            </a:r>
          </a:p>
          <a:p>
            <a:r>
              <a:rPr lang="en-US" sz="3200" dirty="0"/>
              <a:t>
Conductive materials are when dug up from the ground filled with electrons, so these are not something that is replenished from the voltage source.</a:t>
            </a:r>
          </a:p>
          <a:p>
            <a:r>
              <a:rPr lang="en-US" sz="3200" dirty="0"/>
              <a:t>
The voltage is the force that makes the electrons move, but the movement itself is called the current.</a:t>
            </a:r>
            <a:endParaRPr lang="da-DK" sz="3200" dirty="0"/>
          </a:p>
        </p:txBody>
      </p:sp>
      <p:pic>
        <p:nvPicPr>
          <p:cNvPr id="5" name="Billede 4">
            <a:extLst>
              <a:ext uri="{FF2B5EF4-FFF2-40B4-BE49-F238E27FC236}">
                <a16:creationId xmlns:a16="http://schemas.microsoft.com/office/drawing/2014/main" id="{0EE33EE2-1288-CA3B-F7E7-2D4A402ACA5D}"/>
              </a:ext>
            </a:extLst>
          </p:cNvPr>
          <p:cNvPicPr>
            <a:picLocks noChangeAspect="1"/>
          </p:cNvPicPr>
          <p:nvPr/>
        </p:nvPicPr>
        <p:blipFill>
          <a:blip r:embed="rId3"/>
          <a:stretch>
            <a:fillRect/>
          </a:stretch>
        </p:blipFill>
        <p:spPr>
          <a:xfrm>
            <a:off x="12190596" y="2599607"/>
            <a:ext cx="5335404" cy="3317954"/>
          </a:xfrm>
          <a:prstGeom prst="rect">
            <a:avLst/>
          </a:prstGeom>
        </p:spPr>
      </p:pic>
      <p:grpSp>
        <p:nvGrpSpPr>
          <p:cNvPr id="6" name="Group 5">
            <a:extLst>
              <a:ext uri="{FF2B5EF4-FFF2-40B4-BE49-F238E27FC236}">
                <a16:creationId xmlns:a16="http://schemas.microsoft.com/office/drawing/2014/main" id="{3651696B-C705-6470-3A6A-3D6B905CB3C4}"/>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1BEA6711-3DEB-96C3-6082-8304FE1E936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A1B3EE71-5E37-1BBB-E470-A96DCA4E6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71218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B51D-8BDF-999F-F0D4-012E18EB80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16246F-5462-6A3D-3D08-966305D77B0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ECF8985-1E5F-B7F1-0CF8-0258C033627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8CA319D-383A-97E3-D487-DC57A746FEBE}"/>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Current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EE9F937A-EC53-5CFA-F7B2-F9B61D5B493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2BC9DBF-4A62-FAA1-97BB-E1C79F3B2AD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DE7776AF-9002-E4B9-C703-55F38A9AC8A0}"/>
              </a:ext>
            </a:extLst>
          </p:cNvPr>
          <p:cNvSpPr txBox="1"/>
          <p:nvPr/>
        </p:nvSpPr>
        <p:spPr>
          <a:xfrm>
            <a:off x="762000" y="2358441"/>
            <a:ext cx="9829801" cy="1969770"/>
          </a:xfrm>
          <a:prstGeom prst="rect">
            <a:avLst/>
          </a:prstGeom>
        </p:spPr>
        <p:txBody>
          <a:bodyPr wrap="square" lIns="0" tIns="0" rIns="0" bIns="0" rtlCol="0" anchor="t">
            <a:spAutoFit/>
          </a:bodyPr>
          <a:lstStyle/>
          <a:p>
            <a:r>
              <a:rPr lang="en-US" sz="3200" dirty="0"/>
              <a:t>Since the electrons have negative charge, they will move in the direction of the positive clamp on the voltage source that is supplied at the same time, as many new electrons from the negative clamp of the voltage source.</a:t>
            </a:r>
            <a:endParaRPr lang="da-DK" sz="3200" dirty="0"/>
          </a:p>
        </p:txBody>
      </p:sp>
      <p:pic>
        <p:nvPicPr>
          <p:cNvPr id="6" name="Pladsholder til indhold 3">
            <a:extLst>
              <a:ext uri="{FF2B5EF4-FFF2-40B4-BE49-F238E27FC236}">
                <a16:creationId xmlns:a16="http://schemas.microsoft.com/office/drawing/2014/main" id="{E0E983C3-DE9C-2409-896F-A992A82982DA}"/>
              </a:ext>
            </a:extLst>
          </p:cNvPr>
          <p:cNvPicPr>
            <a:picLocks noChangeAspect="1"/>
          </p:cNvPicPr>
          <p:nvPr/>
        </p:nvPicPr>
        <p:blipFill>
          <a:blip r:embed="rId3"/>
          <a:stretch>
            <a:fillRect/>
          </a:stretch>
        </p:blipFill>
        <p:spPr>
          <a:xfrm>
            <a:off x="11791920" y="2358441"/>
            <a:ext cx="4914898" cy="6035840"/>
          </a:xfrm>
          <a:prstGeom prst="rect">
            <a:avLst/>
          </a:prstGeom>
        </p:spPr>
      </p:pic>
      <p:sp>
        <p:nvSpPr>
          <p:cNvPr id="9" name="Tekstfelt 8">
            <a:extLst>
              <a:ext uri="{FF2B5EF4-FFF2-40B4-BE49-F238E27FC236}">
                <a16:creationId xmlns:a16="http://schemas.microsoft.com/office/drawing/2014/main" id="{C6657594-B139-B8E6-1802-7EF809521577}"/>
              </a:ext>
            </a:extLst>
          </p:cNvPr>
          <p:cNvSpPr txBox="1"/>
          <p:nvPr/>
        </p:nvSpPr>
        <p:spPr>
          <a:xfrm>
            <a:off x="647700" y="4895944"/>
            <a:ext cx="5029200" cy="2484526"/>
          </a:xfrm>
          <a:prstGeom prst="rect">
            <a:avLst/>
          </a:prstGeom>
          <a:noFill/>
        </p:spPr>
        <p:txBody>
          <a:bodyPr wrap="square">
            <a:spAutoFit/>
          </a:bodyPr>
          <a:lstStyle/>
          <a:p>
            <a:pPr>
              <a:lnSpc>
                <a:spcPct val="107000"/>
              </a:lnSpc>
              <a:spcAft>
                <a:spcPts val="800"/>
              </a:spcAft>
            </a:pPr>
            <a:r>
              <a:rPr lang="da-DK" sz="3200" dirty="0" err="1">
                <a:ea typeface="MS Mincho" panose="02020609040205080304" pitchFamily="49" charset="-128"/>
                <a:cs typeface="Times New Roman" panose="02020603050405020304" pitchFamily="18" charset="0"/>
              </a:rPr>
              <a:t>Indications</a:t>
            </a:r>
            <a:r>
              <a:rPr lang="da-DK" sz="3200" dirty="0">
                <a:ea typeface="MS Mincho" panose="02020609040205080304" pitchFamily="49" charset="-128"/>
                <a:cs typeface="Times New Roman" panose="02020603050405020304" pitchFamily="18" charset="0"/>
              </a:rPr>
              <a:t>:
</a:t>
            </a:r>
            <a:r>
              <a:rPr lang="da-DK" sz="3200" dirty="0" err="1">
                <a:ea typeface="MS Mincho" panose="02020609040205080304" pitchFamily="49" charset="-128"/>
                <a:cs typeface="Times New Roman" panose="02020603050405020304" pitchFamily="18" charset="0"/>
              </a:rPr>
              <a:t>Denomination</a:t>
            </a:r>
            <a:r>
              <a:rPr lang="da-DK" sz="3200" dirty="0">
                <a:ea typeface="MS Mincho" panose="02020609040205080304" pitchFamily="49" charset="-128"/>
                <a:cs typeface="Times New Roman" panose="02020603050405020304" pitchFamily="18" charset="0"/>
              </a:rPr>
              <a:t> </a:t>
            </a:r>
            <a:r>
              <a:rPr lang="da-DK" sz="3200" b="1" dirty="0">
                <a:ea typeface="MS Mincho" panose="02020609040205080304" pitchFamily="49" charset="-128"/>
                <a:cs typeface="Times New Roman" panose="02020603050405020304" pitchFamily="18" charset="0"/>
              </a:rPr>
              <a:t>Ampere</a:t>
            </a:r>
            <a:r>
              <a:rPr lang="da-DK" sz="3200" dirty="0">
                <a:ea typeface="MS Mincho" panose="02020609040205080304" pitchFamily="49" charset="-128"/>
                <a:cs typeface="Times New Roman" panose="02020603050405020304" pitchFamily="18" charset="0"/>
              </a:rPr>
              <a:t>
Abbreviation </a:t>
            </a:r>
            <a:r>
              <a:rPr lang="da-DK" sz="3200" b="1" dirty="0">
                <a:ea typeface="MS Mincho" panose="02020609040205080304" pitchFamily="49" charset="-128"/>
                <a:cs typeface="Times New Roman" panose="02020603050405020304" pitchFamily="18" charset="0"/>
              </a:rPr>
              <a:t>A</a:t>
            </a:r>
            <a:r>
              <a:rPr lang="da-DK" sz="3200" dirty="0">
                <a:ea typeface="MS Mincho" panose="02020609040205080304" pitchFamily="49" charset="-128"/>
                <a:cs typeface="Times New Roman" panose="02020603050405020304" pitchFamily="18" charset="0"/>
              </a:rPr>
              <a:t>
Formal letter </a:t>
            </a:r>
            <a:r>
              <a:rPr lang="da-DK" sz="3200" b="1" dirty="0">
                <a:ea typeface="MS Mincho" panose="02020609040205080304" pitchFamily="49" charset="-128"/>
                <a:cs typeface="Times New Roman" panose="02020603050405020304" pitchFamily="18" charset="0"/>
              </a:rPr>
              <a:t>I</a:t>
            </a:r>
            <a:endParaRPr lang="da-DK" sz="3200" b="1" dirty="0">
              <a:effectLs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55137705-B208-352B-202F-4D1A9DAFE763}"/>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8B000BE5-613C-ED5F-0C4D-676E94F073C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6162CF18-AFAF-BF8D-2CF5-5A4CBFE0A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7953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BD1-F6D7-D292-4664-CC02192A98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E20F6C-B977-AAD1-C21E-8AF68A7CFAC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FB27BD4-C76B-27DC-CD94-C20A9E9AA68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14E7F2F-2759-3D09-A8F8-E09A545DC4C1}"/>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Resistance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AF1D4F9-75EE-363B-DBCE-A632A33D027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7B1A0FA-5738-534D-9285-2BB47C93468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4B0988F7-5FA2-493E-2CC9-CC3088F0D6AC}"/>
              </a:ext>
            </a:extLst>
          </p:cNvPr>
          <p:cNvSpPr txBox="1"/>
          <p:nvPr/>
        </p:nvSpPr>
        <p:spPr>
          <a:xfrm>
            <a:off x="762000" y="2358441"/>
            <a:ext cx="15925800" cy="4893134"/>
          </a:xfrm>
          <a:prstGeom prst="rect">
            <a:avLst/>
          </a:prstGeom>
        </p:spPr>
        <p:txBody>
          <a:bodyPr wrap="square" lIns="0" tIns="0" rIns="0" bIns="0" rtlCol="0" anchor="t">
            <a:spAutoFit/>
          </a:bodyPr>
          <a:lstStyle/>
          <a:p>
            <a:pPr>
              <a:lnSpc>
                <a:spcPct val="107000"/>
              </a:lnSpc>
              <a:spcBef>
                <a:spcPts val="2400"/>
              </a:spcBef>
              <a:spcAft>
                <a:spcPts val="800"/>
              </a:spcAft>
            </a:pPr>
            <a:r>
              <a:rPr lang="en-US" sz="3200" dirty="0">
                <a:latin typeface="Cambria" panose="02040503050406030204" pitchFamily="18" charset="0"/>
                <a:ea typeface="MS Mincho" panose="02020609040205080304" pitchFamily="49" charset="-128"/>
                <a:cs typeface="Times New Roman" panose="02020603050405020304" pitchFamily="18" charset="0"/>
              </a:rPr>
              <a:t>Resistance, is the resistance a material provides against electrons running through it, resistance is measured in Ohms and the formula sign R. 
The resistance tells us something about how difficult it is for the electrons to pass through the material.
A resistor has a resistance of 1 Ohm if a current of 1 Ampere runs through it when a voltage of 1 Volt is applied. </a:t>
            </a:r>
          </a:p>
          <a:p>
            <a:pPr>
              <a:lnSpc>
                <a:spcPct val="107000"/>
              </a:lnSpc>
              <a:spcBef>
                <a:spcPts val="2400"/>
              </a:spcBef>
              <a:spcAft>
                <a:spcPts val="800"/>
              </a:spcAft>
            </a:pPr>
            <a:r>
              <a:rPr lang="en-US" sz="3200" dirty="0">
                <a:latin typeface="Cambria" panose="02040503050406030204" pitchFamily="18" charset="0"/>
                <a:ea typeface="MS Mincho" panose="02020609040205080304" pitchFamily="49" charset="-128"/>
                <a:cs typeface="Times New Roman" panose="02020603050405020304" pitchFamily="18" charset="0"/>
              </a:rPr>
              <a:t>From this, Ohm's law is obtained: U = I ⋅ R</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Billede 4">
            <a:extLst>
              <a:ext uri="{FF2B5EF4-FFF2-40B4-BE49-F238E27FC236}">
                <a16:creationId xmlns:a16="http://schemas.microsoft.com/office/drawing/2014/main" id="{D8A8B598-D307-863A-32AE-93F76E2376FC}"/>
              </a:ext>
            </a:extLst>
          </p:cNvPr>
          <p:cNvPicPr>
            <a:picLocks noChangeAspect="1"/>
          </p:cNvPicPr>
          <p:nvPr/>
        </p:nvPicPr>
        <p:blipFill>
          <a:blip r:embed="rId3"/>
          <a:stretch>
            <a:fillRect/>
          </a:stretch>
        </p:blipFill>
        <p:spPr>
          <a:xfrm>
            <a:off x="9140047" y="6518502"/>
            <a:ext cx="8215303" cy="1736435"/>
          </a:xfrm>
          <a:prstGeom prst="rect">
            <a:avLst/>
          </a:prstGeom>
        </p:spPr>
      </p:pic>
      <p:grpSp>
        <p:nvGrpSpPr>
          <p:cNvPr id="6" name="Group 5">
            <a:extLst>
              <a:ext uri="{FF2B5EF4-FFF2-40B4-BE49-F238E27FC236}">
                <a16:creationId xmlns:a16="http://schemas.microsoft.com/office/drawing/2014/main" id="{63D3B893-93DE-8493-6AEF-9ECAD0924096}"/>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B1D01F25-1503-B017-2CC4-E3269FB4B2C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8392FE28-2EF7-5811-CFA5-32047276E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033558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E458-5A48-9977-224F-5D9ACA33F60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461F1D-20AE-9D16-CE22-A908A46E3C3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851E6C6-CCB6-17D9-E7BC-CC55EEBCC57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18D4AE1-2ADE-6F1D-C7E1-6CA4C34B6A23}"/>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Resistance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4E6B30A8-9F69-593B-D20B-F8DA40FC134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0A35DE2-5EA4-27C8-8E3C-77E39E23979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62922371-759C-4104-081D-0C71FD302BB1}"/>
              </a:ext>
            </a:extLst>
          </p:cNvPr>
          <p:cNvSpPr txBox="1"/>
          <p:nvPr/>
        </p:nvSpPr>
        <p:spPr>
          <a:xfrm>
            <a:off x="762000" y="2358441"/>
            <a:ext cx="16571074" cy="3842462"/>
          </a:xfrm>
          <a:prstGeom prst="rect">
            <a:avLst/>
          </a:prstGeom>
        </p:spPr>
        <p:txBody>
          <a:bodyPr wrap="square" lIns="0" tIns="0" rIns="0" bIns="0" rtlCol="0" anchor="t">
            <a:spAutoFit/>
          </a:bodyPr>
          <a:lstStyle/>
          <a:p>
            <a:pPr>
              <a:lnSpc>
                <a:spcPct val="107000"/>
              </a:lnSpc>
              <a:spcBef>
                <a:spcPts val="2400"/>
              </a:spcBef>
              <a:spcAft>
                <a:spcPts val="800"/>
              </a:spcAft>
            </a:pPr>
            <a:r>
              <a:rPr lang="en-US" sz="3200" dirty="0">
                <a:ea typeface="MS Mincho" panose="02020609040205080304" pitchFamily="49" charset="-128"/>
                <a:cs typeface="Times New Roman" panose="02020603050405020304" pitchFamily="18" charset="0"/>
              </a:rPr>
              <a:t>Substances with a very small resistance are called conductors, e.g. Silver, aluminum and copper. Copper and aluminum are used for electrical wiring.
Silver is used for securing wire and coating on contact surfaces.
Substances with such great resistance that the current can hardly pass through are called insulators.
Examples of such are plastic, porcelain, rubber, paper and oil.</a:t>
            </a:r>
            <a:endParaRPr lang="da-DK" sz="2800" dirty="0">
              <a:effectLst/>
              <a:ea typeface="Calibri" panose="020F0502020204030204" pitchFamily="34" charset="0"/>
              <a:cs typeface="Times New Roman" panose="02020603050405020304" pitchFamily="18" charset="0"/>
            </a:endParaRPr>
          </a:p>
        </p:txBody>
      </p:sp>
      <p:sp>
        <p:nvSpPr>
          <p:cNvPr id="6" name="Tekstfelt 5">
            <a:extLst>
              <a:ext uri="{FF2B5EF4-FFF2-40B4-BE49-F238E27FC236}">
                <a16:creationId xmlns:a16="http://schemas.microsoft.com/office/drawing/2014/main" id="{B1A2E10A-3241-C2F8-981F-1BBDED74F22A}"/>
              </a:ext>
            </a:extLst>
          </p:cNvPr>
          <p:cNvSpPr txBox="1"/>
          <p:nvPr/>
        </p:nvSpPr>
        <p:spPr>
          <a:xfrm>
            <a:off x="13030200" y="6164563"/>
            <a:ext cx="3810000" cy="2484526"/>
          </a:xfrm>
          <a:prstGeom prst="rect">
            <a:avLst/>
          </a:prstGeom>
          <a:noFill/>
        </p:spPr>
        <p:txBody>
          <a:bodyPr wrap="square">
            <a:spAutoFit/>
          </a:bodyPr>
          <a:lstStyle/>
          <a:p>
            <a:pPr>
              <a:lnSpc>
                <a:spcPct val="107000"/>
              </a:lnSpc>
              <a:spcAft>
                <a:spcPts val="800"/>
              </a:spcAft>
            </a:pPr>
            <a:r>
              <a:rPr lang="fr-FR" sz="3200" dirty="0">
                <a:ea typeface="MS Mincho" panose="02020609040205080304" pitchFamily="49" charset="-128"/>
                <a:cs typeface="Times New Roman" panose="02020603050405020304" pitchFamily="18" charset="0"/>
              </a:rPr>
              <a:t>Indications:
Denomination </a:t>
            </a:r>
            <a:r>
              <a:rPr lang="fr-FR" sz="3200" b="1" dirty="0">
                <a:ea typeface="MS Mincho" panose="02020609040205080304" pitchFamily="49" charset="-128"/>
                <a:cs typeface="Times New Roman" panose="02020603050405020304" pitchFamily="18" charset="0"/>
              </a:rPr>
              <a:t>ohm</a:t>
            </a:r>
            <a:r>
              <a:rPr lang="fr-FR" sz="3200" dirty="0">
                <a:ea typeface="MS Mincho" panose="02020609040205080304" pitchFamily="49" charset="-128"/>
                <a:cs typeface="Times New Roman" panose="02020603050405020304" pitchFamily="18" charset="0"/>
              </a:rPr>
              <a:t>
Abbreviation </a:t>
            </a:r>
            <a:r>
              <a:rPr lang="fr-FR" sz="3200" b="1" dirty="0">
                <a:ea typeface="MS Mincho" panose="02020609040205080304" pitchFamily="49" charset="-128"/>
                <a:cs typeface="Times New Roman" panose="02020603050405020304" pitchFamily="18" charset="0"/>
              </a:rPr>
              <a:t>Ω</a:t>
            </a:r>
            <a:r>
              <a:rPr lang="fr-FR" sz="3200" dirty="0">
                <a:ea typeface="MS Mincho" panose="02020609040205080304" pitchFamily="49" charset="-128"/>
                <a:cs typeface="Times New Roman" panose="02020603050405020304" pitchFamily="18" charset="0"/>
              </a:rPr>
              <a:t>
Formal letter </a:t>
            </a:r>
            <a:r>
              <a:rPr lang="fr-FR" sz="3200" b="1" dirty="0">
                <a:ea typeface="MS Mincho" panose="02020609040205080304" pitchFamily="49" charset="-128"/>
                <a:cs typeface="Times New Roman" panose="02020603050405020304" pitchFamily="18" charset="0"/>
              </a:rPr>
              <a:t>R</a:t>
            </a:r>
            <a:endParaRPr lang="da-DK" sz="3200" b="1" dirty="0">
              <a:solidFill>
                <a:srgbClr val="FF0000"/>
              </a:solidFill>
              <a:effectLs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138C8B3D-9F57-B058-F995-E6092147884D}"/>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528237AB-6E3A-F41F-782A-54C09F85B93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C119E75D-FD47-6CB3-EF67-10202B707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81352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19E9-4D08-88A1-6706-E1ECC44C9C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A244261-DC74-691D-8281-6687741D1F7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E63B376-8A41-21B6-5C9D-CD45E34F75E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0D29B35-9266-8162-B321-1B3D739D9628}"/>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Ohm's</a:t>
            </a:r>
            <a:r>
              <a:rPr lang="da-DK" sz="6000" b="1" dirty="0">
                <a:solidFill>
                  <a:srgbClr val="000000"/>
                </a:solidFill>
                <a:latin typeface="Tshore"/>
              </a:rPr>
              <a:t> Law</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5C5E53EF-744E-6CF3-951C-14D0C5D508A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DD5DA1C-F1E3-2C06-E3F2-E3DB5C29342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BC8117A5-D5B2-5A1E-3C56-C33CDDE6069B}"/>
              </a:ext>
            </a:extLst>
          </p:cNvPr>
          <p:cNvSpPr txBox="1"/>
          <p:nvPr/>
        </p:nvSpPr>
        <p:spPr>
          <a:xfrm>
            <a:off x="762000" y="2358441"/>
            <a:ext cx="16571074" cy="3939540"/>
          </a:xfrm>
          <a:prstGeom prst="rect">
            <a:avLst/>
          </a:prstGeom>
        </p:spPr>
        <p:txBody>
          <a:bodyPr wrap="square" lIns="0" tIns="0" rIns="0" bIns="0" rtlCol="0" anchor="t">
            <a:spAutoFit/>
          </a:bodyPr>
          <a:lstStyle/>
          <a:p>
            <a:r>
              <a:rPr lang="en-US" sz="3200" dirty="0"/>
              <a:t>In Ohm's law, the following two equivalent statements apply: (equivalent = true statements)</a:t>
            </a:r>
          </a:p>
          <a:p>
            <a:endParaRPr lang="en-US" sz="3200" dirty="0"/>
          </a:p>
          <a:p>
            <a:pPr marL="514350" indent="-514350">
              <a:buFont typeface="+mj-lt"/>
              <a:buAutoNum type="arabicPeriod"/>
            </a:pPr>
            <a:r>
              <a:rPr lang="en-US" sz="3200" dirty="0"/>
              <a:t>The resistance is independent of the voltage.</a:t>
            </a:r>
          </a:p>
          <a:p>
            <a:pPr marL="514350" indent="-514350">
              <a:buFont typeface="+mj-lt"/>
              <a:buAutoNum type="arabicPeriod"/>
            </a:pPr>
            <a:r>
              <a:rPr lang="en-US" sz="3200" dirty="0"/>
              <a:t>The relationship between voltage and amperage is linear.</a:t>
            </a:r>
          </a:p>
          <a:p>
            <a:endParaRPr lang="en-US" sz="3200" dirty="0"/>
          </a:p>
          <a:p>
            <a:r>
              <a:rPr lang="en-US" sz="3200" dirty="0"/>
              <a:t>In symbols, this is written as follows:</a:t>
            </a:r>
          </a:p>
          <a:p>
            <a:r>
              <a:rPr lang="en-US" sz="3200" dirty="0"/>
              <a:t>
</a:t>
            </a:r>
            <a:r>
              <a:rPr lang="en-US" sz="3200" b="1" dirty="0"/>
              <a:t>U = I x R</a:t>
            </a:r>
            <a:r>
              <a:rPr lang="en-US" sz="3200" dirty="0"/>
              <a:t>, i.e. voltage is equal to current times resistance.</a:t>
            </a:r>
            <a:endParaRPr lang="da-DK" sz="3200" dirty="0"/>
          </a:p>
        </p:txBody>
      </p:sp>
      <p:grpSp>
        <p:nvGrpSpPr>
          <p:cNvPr id="5" name="Group 4">
            <a:extLst>
              <a:ext uri="{FF2B5EF4-FFF2-40B4-BE49-F238E27FC236}">
                <a16:creationId xmlns:a16="http://schemas.microsoft.com/office/drawing/2014/main" id="{A6AFBC63-E2DA-3CBC-AE56-14C7A5AC1F15}"/>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209B105-EC0E-CFC7-2B23-2C5284428E55}"/>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D2E658BE-5B3B-1251-DEFD-B01ECD73F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32158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866D-8161-F4F4-A22D-F737972A7C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66E0DE-F902-9CFB-45CA-F92CB11BF8D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5C1D572-1732-84F6-7003-26029D93FFA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F37BF8D7-3174-D82A-A83C-57FF5C9F4434}"/>
              </a:ext>
            </a:extLst>
          </p:cNvPr>
          <p:cNvSpPr txBox="1"/>
          <p:nvPr/>
        </p:nvSpPr>
        <p:spPr>
          <a:xfrm>
            <a:off x="1392605" y="687262"/>
            <a:ext cx="14970874" cy="8309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5400" b="0" i="0" u="none" strike="noStrike" kern="1200" cap="none" spc="0" normalizeH="0" baseline="0" noProof="0" dirty="0">
                <a:ln>
                  <a:noFill/>
                </a:ln>
                <a:solidFill>
                  <a:srgbClr val="2D4459"/>
                </a:solidFill>
                <a:effectLst/>
                <a:uLnTx/>
                <a:uFillTx/>
                <a:latin typeface="Cabin 1"/>
                <a:ea typeface="Cabin 1"/>
                <a:cs typeface="Cabin 1"/>
                <a:sym typeface="Cabin 1"/>
              </a:rPr>
              <a:t>Document </a:t>
            </a:r>
            <a:r>
              <a:rPr kumimoji="0" lang="en-GB" sz="5400" b="0" i="0" u="none" strike="noStrike" kern="1200" cap="none" spc="0" normalizeH="0" baseline="0" noProof="0" dirty="0">
                <a:ln>
                  <a:noFill/>
                </a:ln>
                <a:solidFill>
                  <a:srgbClr val="2D4459"/>
                </a:solidFill>
                <a:effectLst/>
                <a:uLnTx/>
                <a:uFillTx/>
                <a:latin typeface="Cabin 1"/>
                <a:ea typeface="Cabin 1"/>
                <a:cs typeface="Cabin 1"/>
                <a:sym typeface="Cabin 1"/>
              </a:rPr>
              <a:t>Information</a:t>
            </a:r>
            <a:endParaRPr kumimoji="0" lang="en-US" sz="5400" b="0" i="0" u="none" strike="noStrike" kern="1200" cap="none" spc="0" normalizeH="0" baseline="0" noProof="0" dirty="0">
              <a:ln>
                <a:noFill/>
              </a:ln>
              <a:solidFill>
                <a:srgbClr val="2D4459"/>
              </a:solidFill>
              <a:effectLst/>
              <a:uLnTx/>
              <a:uFillTx/>
              <a:latin typeface="Cabin 1"/>
              <a:ea typeface="Cabin 1"/>
              <a:cs typeface="Cabin 1"/>
              <a:sym typeface="Cabin 1"/>
            </a:endParaRPr>
          </a:p>
        </p:txBody>
      </p:sp>
      <p:grpSp>
        <p:nvGrpSpPr>
          <p:cNvPr id="5" name="Group 2">
            <a:extLst>
              <a:ext uri="{FF2B5EF4-FFF2-40B4-BE49-F238E27FC236}">
                <a16:creationId xmlns:a16="http://schemas.microsoft.com/office/drawing/2014/main" id="{3AF5D649-8B7A-1379-4EEF-F52B5437B499}"/>
              </a:ext>
            </a:extLst>
          </p:cNvPr>
          <p:cNvGrpSpPr/>
          <p:nvPr/>
        </p:nvGrpSpPr>
        <p:grpSpPr>
          <a:xfrm>
            <a:off x="-18198" y="1628386"/>
            <a:ext cx="14267597" cy="162313"/>
            <a:chOff x="0" y="0"/>
            <a:chExt cx="13299088" cy="142613"/>
          </a:xfrm>
        </p:grpSpPr>
        <p:sp>
          <p:nvSpPr>
            <p:cNvPr id="8" name="Freeform 3">
              <a:extLst>
                <a:ext uri="{FF2B5EF4-FFF2-40B4-BE49-F238E27FC236}">
                  <a16:creationId xmlns:a16="http://schemas.microsoft.com/office/drawing/2014/main" id="{622034AB-19D1-D047-D475-DD845BA00A4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9" name="Table 7">
            <a:extLst>
              <a:ext uri="{FF2B5EF4-FFF2-40B4-BE49-F238E27FC236}">
                <a16:creationId xmlns:a16="http://schemas.microsoft.com/office/drawing/2014/main" id="{589745D5-09C5-0FCE-E515-241B99F9D48F}"/>
              </a:ext>
            </a:extLst>
          </p:cNvPr>
          <p:cNvGraphicFramePr>
            <a:graphicFrameLocks noGrp="1"/>
          </p:cNvGraphicFramePr>
          <p:nvPr>
            <p:extLst>
              <p:ext uri="{D42A27DB-BD31-4B8C-83A1-F6EECF244321}">
                <p14:modId xmlns:p14="http://schemas.microsoft.com/office/powerpoint/2010/main" val="1285149775"/>
              </p:ext>
            </p:extLst>
          </p:nvPr>
        </p:nvGraphicFramePr>
        <p:xfrm>
          <a:off x="1537296" y="5143303"/>
          <a:ext cx="12922776" cy="1722120"/>
        </p:xfrm>
        <a:graphic>
          <a:graphicData uri="http://schemas.openxmlformats.org/drawingml/2006/table">
            <a:tbl>
              <a:tblPr/>
              <a:tblGrid>
                <a:gridCol w="3230694">
                  <a:extLst>
                    <a:ext uri="{9D8B030D-6E8A-4147-A177-3AD203B41FA5}">
                      <a16:colId xmlns:a16="http://schemas.microsoft.com/office/drawing/2014/main" val="20000"/>
                    </a:ext>
                  </a:extLst>
                </a:gridCol>
                <a:gridCol w="3230694">
                  <a:extLst>
                    <a:ext uri="{9D8B030D-6E8A-4147-A177-3AD203B41FA5}">
                      <a16:colId xmlns:a16="http://schemas.microsoft.com/office/drawing/2014/main" val="20001"/>
                    </a:ext>
                  </a:extLst>
                </a:gridCol>
                <a:gridCol w="3230694">
                  <a:extLst>
                    <a:ext uri="{9D8B030D-6E8A-4147-A177-3AD203B41FA5}">
                      <a16:colId xmlns:a16="http://schemas.microsoft.com/office/drawing/2014/main" val="20002"/>
                    </a:ext>
                  </a:extLst>
                </a:gridCol>
                <a:gridCol w="3230694">
                  <a:extLst>
                    <a:ext uri="{9D8B030D-6E8A-4147-A177-3AD203B41FA5}">
                      <a16:colId xmlns:a16="http://schemas.microsoft.com/office/drawing/2014/main" val="789688968"/>
                    </a:ext>
                  </a:extLst>
                </a:gridCol>
              </a:tblGrid>
              <a:tr h="840845">
                <a:tc>
                  <a:txBody>
                    <a:bodyPr/>
                    <a:lstStyle/>
                    <a:p>
                      <a:pPr algn="just">
                        <a:lnSpc>
                          <a:spcPct val="107000"/>
                        </a:lnSpc>
                        <a:spcAft>
                          <a:spcPts val="800"/>
                        </a:spcAft>
                      </a:pPr>
                      <a:r>
                        <a:rPr lang="en-GB" sz="2700" b="1" dirty="0">
                          <a:solidFill>
                            <a:schemeClr val="bg1"/>
                          </a:solidFill>
                          <a:effectLst/>
                          <a:latin typeface="Cabin"/>
                          <a:ea typeface="Cabin"/>
                          <a:cs typeface="Cabin"/>
                        </a:rPr>
                        <a:t>Version no.</a:t>
                      </a:r>
                      <a:endParaRPr lang="en-US" sz="2700" dirty="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gn="just">
                        <a:lnSpc>
                          <a:spcPct val="107000"/>
                        </a:lnSpc>
                        <a:spcAft>
                          <a:spcPts val="800"/>
                        </a:spcAft>
                      </a:pPr>
                      <a:r>
                        <a:rPr lang="en-GB" sz="2700" b="1">
                          <a:solidFill>
                            <a:schemeClr val="bg1"/>
                          </a:solidFill>
                          <a:effectLst/>
                          <a:latin typeface="Cabin"/>
                          <a:ea typeface="Cabin"/>
                          <a:cs typeface="Cabin"/>
                        </a:rPr>
                        <a:t>Date</a:t>
                      </a:r>
                      <a:endParaRPr lang="en-US" sz="270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nSpc>
                          <a:spcPct val="107000"/>
                        </a:lnSpc>
                        <a:spcAft>
                          <a:spcPts val="800"/>
                        </a:spcAft>
                      </a:pPr>
                      <a:r>
                        <a:rPr lang="en-GB" sz="2700" b="1" dirty="0">
                          <a:solidFill>
                            <a:schemeClr val="bg1"/>
                          </a:solidFill>
                          <a:effectLst/>
                          <a:latin typeface="Cabin"/>
                          <a:ea typeface="Cabin"/>
                          <a:cs typeface="Cabin"/>
                        </a:rPr>
                        <a:t>Description of changes</a:t>
                      </a:r>
                      <a:endParaRPr lang="en-US" sz="2700" dirty="0">
                        <a:solidFill>
                          <a:schemeClr val="bg1"/>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tc>
                  <a:txBody>
                    <a:bodyPr/>
                    <a:lstStyle/>
                    <a:p>
                      <a:pPr>
                        <a:lnSpc>
                          <a:spcPct val="107000"/>
                        </a:lnSpc>
                        <a:spcAft>
                          <a:spcPts val="800"/>
                        </a:spcAft>
                      </a:pPr>
                      <a:r>
                        <a:rPr lang="en-US" sz="2700" b="1" dirty="0">
                          <a:solidFill>
                            <a:schemeClr val="bg1"/>
                          </a:solidFill>
                          <a:effectLst/>
                          <a:latin typeface="Cabin"/>
                          <a:ea typeface="Cabin"/>
                          <a:cs typeface="Cabin"/>
                        </a:rPr>
                        <a:t>Prepared by</a:t>
                      </a: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solidFill>
                      <a:srgbClr val="2D4459"/>
                    </a:solidFill>
                  </a:tcPr>
                </a:tc>
                <a:extLst>
                  <a:ext uri="{0D108BD9-81ED-4DB2-BD59-A6C34878D82A}">
                    <a16:rowId xmlns:a16="http://schemas.microsoft.com/office/drawing/2014/main" val="10000"/>
                  </a:ext>
                </a:extLst>
              </a:tr>
              <a:tr h="840845">
                <a:tc>
                  <a:txBody>
                    <a:bodyPr/>
                    <a:lstStyle/>
                    <a:p>
                      <a:pPr algn="just">
                        <a:lnSpc>
                          <a:spcPct val="107000"/>
                        </a:lnSpc>
                        <a:spcAft>
                          <a:spcPts val="800"/>
                        </a:spcAft>
                      </a:pPr>
                      <a:r>
                        <a:rPr lang="en-GB" sz="2700" dirty="0">
                          <a:solidFill>
                            <a:srgbClr val="515454"/>
                          </a:solidFill>
                          <a:effectLst/>
                          <a:latin typeface="Cabin"/>
                          <a:ea typeface="Cabin"/>
                          <a:cs typeface="Cabin"/>
                        </a:rPr>
                        <a:t>01</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gn="just">
                        <a:lnSpc>
                          <a:spcPct val="107000"/>
                        </a:lnSpc>
                        <a:spcAft>
                          <a:spcPts val="800"/>
                        </a:spcAft>
                      </a:pPr>
                      <a:r>
                        <a:rPr lang="en-GB" sz="2700">
                          <a:solidFill>
                            <a:srgbClr val="515454"/>
                          </a:solidFill>
                          <a:effectLst/>
                          <a:latin typeface="Cabin"/>
                          <a:ea typeface="Cabin"/>
                          <a:cs typeface="Cabin"/>
                        </a:rPr>
                        <a:t>11.12.2024</a:t>
                      </a:r>
                      <a:endParaRPr lang="en-US" sz="270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nSpc>
                          <a:spcPct val="107000"/>
                        </a:lnSpc>
                        <a:spcAft>
                          <a:spcPts val="800"/>
                        </a:spcAft>
                      </a:pPr>
                      <a:r>
                        <a:rPr lang="en-GB" sz="2700" dirty="0">
                          <a:solidFill>
                            <a:srgbClr val="515454"/>
                          </a:solidFill>
                          <a:effectLst/>
                          <a:latin typeface="Cabin"/>
                          <a:ea typeface="Cabin"/>
                          <a:cs typeface="Cabin"/>
                        </a:rPr>
                        <a:t>New </a:t>
                      </a:r>
                      <a:r>
                        <a:rPr lang="pl-PL" sz="2700" dirty="0">
                          <a:solidFill>
                            <a:srgbClr val="515454"/>
                          </a:solidFill>
                          <a:effectLst/>
                          <a:latin typeface="Cabin"/>
                          <a:ea typeface="Cabin"/>
                          <a:cs typeface="Cabin"/>
                        </a:rPr>
                        <a:t>presentation</a:t>
                      </a:r>
                      <a:r>
                        <a:rPr lang="en-GB" sz="2700" dirty="0">
                          <a:solidFill>
                            <a:srgbClr val="515454"/>
                          </a:solidFill>
                          <a:effectLst/>
                          <a:latin typeface="Cabin"/>
                          <a:ea typeface="Cabin"/>
                          <a:cs typeface="Cabin"/>
                        </a:rPr>
                        <a:t> created</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tc>
                  <a:txBody>
                    <a:bodyPr/>
                    <a:lstStyle/>
                    <a:p>
                      <a:pPr algn="just">
                        <a:lnSpc>
                          <a:spcPct val="107000"/>
                        </a:lnSpc>
                        <a:spcAft>
                          <a:spcPts val="800"/>
                        </a:spcAft>
                      </a:pPr>
                      <a:r>
                        <a:rPr lang="en-GB" sz="2700" dirty="0">
                          <a:solidFill>
                            <a:srgbClr val="515454"/>
                          </a:solidFill>
                          <a:effectLst/>
                          <a:latin typeface="Cabin"/>
                          <a:ea typeface="Cabin"/>
                          <a:cs typeface="Cabin"/>
                        </a:rPr>
                        <a:t>Jens Høffner, Heidi Katrine Rosenberg</a:t>
                      </a:r>
                      <a:endParaRPr lang="en-US" sz="2700" dirty="0">
                        <a:solidFill>
                          <a:srgbClr val="515454"/>
                        </a:solidFill>
                        <a:effectLst/>
                        <a:latin typeface="Cabin"/>
                        <a:ea typeface="Cabin"/>
                        <a:cs typeface="Cabin"/>
                      </a:endParaRPr>
                    </a:p>
                  </a:txBody>
                  <a:tcPr marL="68580" marR="68580" marT="0" marB="0">
                    <a:lnL w="9525" cap="flat" cmpd="sng" algn="ctr">
                      <a:solidFill>
                        <a:srgbClr val="70CCD7"/>
                      </a:solidFill>
                      <a:prstDash val="solid"/>
                      <a:round/>
                      <a:headEnd type="none" w="med" len="med"/>
                      <a:tailEnd type="none" w="med" len="med"/>
                    </a:lnL>
                    <a:lnR w="9525" cap="flat" cmpd="sng" algn="ctr">
                      <a:solidFill>
                        <a:srgbClr val="70CCD7"/>
                      </a:solidFill>
                      <a:prstDash val="solid"/>
                      <a:round/>
                      <a:headEnd type="none" w="med" len="med"/>
                      <a:tailEnd type="none" w="med" len="med"/>
                    </a:lnR>
                    <a:lnT w="9525" cap="flat" cmpd="sng" algn="ctr">
                      <a:solidFill>
                        <a:srgbClr val="70CCD7"/>
                      </a:solidFill>
                      <a:prstDash val="solid"/>
                      <a:round/>
                      <a:headEnd type="none" w="med" len="med"/>
                      <a:tailEnd type="none" w="med" len="med"/>
                    </a:lnT>
                    <a:lnB w="9525" cap="flat" cmpd="sng" algn="ctr">
                      <a:solidFill>
                        <a:srgbClr val="70CCD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1" name="Group 10">
            <a:extLst>
              <a:ext uri="{FF2B5EF4-FFF2-40B4-BE49-F238E27FC236}">
                <a16:creationId xmlns:a16="http://schemas.microsoft.com/office/drawing/2014/main" id="{94456952-F371-C012-3BDB-134BA5C9F54B}"/>
              </a:ext>
            </a:extLst>
          </p:cNvPr>
          <p:cNvGrpSpPr/>
          <p:nvPr/>
        </p:nvGrpSpPr>
        <p:grpSpPr>
          <a:xfrm>
            <a:off x="429637" y="8689925"/>
            <a:ext cx="3276250" cy="1310500"/>
            <a:chOff x="429637" y="8689925"/>
            <a:chExt cx="3276250" cy="1310500"/>
          </a:xfrm>
        </p:grpSpPr>
        <p:sp>
          <p:nvSpPr>
            <p:cNvPr id="4" name="Freeform 4">
              <a:extLst>
                <a:ext uri="{FF2B5EF4-FFF2-40B4-BE49-F238E27FC236}">
                  <a16:creationId xmlns:a16="http://schemas.microsoft.com/office/drawing/2014/main" id="{BE04AD38-0751-1944-4B0E-1CE43ADF13C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descr="A logo for a company&#10;&#10;AI-generated content may be incorrect.">
              <a:extLst>
                <a:ext uri="{FF2B5EF4-FFF2-40B4-BE49-F238E27FC236}">
                  <a16:creationId xmlns:a16="http://schemas.microsoft.com/office/drawing/2014/main" id="{0953C43A-DA94-59DF-1A07-B6107BEA1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graphicFrame>
        <p:nvGraphicFramePr>
          <p:cNvPr id="12" name="Table 11">
            <a:extLst>
              <a:ext uri="{FF2B5EF4-FFF2-40B4-BE49-F238E27FC236}">
                <a16:creationId xmlns:a16="http://schemas.microsoft.com/office/drawing/2014/main" id="{648B0AAB-2B06-3D52-A7E6-E97E69E4CBEC}"/>
              </a:ext>
            </a:extLst>
          </p:cNvPr>
          <p:cNvGraphicFramePr>
            <a:graphicFrameLocks noGrp="1"/>
          </p:cNvGraphicFramePr>
          <p:nvPr>
            <p:extLst>
              <p:ext uri="{D42A27DB-BD31-4B8C-83A1-F6EECF244321}">
                <p14:modId xmlns:p14="http://schemas.microsoft.com/office/powerpoint/2010/main" val="2560340315"/>
              </p:ext>
            </p:extLst>
          </p:nvPr>
        </p:nvGraphicFramePr>
        <p:xfrm>
          <a:off x="1500188" y="2171700"/>
          <a:ext cx="11811000" cy="1177955"/>
        </p:xfrm>
        <a:graphic>
          <a:graphicData uri="http://schemas.openxmlformats.org/drawingml/2006/table">
            <a:tbl>
              <a:tblPr firstRow="1" firstCol="1" bandRow="1"/>
              <a:tblGrid>
                <a:gridCol w="11811000">
                  <a:extLst>
                    <a:ext uri="{9D8B030D-6E8A-4147-A177-3AD203B41FA5}">
                      <a16:colId xmlns:a16="http://schemas.microsoft.com/office/drawing/2014/main" val="371848893"/>
                    </a:ext>
                  </a:extLst>
                </a:gridCol>
              </a:tblGrid>
              <a:tr h="627410">
                <a:tc>
                  <a:txBody>
                    <a:bodyPr/>
                    <a:lstStyle/>
                    <a:p>
                      <a:pPr algn="just">
                        <a:lnSpc>
                          <a:spcPct val="100000"/>
                        </a:lnSpc>
                        <a:spcAft>
                          <a:spcPts val="800"/>
                        </a:spcAft>
                        <a:buNone/>
                      </a:pPr>
                      <a:r>
                        <a:rPr lang="en-GB" sz="2400" b="1" dirty="0">
                          <a:solidFill>
                            <a:srgbClr val="4786C9"/>
                          </a:solidFill>
                          <a:effectLst/>
                          <a:latin typeface="Cabin"/>
                          <a:ea typeface="Cabin"/>
                          <a:cs typeface="Cabin"/>
                        </a:rPr>
                        <a:t>Document Author Partners: </a:t>
                      </a:r>
                    </a:p>
                    <a:p>
                      <a:pPr algn="just">
                        <a:lnSpc>
                          <a:spcPct val="100000"/>
                        </a:lnSpc>
                        <a:spcAft>
                          <a:spcPts val="800"/>
                        </a:spcAft>
                        <a:buNone/>
                      </a:pPr>
                      <a:r>
                        <a:rPr lang="en-GB" sz="2400" b="1" dirty="0">
                          <a:solidFill>
                            <a:srgbClr val="2D4459"/>
                          </a:solidFill>
                          <a:effectLst/>
                          <a:latin typeface="Cabin"/>
                          <a:ea typeface="Cabin"/>
                          <a:cs typeface="Cabin"/>
                        </a:rPr>
                        <a:t>Skive College</a:t>
                      </a:r>
                      <a:endParaRPr lang="en-IE" sz="2400" dirty="0">
                        <a:solidFill>
                          <a:srgbClr val="2D4459"/>
                        </a:solidFill>
                        <a:effectLst/>
                        <a:latin typeface="Cabin"/>
                        <a:ea typeface="Cabin"/>
                        <a:cs typeface="Cabin"/>
                      </a:endParaRPr>
                    </a:p>
                  </a:txBody>
                  <a:tcPr marL="68580" marR="68580" marT="0" marB="0">
                    <a:lnL>
                      <a:noFill/>
                    </a:lnL>
                    <a:lnR>
                      <a:noFill/>
                    </a:lnR>
                    <a:lnT>
                      <a:noFill/>
                    </a:lnT>
                    <a:lnB>
                      <a:noFill/>
                    </a:lnB>
                    <a:noFill/>
                  </a:tcPr>
                </a:tc>
                <a:extLst>
                  <a:ext uri="{0D108BD9-81ED-4DB2-BD59-A6C34878D82A}">
                    <a16:rowId xmlns:a16="http://schemas.microsoft.com/office/drawing/2014/main" val="758536557"/>
                  </a:ext>
                </a:extLst>
              </a:tr>
              <a:tr h="344835">
                <a:tc>
                  <a:txBody>
                    <a:bodyPr/>
                    <a:lstStyle/>
                    <a:p>
                      <a:pPr algn="ctr">
                        <a:lnSpc>
                          <a:spcPct val="107000"/>
                        </a:lnSpc>
                        <a:spcAft>
                          <a:spcPts val="800"/>
                        </a:spcAft>
                        <a:buNone/>
                      </a:pPr>
                      <a:endParaRPr lang="en-GB" sz="1100" dirty="0">
                        <a:solidFill>
                          <a:srgbClr val="515454"/>
                        </a:solidFill>
                        <a:effectLst/>
                        <a:highlight>
                          <a:srgbClr val="FFFF00"/>
                        </a:highlight>
                        <a:latin typeface="Cabin"/>
                        <a:ea typeface="Cabin"/>
                        <a:cs typeface="Cabin"/>
                      </a:endParaRPr>
                    </a:p>
                  </a:txBody>
                  <a:tcPr marL="68580" marR="68580" marT="0" marB="0">
                    <a:lnL>
                      <a:noFill/>
                    </a:lnL>
                    <a:lnR>
                      <a:noFill/>
                    </a:lnR>
                    <a:lnT>
                      <a:noFill/>
                    </a:lnT>
                    <a:lnB>
                      <a:noFill/>
                    </a:lnB>
                    <a:noFill/>
                  </a:tcPr>
                </a:tc>
                <a:extLst>
                  <a:ext uri="{0D108BD9-81ED-4DB2-BD59-A6C34878D82A}">
                    <a16:rowId xmlns:a16="http://schemas.microsoft.com/office/drawing/2014/main" val="1625610697"/>
                  </a:ext>
                </a:extLst>
              </a:tr>
            </a:tbl>
          </a:graphicData>
        </a:graphic>
      </p:graphicFrame>
      <p:sp>
        <p:nvSpPr>
          <p:cNvPr id="13" name="TextBox 12">
            <a:extLst>
              <a:ext uri="{FF2B5EF4-FFF2-40B4-BE49-F238E27FC236}">
                <a16:creationId xmlns:a16="http://schemas.microsoft.com/office/drawing/2014/main" id="{FDA09D25-93E4-46E5-E083-3062BADFA00C}"/>
              </a:ext>
            </a:extLst>
          </p:cNvPr>
          <p:cNvSpPr txBox="1"/>
          <p:nvPr/>
        </p:nvSpPr>
        <p:spPr>
          <a:xfrm>
            <a:off x="1518742" y="7346605"/>
            <a:ext cx="12959884" cy="107087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515454"/>
                </a:solidFill>
                <a:effectLst/>
                <a:uLnTx/>
                <a:uFillTx/>
                <a:latin typeface="Cabin"/>
                <a:ea typeface="Cabin"/>
                <a:cs typeface="Cabin"/>
              </a:rPr>
              <a:t>Copyright</a:t>
            </a:r>
            <a:endParaRPr kumimoji="0" lang="en-IE" sz="1800" b="0" i="0" u="none" strike="noStrike" kern="1200" cap="none" spc="0" normalizeH="0" baseline="0" noProof="0" dirty="0">
              <a:ln>
                <a:noFill/>
              </a:ln>
              <a:solidFill>
                <a:srgbClr val="515454"/>
              </a:solidFill>
              <a:effectLst/>
              <a:uLnTx/>
              <a:uFillTx/>
              <a:latin typeface="Cabin"/>
              <a:ea typeface="Cabin"/>
              <a:cs typeface="Cabin"/>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1" u="none" strike="noStrike" kern="1200" cap="none" spc="0" normalizeH="0" baseline="0" noProof="0" dirty="0">
                <a:ln>
                  <a:noFill/>
                </a:ln>
                <a:solidFill>
                  <a:srgbClr val="515454"/>
                </a:solidFill>
                <a:effectLst/>
                <a:uLnTx/>
                <a:uFillTx/>
                <a:latin typeface="Cabin"/>
                <a:ea typeface="Cabin"/>
                <a:cs typeface="Cabin"/>
              </a:rPr>
              <a:t>This document was developed under the T-shore project, coordinated by Skilliant. © 2024 – Skilliant. All rights reserved. Licensed to the European Education and Culture Executive Agency (EACEA) under conditions.</a:t>
            </a:r>
            <a:endParaRPr kumimoji="0" lang="en-IE" sz="1800" b="0" i="0" u="none" strike="noStrike" kern="1200" cap="none" spc="0" normalizeH="0" baseline="0" noProof="0" dirty="0">
              <a:ln>
                <a:noFill/>
              </a:ln>
              <a:solidFill>
                <a:srgbClr val="515454"/>
              </a:solidFill>
              <a:effectLst/>
              <a:uLnTx/>
              <a:uFillTx/>
              <a:latin typeface="Cabin"/>
              <a:ea typeface="Cabin"/>
              <a:cs typeface="Cabin"/>
            </a:endParaRPr>
          </a:p>
        </p:txBody>
      </p:sp>
      <p:pic>
        <p:nvPicPr>
          <p:cNvPr id="7" name="Billede 2">
            <a:extLst>
              <a:ext uri="{FF2B5EF4-FFF2-40B4-BE49-F238E27FC236}">
                <a16:creationId xmlns:a16="http://schemas.microsoft.com/office/drawing/2014/main" id="{F547B340-E6A4-FCC2-A3B9-3E67A5F5A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296" y="3625127"/>
            <a:ext cx="2319881" cy="1036994"/>
          </a:xfrm>
          <a:prstGeom prst="rect">
            <a:avLst/>
          </a:prstGeom>
        </p:spPr>
      </p:pic>
    </p:spTree>
    <p:extLst>
      <p:ext uri="{BB962C8B-B14F-4D97-AF65-F5344CB8AC3E}">
        <p14:creationId xmlns:p14="http://schemas.microsoft.com/office/powerpoint/2010/main" val="196213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EA6CB-58F4-54BD-E885-CA235F0035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86B18A3-36E4-561F-136E-4D5D82B8B2E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041CC87-713F-1685-053C-917671A78AD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8051E61-738B-FC41-D615-F061A6889FE8}"/>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Ohm's</a:t>
            </a:r>
            <a:r>
              <a:rPr lang="da-DK" sz="6000" b="1" dirty="0">
                <a:solidFill>
                  <a:srgbClr val="000000"/>
                </a:solidFill>
                <a:latin typeface="Tshore"/>
              </a:rPr>
              <a:t> Law</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174FC56-2B7D-1677-AD54-3B6433C7337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592E911-B021-8BB8-0BDD-EDD86947621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0" name="Billede 9" descr="Et billede, der indeholder trekant, linje/række&#10;&#10;Indhold genereret af kunstig intelligens kan være forkert.">
            <a:extLst>
              <a:ext uri="{FF2B5EF4-FFF2-40B4-BE49-F238E27FC236}">
                <a16:creationId xmlns:a16="http://schemas.microsoft.com/office/drawing/2014/main" id="{103488BD-64B4-DECD-8B81-A3BB50352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359083"/>
            <a:ext cx="2862349" cy="2338647"/>
          </a:xfrm>
          <a:prstGeom prst="rect">
            <a:avLst/>
          </a:prstGeom>
        </p:spPr>
      </p:pic>
      <p:pic>
        <p:nvPicPr>
          <p:cNvPr id="14" name="Billede 13" descr="Et billede, der indeholder trekant&#10;&#10;Indhold genereret af kunstig intelligens kan være forkert.">
            <a:extLst>
              <a:ext uri="{FF2B5EF4-FFF2-40B4-BE49-F238E27FC236}">
                <a16:creationId xmlns:a16="http://schemas.microsoft.com/office/drawing/2014/main" id="{0EBE6DF2-C5E9-67BC-03A5-C27F45D51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373370"/>
            <a:ext cx="2862349" cy="2338647"/>
          </a:xfrm>
          <a:prstGeom prst="rect">
            <a:avLst/>
          </a:prstGeom>
        </p:spPr>
      </p:pic>
      <p:pic>
        <p:nvPicPr>
          <p:cNvPr id="16" name="Billede 15" descr="Et billede, der indeholder trekant&#10;&#10;Indhold genereret af kunstig intelligens kan være forkert.">
            <a:extLst>
              <a:ext uri="{FF2B5EF4-FFF2-40B4-BE49-F238E27FC236}">
                <a16:creationId xmlns:a16="http://schemas.microsoft.com/office/drawing/2014/main" id="{6F9183D2-5FF0-32B0-C3CC-49ADA53C15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199" y="5442328"/>
            <a:ext cx="2862349" cy="2338647"/>
          </a:xfrm>
          <a:prstGeom prst="rect">
            <a:avLst/>
          </a:prstGeom>
        </p:spPr>
      </p:pic>
      <p:pic>
        <p:nvPicPr>
          <p:cNvPr id="18" name="Billede 17">
            <a:extLst>
              <a:ext uri="{FF2B5EF4-FFF2-40B4-BE49-F238E27FC236}">
                <a16:creationId xmlns:a16="http://schemas.microsoft.com/office/drawing/2014/main" id="{082C0055-8117-BAE7-F39A-A8F035FFF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599" y="5442329"/>
            <a:ext cx="2862349" cy="2338647"/>
          </a:xfrm>
          <a:prstGeom prst="rect">
            <a:avLst/>
          </a:prstGeom>
        </p:spPr>
      </p:pic>
      <p:sp>
        <p:nvSpPr>
          <p:cNvPr id="19" name="TextBox 5">
            <a:extLst>
              <a:ext uri="{FF2B5EF4-FFF2-40B4-BE49-F238E27FC236}">
                <a16:creationId xmlns:a16="http://schemas.microsoft.com/office/drawing/2014/main" id="{B0F95533-ACC4-E93A-FA97-E66327CF6241}"/>
              </a:ext>
            </a:extLst>
          </p:cNvPr>
          <p:cNvSpPr txBox="1"/>
          <p:nvPr/>
        </p:nvSpPr>
        <p:spPr>
          <a:xfrm>
            <a:off x="3412373" y="4659761"/>
            <a:ext cx="1828800" cy="492443"/>
          </a:xfrm>
          <a:prstGeom prst="rect">
            <a:avLst/>
          </a:prstGeom>
        </p:spPr>
        <p:txBody>
          <a:bodyPr wrap="square" lIns="0" tIns="0" rIns="0" bIns="0" rtlCol="0" anchor="t">
            <a:spAutoFit/>
          </a:bodyPr>
          <a:lstStyle/>
          <a:p>
            <a:r>
              <a:rPr lang="en-US" sz="3200" dirty="0"/>
              <a:t>Ohm's law</a:t>
            </a:r>
            <a:endParaRPr lang="da-DK" sz="3200" dirty="0"/>
          </a:p>
        </p:txBody>
      </p:sp>
      <p:sp>
        <p:nvSpPr>
          <p:cNvPr id="20" name="TextBox 5">
            <a:extLst>
              <a:ext uri="{FF2B5EF4-FFF2-40B4-BE49-F238E27FC236}">
                <a16:creationId xmlns:a16="http://schemas.microsoft.com/office/drawing/2014/main" id="{8C677C07-D61E-8D82-D6CB-8CAFAA17652F}"/>
              </a:ext>
            </a:extLst>
          </p:cNvPr>
          <p:cNvSpPr txBox="1"/>
          <p:nvPr/>
        </p:nvSpPr>
        <p:spPr>
          <a:xfrm>
            <a:off x="8077199" y="4659761"/>
            <a:ext cx="3200402" cy="492443"/>
          </a:xfrm>
          <a:prstGeom prst="rect">
            <a:avLst/>
          </a:prstGeom>
        </p:spPr>
        <p:txBody>
          <a:bodyPr wrap="square" lIns="0" tIns="0" rIns="0" bIns="0" rtlCol="0" anchor="t">
            <a:spAutoFit/>
          </a:bodyPr>
          <a:lstStyle/>
          <a:p>
            <a:r>
              <a:rPr lang="da-DK" sz="3200" dirty="0" err="1"/>
              <a:t>Calculate</a:t>
            </a:r>
            <a:r>
              <a:rPr lang="da-DK" sz="3200" dirty="0"/>
              <a:t> </a:t>
            </a:r>
            <a:r>
              <a:rPr lang="da-DK" sz="3200" dirty="0" err="1"/>
              <a:t>voltage</a:t>
            </a:r>
            <a:endParaRPr lang="da-DK" sz="3200" dirty="0"/>
          </a:p>
        </p:txBody>
      </p:sp>
      <p:sp>
        <p:nvSpPr>
          <p:cNvPr id="21" name="TextBox 5">
            <a:extLst>
              <a:ext uri="{FF2B5EF4-FFF2-40B4-BE49-F238E27FC236}">
                <a16:creationId xmlns:a16="http://schemas.microsoft.com/office/drawing/2014/main" id="{6460F4C9-E46A-8B0C-4A16-9F4D6BA861FE}"/>
              </a:ext>
            </a:extLst>
          </p:cNvPr>
          <p:cNvSpPr txBox="1"/>
          <p:nvPr/>
        </p:nvSpPr>
        <p:spPr>
          <a:xfrm>
            <a:off x="2612272" y="7743007"/>
            <a:ext cx="3429001" cy="492443"/>
          </a:xfrm>
          <a:prstGeom prst="rect">
            <a:avLst/>
          </a:prstGeom>
        </p:spPr>
        <p:txBody>
          <a:bodyPr wrap="square" lIns="0" tIns="0" rIns="0" bIns="0" rtlCol="0" anchor="t">
            <a:spAutoFit/>
          </a:bodyPr>
          <a:lstStyle/>
          <a:p>
            <a:r>
              <a:rPr lang="da-DK" sz="3200" dirty="0" err="1"/>
              <a:t>Calculate</a:t>
            </a:r>
            <a:r>
              <a:rPr lang="da-DK" sz="3200" dirty="0"/>
              <a:t> </a:t>
            </a:r>
            <a:r>
              <a:rPr lang="da-DK" sz="3200" dirty="0" err="1"/>
              <a:t>resistance</a:t>
            </a:r>
            <a:endParaRPr lang="da-DK" sz="3200" dirty="0"/>
          </a:p>
        </p:txBody>
      </p:sp>
      <p:sp>
        <p:nvSpPr>
          <p:cNvPr id="22" name="TextBox 5">
            <a:extLst>
              <a:ext uri="{FF2B5EF4-FFF2-40B4-BE49-F238E27FC236}">
                <a16:creationId xmlns:a16="http://schemas.microsoft.com/office/drawing/2014/main" id="{15F0EFF9-D056-9072-B425-39B8BFE99C48}"/>
              </a:ext>
            </a:extLst>
          </p:cNvPr>
          <p:cNvSpPr txBox="1"/>
          <p:nvPr/>
        </p:nvSpPr>
        <p:spPr>
          <a:xfrm>
            <a:off x="8077198" y="4659761"/>
            <a:ext cx="3200402" cy="492443"/>
          </a:xfrm>
          <a:prstGeom prst="rect">
            <a:avLst/>
          </a:prstGeom>
        </p:spPr>
        <p:txBody>
          <a:bodyPr wrap="square" lIns="0" tIns="0" rIns="0" bIns="0" rtlCol="0" anchor="t">
            <a:spAutoFit/>
          </a:bodyPr>
          <a:lstStyle/>
          <a:p>
            <a:r>
              <a:rPr lang="da-DK" sz="3200" dirty="0" err="1"/>
              <a:t>Calculate</a:t>
            </a:r>
            <a:r>
              <a:rPr lang="da-DK" sz="3200" dirty="0"/>
              <a:t> </a:t>
            </a:r>
            <a:r>
              <a:rPr lang="da-DK" sz="3200" dirty="0" err="1"/>
              <a:t>voltage</a:t>
            </a:r>
            <a:endParaRPr lang="da-DK" sz="3200" dirty="0"/>
          </a:p>
        </p:txBody>
      </p:sp>
      <p:sp>
        <p:nvSpPr>
          <p:cNvPr id="23" name="TextBox 5">
            <a:extLst>
              <a:ext uri="{FF2B5EF4-FFF2-40B4-BE49-F238E27FC236}">
                <a16:creationId xmlns:a16="http://schemas.microsoft.com/office/drawing/2014/main" id="{DE83B95A-C7B1-4D3B-C183-EE754668CB57}"/>
              </a:ext>
            </a:extLst>
          </p:cNvPr>
          <p:cNvSpPr txBox="1"/>
          <p:nvPr/>
        </p:nvSpPr>
        <p:spPr>
          <a:xfrm>
            <a:off x="8127246" y="7743006"/>
            <a:ext cx="3200402" cy="492443"/>
          </a:xfrm>
          <a:prstGeom prst="rect">
            <a:avLst/>
          </a:prstGeom>
        </p:spPr>
        <p:txBody>
          <a:bodyPr wrap="square" lIns="0" tIns="0" rIns="0" bIns="0" rtlCol="0" anchor="t">
            <a:spAutoFit/>
          </a:bodyPr>
          <a:lstStyle/>
          <a:p>
            <a:r>
              <a:rPr lang="da-DK" sz="3200" dirty="0" err="1"/>
              <a:t>Calculate</a:t>
            </a:r>
            <a:r>
              <a:rPr lang="da-DK" sz="3200" dirty="0"/>
              <a:t> </a:t>
            </a:r>
            <a:r>
              <a:rPr lang="da-DK" sz="3200" dirty="0" err="1"/>
              <a:t>current</a:t>
            </a:r>
            <a:endParaRPr lang="da-DK" sz="3200" dirty="0"/>
          </a:p>
        </p:txBody>
      </p:sp>
      <p:grpSp>
        <p:nvGrpSpPr>
          <p:cNvPr id="4" name="Group 3">
            <a:extLst>
              <a:ext uri="{FF2B5EF4-FFF2-40B4-BE49-F238E27FC236}">
                <a16:creationId xmlns:a16="http://schemas.microsoft.com/office/drawing/2014/main" id="{83BDB9C8-D771-F894-4DB6-EE24AF4A12C2}"/>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810FE790-0142-BDF4-58AA-748625A4086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6" name="Picture 5" descr="A logo for a company&#10;&#10;AI-generated content may be incorrect.">
              <a:extLst>
                <a:ext uri="{FF2B5EF4-FFF2-40B4-BE49-F238E27FC236}">
                  <a16:creationId xmlns:a16="http://schemas.microsoft.com/office/drawing/2014/main" id="{5CA3F17C-E59C-31F2-42A6-44FC18AA7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08753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128F-EE17-D2C3-9DA4-DBC28C72CD9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885398F-1245-8E28-758F-CD768EAA33C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36DB8D3-5AEE-10E3-F43C-BB8C9C801575}"/>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5C29EE9-78F3-AA1B-03FD-BB0E532508B8}"/>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Ohm's</a:t>
            </a:r>
            <a:r>
              <a:rPr lang="da-DK" sz="6000" b="1" dirty="0">
                <a:solidFill>
                  <a:srgbClr val="000000"/>
                </a:solidFill>
                <a:latin typeface="Tshore"/>
              </a:rPr>
              <a:t> Law</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F08393B9-DC5A-7943-3B70-B032D9B9D51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2831DB5C-D8EA-3B82-F01E-005F28BE1DC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C1357E17-7879-B9D7-1990-9643CDFEFF3B}"/>
              </a:ext>
            </a:extLst>
          </p:cNvPr>
          <p:cNvSpPr txBox="1"/>
          <p:nvPr/>
        </p:nvSpPr>
        <p:spPr>
          <a:xfrm>
            <a:off x="762000" y="2358441"/>
            <a:ext cx="16078200" cy="7879080"/>
          </a:xfrm>
          <a:prstGeom prst="rect">
            <a:avLst/>
          </a:prstGeom>
        </p:spPr>
        <p:txBody>
          <a:bodyPr wrap="square" lIns="0" tIns="0" rIns="0" bIns="0" rtlCol="0" anchor="t">
            <a:spAutoFit/>
          </a:bodyPr>
          <a:lstStyle/>
          <a:p>
            <a:r>
              <a:rPr lang="en-US" sz="3200" b="1" dirty="0">
                <a:effectLst/>
              </a:rPr>
              <a:t>Ohm's law</a:t>
            </a:r>
            <a:r>
              <a:rPr lang="en-US" sz="3200" dirty="0">
                <a:effectLst/>
              </a:rPr>
              <a:t> describes that between </a:t>
            </a:r>
            <a:r>
              <a:rPr lang="en-US" sz="3200" b="1" dirty="0">
                <a:effectLst/>
              </a:rPr>
              <a:t>voltage</a:t>
            </a:r>
            <a:r>
              <a:rPr lang="en-US" sz="3200" dirty="0">
                <a:effectLst/>
              </a:rPr>
              <a:t>, </a:t>
            </a:r>
            <a:r>
              <a:rPr lang="en-US" sz="3200" b="1" dirty="0">
                <a:effectLst/>
              </a:rPr>
              <a:t>current</a:t>
            </a:r>
            <a:r>
              <a:rPr lang="en-US" sz="3200" dirty="0">
                <a:effectLst/>
              </a:rPr>
              <a:t>, and </a:t>
            </a:r>
            <a:r>
              <a:rPr lang="en-US" sz="3200" b="1" dirty="0">
                <a:effectLst/>
              </a:rPr>
              <a:t>resistance</a:t>
            </a:r>
            <a:r>
              <a:rPr lang="en-US" sz="3200" dirty="0">
                <a:effectLst/>
              </a:rPr>
              <a:t> there is a </a:t>
            </a:r>
            <a:r>
              <a:rPr lang="en-US" sz="3200" b="1" dirty="0">
                <a:effectLst/>
              </a:rPr>
              <a:t>dependency</a:t>
            </a:r>
            <a:r>
              <a:rPr lang="en-US" sz="3200" dirty="0">
                <a:effectLst/>
              </a:rPr>
              <a:t> that means that you cannot change one of the parts without at least one of the other parts also being changed.</a:t>
            </a:r>
          </a:p>
          <a:p>
            <a:endParaRPr lang="en-US" sz="3200" dirty="0">
              <a:effectLst/>
            </a:endParaRPr>
          </a:p>
          <a:p>
            <a:r>
              <a:rPr lang="en-US" sz="3200" dirty="0">
                <a:effectLst/>
              </a:rPr>
              <a:t>This cohesion between the quantities </a:t>
            </a:r>
            <a:r>
              <a:rPr lang="en-US" sz="3200" b="1" dirty="0">
                <a:effectLst/>
              </a:rPr>
              <a:t>U</a:t>
            </a:r>
            <a:r>
              <a:rPr lang="en-US" sz="3200" dirty="0">
                <a:effectLst/>
              </a:rPr>
              <a:t>, </a:t>
            </a:r>
            <a:r>
              <a:rPr lang="en-US" sz="3200" b="1" dirty="0">
                <a:effectLst/>
              </a:rPr>
              <a:t>I</a:t>
            </a:r>
            <a:r>
              <a:rPr lang="en-US" sz="3200" dirty="0">
                <a:effectLst/>
              </a:rPr>
              <a:t>, and </a:t>
            </a:r>
            <a:r>
              <a:rPr lang="en-US" sz="3200" b="1" dirty="0">
                <a:effectLst/>
              </a:rPr>
              <a:t>R</a:t>
            </a:r>
            <a:r>
              <a:rPr lang="en-US" sz="3200" dirty="0">
                <a:effectLst/>
              </a:rPr>
              <a:t> is expressed by the following formula, called </a:t>
            </a:r>
            <a:r>
              <a:rPr lang="en-US" sz="3200" b="1" dirty="0">
                <a:effectLst/>
              </a:rPr>
              <a:t>Ohm's law</a:t>
            </a:r>
            <a:r>
              <a:rPr lang="en-US" sz="3200" dirty="0">
                <a:effectLst/>
              </a:rPr>
              <a:t>: </a:t>
            </a:r>
            <a:br>
              <a:rPr lang="en-US" sz="3200" dirty="0">
                <a:effectLst/>
              </a:rPr>
            </a:br>
            <a:br>
              <a:rPr lang="en-US" sz="3200" dirty="0">
                <a:effectLst/>
              </a:rPr>
            </a:br>
            <a:r>
              <a:rPr lang="en-US" sz="3200" b="1" dirty="0">
                <a:effectLst/>
              </a:rPr>
              <a:t>Voltage</a:t>
            </a:r>
            <a:r>
              <a:rPr lang="en-US" sz="3200" dirty="0">
                <a:effectLst/>
              </a:rPr>
              <a:t> = </a:t>
            </a:r>
            <a:r>
              <a:rPr lang="en-US" sz="3200" b="1" dirty="0">
                <a:effectLst/>
              </a:rPr>
              <a:t>current</a:t>
            </a:r>
            <a:r>
              <a:rPr lang="en-US" sz="3200" dirty="0">
                <a:effectLst/>
              </a:rPr>
              <a:t> * </a:t>
            </a:r>
            <a:r>
              <a:rPr lang="en-US" sz="3200" b="1" dirty="0">
                <a:effectLst/>
              </a:rPr>
              <a:t>resistance</a:t>
            </a:r>
            <a:r>
              <a:rPr lang="en-US" sz="3200" dirty="0">
                <a:effectLst/>
              </a:rPr>
              <a:t>: </a:t>
            </a:r>
            <a:br>
              <a:rPr lang="en-US" sz="3200" dirty="0">
                <a:effectLst/>
              </a:rPr>
            </a:br>
            <a:r>
              <a:rPr lang="en-US" sz="3200" b="1" dirty="0">
                <a:effectLst/>
              </a:rPr>
              <a:t>U</a:t>
            </a:r>
            <a:r>
              <a:rPr lang="en-US" sz="3200" dirty="0">
                <a:effectLst/>
              </a:rPr>
              <a:t> = </a:t>
            </a:r>
            <a:r>
              <a:rPr lang="en-US" sz="3200" b="1" dirty="0">
                <a:effectLst/>
              </a:rPr>
              <a:t>I</a:t>
            </a:r>
            <a:r>
              <a:rPr lang="en-US" sz="3200" dirty="0">
                <a:effectLst/>
              </a:rPr>
              <a:t> * </a:t>
            </a:r>
            <a:r>
              <a:rPr lang="en-US" sz="3200" b="1" dirty="0">
                <a:effectLst/>
              </a:rPr>
              <a:t>R</a:t>
            </a:r>
            <a:r>
              <a:rPr lang="en-US" sz="3200" dirty="0">
                <a:effectLst/>
              </a:rPr>
              <a:t> </a:t>
            </a:r>
            <a:r>
              <a:rPr lang="en-US" sz="3200" b="1" dirty="0">
                <a:effectLst/>
              </a:rPr>
              <a:t>[V]</a:t>
            </a:r>
            <a:br>
              <a:rPr lang="en-US" sz="3200" dirty="0">
                <a:effectLst/>
              </a:rPr>
            </a:br>
            <a:br>
              <a:rPr lang="en-US" sz="3200" dirty="0">
                <a:effectLst/>
              </a:rPr>
            </a:br>
            <a:r>
              <a:rPr lang="en-US" sz="3200" dirty="0">
                <a:effectLst/>
              </a:rPr>
              <a:t>Ohm's Law can also be paraphrased to:</a:t>
            </a:r>
            <a:br>
              <a:rPr lang="en-US" sz="3200" dirty="0"/>
            </a:br>
            <a:r>
              <a:rPr lang="en-US" sz="3200" b="1" i="1" dirty="0">
                <a:effectLst/>
              </a:rPr>
              <a:t>I </a:t>
            </a:r>
            <a:r>
              <a:rPr lang="en-US" sz="3200" dirty="0">
                <a:effectLst/>
              </a:rPr>
              <a:t>= </a:t>
            </a:r>
            <a:r>
              <a:rPr lang="en-US" sz="3200" b="1" i="1" dirty="0">
                <a:effectLst/>
              </a:rPr>
              <a:t>U </a:t>
            </a:r>
            <a:r>
              <a:rPr lang="en-US" sz="3200" dirty="0">
                <a:effectLst/>
              </a:rPr>
              <a:t>/ </a:t>
            </a:r>
            <a:r>
              <a:rPr lang="en-US" sz="3200" b="1" i="1" dirty="0">
                <a:effectLst/>
              </a:rPr>
              <a:t>R </a:t>
            </a:r>
            <a:r>
              <a:rPr lang="en-US" sz="3200" b="1" dirty="0">
                <a:effectLst/>
              </a:rPr>
              <a:t>[A]</a:t>
            </a:r>
            <a:br>
              <a:rPr lang="en-US" sz="3200" dirty="0"/>
            </a:br>
            <a:r>
              <a:rPr lang="en-US" sz="3200" b="1" i="1" dirty="0">
                <a:effectLst/>
              </a:rPr>
              <a:t>R </a:t>
            </a:r>
            <a:r>
              <a:rPr lang="en-US" sz="3200" dirty="0">
                <a:effectLst/>
              </a:rPr>
              <a:t>= </a:t>
            </a:r>
            <a:r>
              <a:rPr lang="en-US" sz="3200" b="1" i="1" dirty="0">
                <a:effectLst/>
              </a:rPr>
              <a:t>U </a:t>
            </a:r>
            <a:r>
              <a:rPr lang="en-US" sz="3200" dirty="0">
                <a:effectLst/>
              </a:rPr>
              <a:t>/ </a:t>
            </a:r>
            <a:r>
              <a:rPr lang="en-US" sz="3200" b="1" i="1" dirty="0">
                <a:effectLst/>
              </a:rPr>
              <a:t>I </a:t>
            </a:r>
            <a:r>
              <a:rPr lang="en-US" sz="3200" b="1" dirty="0">
                <a:effectLst/>
              </a:rPr>
              <a:t>[</a:t>
            </a:r>
            <a:r>
              <a:rPr lang="en-US" sz="3200" dirty="0">
                <a:effectLst/>
              </a:rPr>
              <a:t>𝛀</a:t>
            </a:r>
            <a:r>
              <a:rPr lang="en-US" sz="3200" b="1" dirty="0">
                <a:effectLst/>
              </a:rPr>
              <a:t>]</a:t>
            </a:r>
            <a:endParaRPr lang="en-US" sz="3200" dirty="0"/>
          </a:p>
          <a:p>
            <a:endParaRPr lang="en-US" sz="3200" dirty="0">
              <a:effectLst/>
            </a:endParaRPr>
          </a:p>
          <a:p>
            <a:endParaRPr lang="en-US" sz="3200" dirty="0"/>
          </a:p>
          <a:p>
            <a:endParaRPr lang="en-US" sz="3200" dirty="0"/>
          </a:p>
        </p:txBody>
      </p:sp>
      <p:pic>
        <p:nvPicPr>
          <p:cNvPr id="6" name="Billede 5" descr="Et billede, der indeholder diagram, skitse, linje/række, tegning&#10;&#10;Indhold genereret af kunstig intelligens kan være forkert.">
            <a:extLst>
              <a:ext uri="{FF2B5EF4-FFF2-40B4-BE49-F238E27FC236}">
                <a16:creationId xmlns:a16="http://schemas.microsoft.com/office/drawing/2014/main" id="{283E8B3C-8936-7031-B869-F3C560B5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4967785"/>
            <a:ext cx="4800600" cy="4120055"/>
          </a:xfrm>
          <a:prstGeom prst="rect">
            <a:avLst/>
          </a:prstGeom>
        </p:spPr>
      </p:pic>
      <p:grpSp>
        <p:nvGrpSpPr>
          <p:cNvPr id="5" name="Group 4">
            <a:extLst>
              <a:ext uri="{FF2B5EF4-FFF2-40B4-BE49-F238E27FC236}">
                <a16:creationId xmlns:a16="http://schemas.microsoft.com/office/drawing/2014/main" id="{E015E7D2-349A-D2F3-6056-3F546C9C0DCB}"/>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B660C96F-2E50-8450-3412-73784C04D36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C4B9C7C5-803B-04DB-A094-A53712350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09420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598B2-869B-8FDE-BCDE-21B22611CF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49FDBE2-85FC-5725-F12D-E6BA9B21613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7C28739D-C627-E85C-C790-C6EFFCFAFFC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85EAAEC-92A7-97B0-927E-161C033FAD5B}"/>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Series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8F5D0448-A594-3785-64CA-9B219A52102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584881C-840E-8C04-C2CE-F9B8707933D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5" name="Pladsholder til indhold 4">
            <a:extLst>
              <a:ext uri="{FF2B5EF4-FFF2-40B4-BE49-F238E27FC236}">
                <a16:creationId xmlns:a16="http://schemas.microsoft.com/office/drawing/2014/main" id="{32769F3D-BCA7-B505-10FD-E65098F5A85F}"/>
              </a:ext>
            </a:extLst>
          </p:cNvPr>
          <p:cNvPicPr>
            <a:picLocks noChangeAspect="1"/>
          </p:cNvPicPr>
          <p:nvPr/>
        </p:nvPicPr>
        <p:blipFill>
          <a:blip r:embed="rId3"/>
          <a:stretch>
            <a:fillRect/>
          </a:stretch>
        </p:blipFill>
        <p:spPr>
          <a:xfrm>
            <a:off x="3877731" y="3254679"/>
            <a:ext cx="11792260" cy="5435246"/>
          </a:xfrm>
          <a:prstGeom prst="rect">
            <a:avLst/>
          </a:prstGeom>
        </p:spPr>
      </p:pic>
      <p:sp>
        <p:nvSpPr>
          <p:cNvPr id="9" name="Tekstfelt 8">
            <a:extLst>
              <a:ext uri="{FF2B5EF4-FFF2-40B4-BE49-F238E27FC236}">
                <a16:creationId xmlns:a16="http://schemas.microsoft.com/office/drawing/2014/main" id="{B4B05ACD-EFE2-70BC-E48A-D3C86F52C9E0}"/>
              </a:ext>
            </a:extLst>
          </p:cNvPr>
          <p:cNvSpPr txBox="1"/>
          <p:nvPr/>
        </p:nvSpPr>
        <p:spPr>
          <a:xfrm>
            <a:off x="914400" y="2526633"/>
            <a:ext cx="15548913" cy="584775"/>
          </a:xfrm>
          <a:prstGeom prst="rect">
            <a:avLst/>
          </a:prstGeom>
          <a:noFill/>
        </p:spPr>
        <p:txBody>
          <a:bodyPr wrap="square">
            <a:spAutoFit/>
          </a:bodyPr>
          <a:lstStyle/>
          <a:p>
            <a:r>
              <a:rPr lang="en-US" sz="3200" dirty="0"/>
              <a:t>In series connections, the resistors are placed one after the other like beads on a string.</a:t>
            </a:r>
            <a:endParaRPr lang="da-DK" sz="3200" dirty="0"/>
          </a:p>
        </p:txBody>
      </p:sp>
      <p:grpSp>
        <p:nvGrpSpPr>
          <p:cNvPr id="4" name="Group 3">
            <a:extLst>
              <a:ext uri="{FF2B5EF4-FFF2-40B4-BE49-F238E27FC236}">
                <a16:creationId xmlns:a16="http://schemas.microsoft.com/office/drawing/2014/main" id="{08F2B170-E66C-EB20-9F70-22D7A5C05CDC}"/>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57DD6F1-DAC2-D3D4-8DCC-3A5109910CD5}"/>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E3658F6E-83FA-CBE5-DCE5-05C9E6C18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029327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D74E5-899B-8BD2-C495-DFF5B99474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1CD9A3A-3209-85FF-24DD-CD70B2E2796F}"/>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DBFB2790-C58D-37E4-A594-9FA09001977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EC1EF37-5819-DC43-2953-B6B37196589B}"/>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Series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0558E68-195F-D5F2-DACA-4C19FD05607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EAAC119-675E-685C-029D-45FD9D2F40F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F938E054-7880-3BDB-E3C7-477257968F46}"/>
              </a:ext>
            </a:extLst>
          </p:cNvPr>
          <p:cNvSpPr txBox="1">
            <a:spLocks/>
          </p:cNvSpPr>
          <p:nvPr/>
        </p:nvSpPr>
        <p:spPr>
          <a:xfrm>
            <a:off x="838199" y="2496962"/>
            <a:ext cx="16992601" cy="4551538"/>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sz="3200" b="1" kern="0" dirty="0">
                <a:solidFill>
                  <a:sysClr val="windowText" lastClr="000000"/>
                </a:solidFill>
              </a:rPr>
              <a:t>Current and resistance</a:t>
            </a:r>
          </a:p>
          <a:p>
            <a:endParaRPr lang="en-US" sz="3200" kern="0" dirty="0">
              <a:solidFill>
                <a:sysClr val="windowText" lastClr="000000"/>
              </a:solidFill>
            </a:endParaRPr>
          </a:p>
          <a:p>
            <a:r>
              <a:rPr lang="en-US" sz="3200" kern="0" dirty="0">
                <a:solidFill>
                  <a:sysClr val="windowText" lastClr="000000"/>
                </a:solidFill>
              </a:rPr>
              <a:t>The same current must run through all the resistors to get back to the supply. It must therefore be possible to deduce that </a:t>
            </a:r>
            <a:r>
              <a:rPr lang="en-US" sz="3200" b="1" kern="0" dirty="0">
                <a:solidFill>
                  <a:sysClr val="windowText" lastClr="000000"/>
                </a:solidFill>
              </a:rPr>
              <a:t>the current is the same in a series connection</a:t>
            </a:r>
            <a:r>
              <a:rPr lang="en-US" sz="3200" kern="0" dirty="0">
                <a:solidFill>
                  <a:sysClr val="windowText" lastClr="000000"/>
                </a:solidFill>
              </a:rPr>
              <a:t>.</a:t>
            </a:r>
          </a:p>
          <a:p>
            <a:r>
              <a:rPr lang="en-US" sz="3200" kern="0" dirty="0">
                <a:solidFill>
                  <a:sysClr val="windowText" lastClr="000000"/>
                </a:solidFill>
              </a:rPr>
              <a:t>
The total resistance in a series connection is found by adding all the resistors in the circuit together.</a:t>
            </a:r>
          </a:p>
          <a:p>
            <a:endParaRPr lang="da-DK" sz="3200" kern="0" dirty="0">
              <a:solidFill>
                <a:sysClr val="windowText" lastClr="000000"/>
              </a:solidFill>
            </a:endParaRPr>
          </a:p>
          <a:p>
            <a:r>
              <a:rPr lang="da-DK" sz="3200" b="1" kern="0" dirty="0">
                <a:solidFill>
                  <a:sysClr val="windowText" lastClr="000000"/>
                </a:solidFill>
              </a:rPr>
              <a:t>ƩR = R1 + R2 + R3 </a:t>
            </a:r>
            <a:r>
              <a:rPr lang="da-DK" sz="3200" kern="0" dirty="0">
                <a:solidFill>
                  <a:sysClr val="windowText" lastClr="000000"/>
                </a:solidFill>
              </a:rPr>
              <a:t>etc.</a:t>
            </a:r>
          </a:p>
          <a:p>
            <a:endParaRPr lang="da-DK" sz="3200" kern="0" dirty="0">
              <a:solidFill>
                <a:sysClr val="windowText" lastClr="000000"/>
              </a:solidFill>
            </a:endParaRPr>
          </a:p>
          <a:p>
            <a:endParaRPr lang="da-DK" sz="3200" kern="0" dirty="0">
              <a:solidFill>
                <a:sysClr val="windowText" lastClr="000000"/>
              </a:solidFill>
            </a:endParaRPr>
          </a:p>
        </p:txBody>
      </p:sp>
      <p:grpSp>
        <p:nvGrpSpPr>
          <p:cNvPr id="5" name="Group 4">
            <a:extLst>
              <a:ext uri="{FF2B5EF4-FFF2-40B4-BE49-F238E27FC236}">
                <a16:creationId xmlns:a16="http://schemas.microsoft.com/office/drawing/2014/main" id="{935F50A6-18E0-9F52-5441-214D6D85D7BB}"/>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5F770EE6-9774-CADC-EA91-8F001DD79FA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82BA3E1F-1847-24F3-FC68-1C81BDD4A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04405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85E88-F989-EFBD-1D77-529C742D0C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CD1E53-92C4-A761-E00B-DADF854BE55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B887628-2BA8-B520-3038-6971F39183F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CDD10B0-6BF0-3E20-0834-582F52E9EF14}"/>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Series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7400E4F-03AA-16EA-D07D-CF552B90703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CA18618-94CC-F75F-EA32-CF9FC0C5A0A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463AC923-B3A2-43FE-C355-5CDAC65DE9DA}"/>
              </a:ext>
            </a:extLst>
          </p:cNvPr>
          <p:cNvSpPr txBox="1">
            <a:spLocks/>
          </p:cNvSpPr>
          <p:nvPr/>
        </p:nvSpPr>
        <p:spPr>
          <a:xfrm>
            <a:off x="838199" y="2496961"/>
            <a:ext cx="16992601" cy="6192963"/>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sz="3200" b="1" kern="0" dirty="0">
                <a:solidFill>
                  <a:sysClr val="windowText" lastClr="000000"/>
                </a:solidFill>
              </a:rPr>
              <a:t>Voltage</a:t>
            </a:r>
          </a:p>
          <a:p>
            <a:endParaRPr lang="en-US" sz="3200" kern="0" dirty="0">
              <a:solidFill>
                <a:sysClr val="windowText" lastClr="000000"/>
              </a:solidFill>
            </a:endParaRPr>
          </a:p>
          <a:p>
            <a:r>
              <a:rPr lang="en-US" sz="3200" dirty="0"/>
              <a:t>When a current passes through a resistor, a voltage drop will occur across the resistor.</a:t>
            </a:r>
          </a:p>
          <a:p>
            <a:r>
              <a:rPr lang="en-US" sz="3200" dirty="0"/>
              <a:t>
Since U = I × R, the greatest voltage drop will be above the greatest resistance, and </a:t>
            </a:r>
            <a:r>
              <a:rPr lang="en-US" sz="3200" b="1" dirty="0"/>
              <a:t>the sum of the 3 voltage drops U1, U2 and U3 is equal to the supply voltage.</a:t>
            </a:r>
            <a:r>
              <a:rPr lang="en-US" sz="3200" dirty="0"/>
              <a:t>
</a:t>
            </a:r>
          </a:p>
          <a:p>
            <a:r>
              <a:rPr lang="en-US" sz="3200" dirty="0"/>
              <a:t>This can be deduced from Kirchhoff's 2 law.
</a:t>
            </a:r>
          </a:p>
          <a:p>
            <a:r>
              <a:rPr lang="en-US" sz="3200" dirty="0"/>
              <a:t>The sum of the partial voltage drops is equal to the applied voltage.</a:t>
            </a:r>
          </a:p>
          <a:p>
            <a:endParaRPr lang="da-DK" sz="3200" b="1" dirty="0"/>
          </a:p>
          <a:p>
            <a:r>
              <a:rPr lang="da-DK" sz="3200" b="1" dirty="0"/>
              <a:t>ƩU = U1 + U2 + U3 </a:t>
            </a:r>
          </a:p>
        </p:txBody>
      </p:sp>
      <p:grpSp>
        <p:nvGrpSpPr>
          <p:cNvPr id="5" name="Group 4">
            <a:extLst>
              <a:ext uri="{FF2B5EF4-FFF2-40B4-BE49-F238E27FC236}">
                <a16:creationId xmlns:a16="http://schemas.microsoft.com/office/drawing/2014/main" id="{85292D24-048B-2FF7-349E-35F78571BDAE}"/>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0A1C3D03-33EC-A6D3-6B46-79A0DE9FEC1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AB2C3A28-F921-E188-D607-220084B89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48565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410AC-86BD-B3E5-3DB3-3226708CFB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F5C0D3-2F12-94A6-BC92-476D4337D6B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2B6DD4B-8CAF-879B-4A17-D6A122E61EA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26967F7-8572-D5B9-1721-84243B713D83}"/>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Parallel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E55C27B-B90F-4A9E-0BE8-3101B7030C1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5BD13A6-E0B3-8F01-C59E-2956398068D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5" name="Pladsholder til indhold 4">
            <a:extLst>
              <a:ext uri="{FF2B5EF4-FFF2-40B4-BE49-F238E27FC236}">
                <a16:creationId xmlns:a16="http://schemas.microsoft.com/office/drawing/2014/main" id="{EEAB3809-705B-7038-EC54-DAEE8347D7C9}"/>
              </a:ext>
            </a:extLst>
          </p:cNvPr>
          <p:cNvPicPr>
            <a:picLocks noChangeAspect="1"/>
          </p:cNvPicPr>
          <p:nvPr/>
        </p:nvPicPr>
        <p:blipFill>
          <a:blip r:embed="rId3"/>
          <a:stretch>
            <a:fillRect/>
          </a:stretch>
        </p:blipFill>
        <p:spPr>
          <a:xfrm>
            <a:off x="895350" y="4154470"/>
            <a:ext cx="10975397" cy="2171692"/>
          </a:xfrm>
          <a:prstGeom prst="rect">
            <a:avLst/>
          </a:prstGeom>
        </p:spPr>
      </p:pic>
      <p:pic>
        <p:nvPicPr>
          <p:cNvPr id="9" name="Billede 8">
            <a:extLst>
              <a:ext uri="{FF2B5EF4-FFF2-40B4-BE49-F238E27FC236}">
                <a16:creationId xmlns:a16="http://schemas.microsoft.com/office/drawing/2014/main" id="{4E355802-59F0-B34A-3540-E8CED47CDDD1}"/>
              </a:ext>
            </a:extLst>
          </p:cNvPr>
          <p:cNvPicPr>
            <a:picLocks noChangeAspect="1"/>
          </p:cNvPicPr>
          <p:nvPr/>
        </p:nvPicPr>
        <p:blipFill>
          <a:blip r:embed="rId4"/>
          <a:stretch>
            <a:fillRect/>
          </a:stretch>
        </p:blipFill>
        <p:spPr>
          <a:xfrm>
            <a:off x="12649200" y="2242805"/>
            <a:ext cx="4131798" cy="4146823"/>
          </a:xfrm>
          <a:prstGeom prst="rect">
            <a:avLst/>
          </a:prstGeom>
        </p:spPr>
      </p:pic>
      <p:sp>
        <p:nvSpPr>
          <p:cNvPr id="10" name="Tekstfelt 9">
            <a:extLst>
              <a:ext uri="{FF2B5EF4-FFF2-40B4-BE49-F238E27FC236}">
                <a16:creationId xmlns:a16="http://schemas.microsoft.com/office/drawing/2014/main" id="{58DB1DC8-EF86-20E3-9274-0E1620168103}"/>
              </a:ext>
            </a:extLst>
          </p:cNvPr>
          <p:cNvSpPr txBox="1"/>
          <p:nvPr/>
        </p:nvSpPr>
        <p:spPr>
          <a:xfrm>
            <a:off x="914400" y="2463233"/>
            <a:ext cx="11029115" cy="584775"/>
          </a:xfrm>
          <a:prstGeom prst="rect">
            <a:avLst/>
          </a:prstGeom>
          <a:noFill/>
        </p:spPr>
        <p:txBody>
          <a:bodyPr wrap="square">
            <a:spAutoFit/>
          </a:bodyPr>
          <a:lstStyle/>
          <a:p>
            <a:r>
              <a:rPr lang="en-US" sz="3200" dirty="0"/>
              <a:t>In parallel connection, the resistors are placed as on a ladder.</a:t>
            </a:r>
            <a:endParaRPr lang="da-DK" sz="3200" dirty="0"/>
          </a:p>
        </p:txBody>
      </p:sp>
      <p:grpSp>
        <p:nvGrpSpPr>
          <p:cNvPr id="4" name="Group 3">
            <a:extLst>
              <a:ext uri="{FF2B5EF4-FFF2-40B4-BE49-F238E27FC236}">
                <a16:creationId xmlns:a16="http://schemas.microsoft.com/office/drawing/2014/main" id="{917D8183-4750-08E4-1AFE-45DB2328EDE2}"/>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3A0A127-BD37-63A2-731B-261AE683431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2148A45E-1A2C-F912-AD51-00138C460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288285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E012-4A69-F9DB-05EC-3B32E4AA1A5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81F542-EA18-5412-4D40-E33170D0BB3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9B45D65-0C6F-8934-E29A-32EB2186FF6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5A5C571-717F-5ED4-2E31-66A1484B5CF1}"/>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Parallel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26EC1F3-34A8-415C-E151-239F2B28C4A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C2F426E-AAC1-6D19-1210-21F93870CF9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5" name="Pladsholder til indhold 2">
            <a:extLst>
              <a:ext uri="{FF2B5EF4-FFF2-40B4-BE49-F238E27FC236}">
                <a16:creationId xmlns:a16="http://schemas.microsoft.com/office/drawing/2014/main" id="{B217B21F-ED50-67EC-794F-C0D8391DAFE6}"/>
              </a:ext>
            </a:extLst>
          </p:cNvPr>
          <p:cNvSpPr txBox="1">
            <a:spLocks/>
          </p:cNvSpPr>
          <p:nvPr/>
        </p:nvSpPr>
        <p:spPr>
          <a:xfrm>
            <a:off x="838199" y="2496962"/>
            <a:ext cx="16992601" cy="4551538"/>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sz="3200" b="1" kern="0" dirty="0">
                <a:solidFill>
                  <a:sysClr val="windowText" lastClr="000000"/>
                </a:solidFill>
              </a:rPr>
              <a:t>Voltage and current</a:t>
            </a:r>
          </a:p>
          <a:p>
            <a:endParaRPr lang="en-US" sz="3200" kern="0" dirty="0">
              <a:solidFill>
                <a:sysClr val="windowText" lastClr="000000"/>
              </a:solidFill>
            </a:endParaRPr>
          </a:p>
          <a:p>
            <a:r>
              <a:rPr lang="en-US" sz="3200" dirty="0"/>
              <a:t>The voltage drop/</a:t>
            </a:r>
            <a:r>
              <a:rPr lang="en-US" sz="3200" b="1" dirty="0"/>
              <a:t>voltage is the same </a:t>
            </a:r>
            <a:r>
              <a:rPr lang="en-US" sz="3200" dirty="0"/>
              <a:t>across all resistors in a parallel connection.</a:t>
            </a:r>
            <a:endParaRPr lang="da-DK" sz="3200" dirty="0"/>
          </a:p>
          <a:p>
            <a:r>
              <a:rPr lang="da-DK" sz="3200" b="1" dirty="0"/>
              <a:t>ƩU = U1 = U2 = U3</a:t>
            </a:r>
          </a:p>
          <a:p>
            <a:endParaRPr lang="da-DK" sz="3200" dirty="0">
              <a:highlight>
                <a:srgbClr val="FFFF00"/>
              </a:highlight>
            </a:endParaRPr>
          </a:p>
          <a:p>
            <a:r>
              <a:rPr lang="en-US" sz="3200" dirty="0"/>
              <a:t>The current in a parallel connection will </a:t>
            </a:r>
            <a:r>
              <a:rPr lang="en-US" sz="3200" b="1" dirty="0"/>
              <a:t>divide over each resistor</a:t>
            </a:r>
            <a:r>
              <a:rPr lang="en-US" sz="3200" dirty="0"/>
              <a:t>, and run back to the starting point</a:t>
            </a:r>
          </a:p>
          <a:p>
            <a:r>
              <a:rPr lang="da-DK" sz="3200" b="1" dirty="0"/>
              <a:t>ƩI = I1 + I2 + I3 </a:t>
            </a:r>
          </a:p>
          <a:p>
            <a:endParaRPr lang="da-DK" sz="3200" kern="0" dirty="0">
              <a:solidFill>
                <a:sysClr val="windowText" lastClr="000000"/>
              </a:solidFill>
            </a:endParaRPr>
          </a:p>
          <a:p>
            <a:endParaRPr lang="da-DK" sz="3200" kern="0" dirty="0">
              <a:solidFill>
                <a:sysClr val="windowText" lastClr="000000"/>
              </a:solidFill>
            </a:endParaRPr>
          </a:p>
        </p:txBody>
      </p:sp>
      <p:grpSp>
        <p:nvGrpSpPr>
          <p:cNvPr id="4" name="Group 3">
            <a:extLst>
              <a:ext uri="{FF2B5EF4-FFF2-40B4-BE49-F238E27FC236}">
                <a16:creationId xmlns:a16="http://schemas.microsoft.com/office/drawing/2014/main" id="{14AD5F2B-7B04-0DF2-0061-7C2033658C1A}"/>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4214982E-64A7-8668-1601-EE38BB82B2E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7477162A-E2E6-652B-159E-9D3E52856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453905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86941-1A6A-722B-7F72-B70D040DD7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C714A9-580B-FBA1-22E4-46A9B0A8ECF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EBF32D6-1C28-0DB4-F8FD-1919DBA5A60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BF37204-635E-266D-56EF-F76077616DA5}"/>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Parallel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172D9CA-65B0-11AD-3A98-52ED30D4717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BE9B3BE-E0A7-C9AE-B8E4-2D4E5948CE8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a14="http://schemas.microsoft.com/office/drawing/2010/main">
        <mc:Choice Requires="a14">
          <p:sp>
            <p:nvSpPr>
              <p:cNvPr id="5" name="Pladsholder til indhold 2">
                <a:extLst>
                  <a:ext uri="{FF2B5EF4-FFF2-40B4-BE49-F238E27FC236}">
                    <a16:creationId xmlns:a16="http://schemas.microsoft.com/office/drawing/2014/main" id="{3CAEDB28-A75F-962D-D6E0-88BE6C708FD1}"/>
                  </a:ext>
                </a:extLst>
              </p:cNvPr>
              <p:cNvSpPr txBox="1">
                <a:spLocks/>
              </p:cNvSpPr>
              <p:nvPr/>
            </p:nvSpPr>
            <p:spPr>
              <a:xfrm>
                <a:off x="838199" y="2496962"/>
                <a:ext cx="16992601" cy="5770738"/>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sz="3200" b="1" kern="0" dirty="0">
                    <a:solidFill>
                      <a:sysClr val="windowText" lastClr="000000"/>
                    </a:solidFill>
                  </a:rPr>
                  <a:t>Resistance</a:t>
                </a:r>
              </a:p>
              <a:p>
                <a:endParaRPr lang="en-US" sz="3200" kern="0" dirty="0">
                  <a:solidFill>
                    <a:sysClr val="windowText" lastClr="000000"/>
                  </a:solidFill>
                </a:endParaRPr>
              </a:p>
              <a:p>
                <a:pPr>
                  <a:lnSpc>
                    <a:spcPct val="107000"/>
                  </a:lnSpc>
                  <a:spcAft>
                    <a:spcPts val="800"/>
                  </a:spcAft>
                </a:pPr>
                <a:r>
                  <a:rPr lang="en-US" sz="3200" dirty="0">
                    <a:latin typeface="Cambria" panose="02040503050406030204" pitchFamily="18" charset="0"/>
                    <a:ea typeface="MS Mincho" panose="02020609040205080304" pitchFamily="49" charset="-128"/>
                    <a:cs typeface="Times New Roman" panose="02020603050405020304" pitchFamily="18" charset="0"/>
                  </a:rPr>
                  <a:t>The total resistance in a parallel connection is found by adding all resistors in the circuit together </a:t>
                </a:r>
                <a:r>
                  <a:rPr lang="en-US" sz="3200" b="1" dirty="0" err="1">
                    <a:latin typeface="Cambria" panose="02040503050406030204" pitchFamily="18" charset="0"/>
                    <a:ea typeface="MS Mincho" panose="02020609040205080304" pitchFamily="49" charset="-128"/>
                    <a:cs typeface="Times New Roman" panose="02020603050405020304" pitchFamily="18" charset="0"/>
                  </a:rPr>
                  <a:t>reciprocatedly</a:t>
                </a:r>
                <a:r>
                  <a:rPr lang="en-US" sz="3200" dirty="0">
                    <a:latin typeface="Cambria" panose="02040503050406030204" pitchFamily="18" charset="0"/>
                    <a:ea typeface="MS Mincho" panose="02020609040205080304" pitchFamily="49" charset="-128"/>
                    <a:cs typeface="Times New Roman" panose="02020603050405020304" pitchFamily="18" charset="0"/>
                  </a:rPr>
                  <a:t>.</a:t>
                </a:r>
              </a:p>
              <a:p>
                <a:pPr>
                  <a:lnSpc>
                    <a:spcPct val="107000"/>
                  </a:lnSpc>
                  <a:spcAft>
                    <a:spcPts val="800"/>
                  </a:spcAft>
                </a:pPr>
                <a:r>
                  <a:rPr lang="da-DK" sz="3200" dirty="0">
                    <a:effectLst/>
                    <a:latin typeface="Cambria" panose="02040503050406030204" pitchFamily="18" charset="0"/>
                    <a:ea typeface="MS Mincho" panose="02020609040205080304" pitchFamily="49" charset="-128"/>
                    <a:cs typeface="Times New Roman" panose="02020603050405020304" pitchFamily="18" charset="0"/>
                  </a:rPr>
                  <a:t>ƩR = </a:t>
                </a:r>
                <a14:m>
                  <m:oMath xmlns:m="http://schemas.openxmlformats.org/officeDocument/2006/math">
                    <m:f>
                      <m:fPr>
                        <m:ctrlPr>
                          <a:rPr lang="da-DK" sz="3200" i="1">
                            <a:effectLst/>
                            <a:latin typeface="Cambria Math" panose="02040503050406030204" pitchFamily="18" charset="0"/>
                            <a:ea typeface="MS Mincho" panose="02020609040205080304" pitchFamily="49" charset="-128"/>
                            <a:cs typeface="Times New Roman" panose="02020603050405020304" pitchFamily="18" charset="0"/>
                          </a:rPr>
                        </m:ctrlPr>
                      </m:fPr>
                      <m:num>
                        <m:r>
                          <a:rPr lang="da-DK" sz="3200" i="1">
                            <a:effectLst/>
                            <a:latin typeface="Cambria Math" panose="02040503050406030204" pitchFamily="18" charset="0"/>
                            <a:ea typeface="MS Mincho" panose="02020609040205080304" pitchFamily="49" charset="-128"/>
                            <a:cs typeface="Times New Roman" panose="02020603050405020304" pitchFamily="18" charset="0"/>
                          </a:rPr>
                          <m:t>1</m:t>
                        </m:r>
                      </m:num>
                      <m:den>
                        <m:f>
                          <m:fPr>
                            <m:ctrlPr>
                              <a:rPr lang="da-DK" sz="3200" i="1">
                                <a:effectLst/>
                                <a:latin typeface="Cambria Math" panose="02040503050406030204" pitchFamily="18" charset="0"/>
                                <a:ea typeface="MS Mincho" panose="02020609040205080304" pitchFamily="49" charset="-128"/>
                                <a:cs typeface="Times New Roman" panose="02020603050405020304" pitchFamily="18" charset="0"/>
                              </a:rPr>
                            </m:ctrlPr>
                          </m:fPr>
                          <m:num>
                            <m:r>
                              <a:rPr lang="da-DK" sz="32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da-DK" sz="3200" i="1">
                                <a:effectLst/>
                                <a:latin typeface="Cambria Math" panose="02040503050406030204" pitchFamily="18" charset="0"/>
                                <a:ea typeface="MS Mincho" panose="02020609040205080304" pitchFamily="49" charset="-128"/>
                                <a:cs typeface="Times New Roman" panose="02020603050405020304" pitchFamily="18" charset="0"/>
                              </a:rPr>
                              <m:t>𝑅</m:t>
                            </m:r>
                            <m:r>
                              <a:rPr lang="da-DK" sz="3200" i="1">
                                <a:effectLst/>
                                <a:latin typeface="Cambria Math" panose="02040503050406030204" pitchFamily="18" charset="0"/>
                                <a:ea typeface="MS Mincho" panose="02020609040205080304" pitchFamily="49" charset="-128"/>
                                <a:cs typeface="Times New Roman" panose="02020603050405020304" pitchFamily="18" charset="0"/>
                              </a:rPr>
                              <m:t>1</m:t>
                            </m:r>
                          </m:den>
                        </m:f>
                        <m:r>
                          <a:rPr lang="da-DK" sz="32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da-DK" sz="3200" i="1">
                                <a:effectLst/>
                                <a:latin typeface="Cambria Math" panose="02040503050406030204" pitchFamily="18" charset="0"/>
                                <a:ea typeface="MS Mincho" panose="02020609040205080304" pitchFamily="49" charset="-128"/>
                                <a:cs typeface="Times New Roman" panose="02020603050405020304" pitchFamily="18" charset="0"/>
                              </a:rPr>
                            </m:ctrlPr>
                          </m:fPr>
                          <m:num>
                            <m:r>
                              <a:rPr lang="da-DK" sz="32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da-DK" sz="3200" i="1">
                                <a:effectLst/>
                                <a:latin typeface="Cambria Math" panose="02040503050406030204" pitchFamily="18" charset="0"/>
                                <a:ea typeface="MS Mincho" panose="02020609040205080304" pitchFamily="49" charset="-128"/>
                                <a:cs typeface="Times New Roman" panose="02020603050405020304" pitchFamily="18" charset="0"/>
                              </a:rPr>
                              <m:t>𝑅</m:t>
                            </m:r>
                            <m:r>
                              <a:rPr lang="da-DK" sz="3200" i="1">
                                <a:effectLst/>
                                <a:latin typeface="Cambria Math" panose="02040503050406030204" pitchFamily="18" charset="0"/>
                                <a:ea typeface="MS Mincho" panose="02020609040205080304" pitchFamily="49" charset="-128"/>
                                <a:cs typeface="Times New Roman" panose="02020603050405020304" pitchFamily="18" charset="0"/>
                              </a:rPr>
                              <m:t>2</m:t>
                            </m:r>
                          </m:den>
                        </m:f>
                        <m:r>
                          <a:rPr lang="da-DK" sz="32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da-DK" sz="3200" i="1">
                                <a:effectLst/>
                                <a:latin typeface="Cambria Math" panose="02040503050406030204" pitchFamily="18" charset="0"/>
                                <a:ea typeface="MS Mincho" panose="02020609040205080304" pitchFamily="49" charset="-128"/>
                                <a:cs typeface="Times New Roman" panose="02020603050405020304" pitchFamily="18" charset="0"/>
                              </a:rPr>
                            </m:ctrlPr>
                          </m:fPr>
                          <m:num>
                            <m:r>
                              <a:rPr lang="da-DK" sz="32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da-DK" sz="3200" i="1">
                                <a:effectLst/>
                                <a:latin typeface="Cambria Math" panose="02040503050406030204" pitchFamily="18" charset="0"/>
                                <a:ea typeface="MS Mincho" panose="02020609040205080304" pitchFamily="49" charset="-128"/>
                                <a:cs typeface="Times New Roman" panose="02020603050405020304" pitchFamily="18" charset="0"/>
                              </a:rPr>
                              <m:t>𝑅</m:t>
                            </m:r>
                            <m:r>
                              <a:rPr lang="da-DK" sz="3200" i="1">
                                <a:effectLst/>
                                <a:latin typeface="Cambria Math" panose="02040503050406030204" pitchFamily="18" charset="0"/>
                                <a:ea typeface="MS Mincho" panose="02020609040205080304" pitchFamily="49" charset="-128"/>
                                <a:cs typeface="Times New Roman" panose="02020603050405020304" pitchFamily="18" charset="0"/>
                              </a:rPr>
                              <m:t>3</m:t>
                            </m:r>
                          </m:den>
                        </m:f>
                      </m:den>
                    </m:f>
                  </m:oMath>
                </a14:m>
                <a:r>
                  <a:rPr lang="da-DK" sz="3200" dirty="0">
                    <a:effectLst/>
                    <a:latin typeface="Cambria" panose="02040503050406030204" pitchFamily="18" charset="0"/>
                    <a:ea typeface="MS Mincho" panose="02020609040205080304" pitchFamily="49" charset="-128"/>
                    <a:cs typeface="Times New Roman" panose="02020603050405020304" pitchFamily="18" charset="0"/>
                  </a:rPr>
                  <a:t>       eller        ƩR = (R1</a:t>
                </a:r>
                <a:r>
                  <a:rPr lang="da-DK" sz="3200" baseline="30000" dirty="0">
                    <a:effectLst/>
                    <a:latin typeface="Cambria" panose="02040503050406030204" pitchFamily="18" charset="0"/>
                    <a:ea typeface="MS Mincho" panose="02020609040205080304" pitchFamily="49" charset="-128"/>
                    <a:cs typeface="Times New Roman" panose="02020603050405020304" pitchFamily="18" charset="0"/>
                  </a:rPr>
                  <a:t>-1 </a:t>
                </a:r>
                <a:r>
                  <a:rPr lang="da-DK" sz="3200" dirty="0">
                    <a:effectLst/>
                    <a:latin typeface="Cambria" panose="02040503050406030204" pitchFamily="18" charset="0"/>
                    <a:ea typeface="MS Mincho" panose="02020609040205080304" pitchFamily="49" charset="-128"/>
                    <a:cs typeface="Times New Roman" panose="02020603050405020304" pitchFamily="18" charset="0"/>
                  </a:rPr>
                  <a:t>+ R2</a:t>
                </a:r>
                <a:r>
                  <a:rPr lang="da-DK" sz="3200" baseline="30000" dirty="0">
                    <a:effectLst/>
                    <a:latin typeface="Cambria" panose="02040503050406030204" pitchFamily="18" charset="0"/>
                    <a:ea typeface="MS Mincho" panose="02020609040205080304" pitchFamily="49" charset="-128"/>
                    <a:cs typeface="Times New Roman" panose="02020603050405020304" pitchFamily="18" charset="0"/>
                  </a:rPr>
                  <a:t>-1</a:t>
                </a:r>
                <a:r>
                  <a:rPr lang="da-DK" sz="3200" dirty="0">
                    <a:effectLst/>
                    <a:latin typeface="Cambria" panose="02040503050406030204" pitchFamily="18" charset="0"/>
                    <a:ea typeface="MS Mincho" panose="02020609040205080304" pitchFamily="49" charset="-128"/>
                    <a:cs typeface="Times New Roman" panose="02020603050405020304" pitchFamily="18" charset="0"/>
                  </a:rPr>
                  <a:t> + R3</a:t>
                </a:r>
                <a:r>
                  <a:rPr lang="da-DK" sz="3200" baseline="30000" dirty="0">
                    <a:effectLst/>
                    <a:latin typeface="Cambria" panose="02040503050406030204" pitchFamily="18" charset="0"/>
                    <a:ea typeface="MS Mincho" panose="02020609040205080304" pitchFamily="49" charset="-128"/>
                    <a:cs typeface="Times New Roman" panose="02020603050405020304" pitchFamily="18" charset="0"/>
                  </a:rPr>
                  <a:t>-1</a:t>
                </a:r>
                <a:r>
                  <a:rPr lang="da-DK" sz="3200" dirty="0">
                    <a:effectLst/>
                    <a:latin typeface="Cambria" panose="02040503050406030204" pitchFamily="18" charset="0"/>
                    <a:ea typeface="MS Mincho" panose="02020609040205080304" pitchFamily="49" charset="-128"/>
                    <a:cs typeface="Times New Roman" panose="02020603050405020304" pitchFamily="18" charset="0"/>
                  </a:rPr>
                  <a:t>)</a:t>
                </a:r>
                <a:r>
                  <a:rPr lang="da-DK" sz="3200" baseline="30000" dirty="0">
                    <a:effectLst/>
                    <a:latin typeface="Cambria" panose="02040503050406030204" pitchFamily="18" charset="0"/>
                    <a:ea typeface="MS Mincho" panose="02020609040205080304" pitchFamily="49" charset="-128"/>
                    <a:cs typeface="Times New Roman" panose="02020603050405020304" pitchFamily="18" charset="0"/>
                  </a:rPr>
                  <a:t> -1</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3200" b="1" u="sng" dirty="0">
                  <a:latin typeface="Cambria" panose="02040503050406030204" pitchFamily="18" charset="0"/>
                  <a:ea typeface="MS Mincho" panose="02020609040205080304" pitchFamily="49" charset="-128"/>
                  <a:cs typeface="Times New Roman" panose="02020603050405020304" pitchFamily="18" charset="0"/>
                </a:endParaRPr>
              </a:p>
              <a:p>
                <a:pPr>
                  <a:lnSpc>
                    <a:spcPct val="107000"/>
                  </a:lnSpc>
                  <a:spcAft>
                    <a:spcPts val="800"/>
                  </a:spcAft>
                </a:pPr>
                <a:r>
                  <a:rPr lang="da-DK" sz="3200" b="1" u="sng" dirty="0" err="1">
                    <a:latin typeface="Cambria" panose="02040503050406030204" pitchFamily="18" charset="0"/>
                    <a:ea typeface="MS Mincho" panose="02020609040205080304" pitchFamily="49" charset="-128"/>
                    <a:cs typeface="Times New Roman" panose="02020603050405020304" pitchFamily="18" charset="0"/>
                  </a:rPr>
                  <a:t>Rule</a:t>
                </a:r>
                <a:r>
                  <a:rPr lang="da-DK" sz="3200" b="1" u="sng" dirty="0">
                    <a:latin typeface="Cambria" panose="02040503050406030204" pitchFamily="18" charset="0"/>
                    <a:ea typeface="MS Mincho" panose="02020609040205080304" pitchFamily="49" charset="-128"/>
                    <a:cs typeface="Times New Roman" panose="02020603050405020304" pitchFamily="18" charset="0"/>
                  </a:rPr>
                  <a:t> of </a:t>
                </a:r>
                <a:r>
                  <a:rPr lang="da-DK" sz="3200" b="1" u="sng" dirty="0" err="1">
                    <a:latin typeface="Cambria" panose="02040503050406030204" pitchFamily="18" charset="0"/>
                    <a:ea typeface="MS Mincho" panose="02020609040205080304" pitchFamily="49" charset="-128"/>
                    <a:cs typeface="Times New Roman" panose="02020603050405020304" pitchFamily="18" charset="0"/>
                  </a:rPr>
                  <a:t>thumb</a:t>
                </a:r>
                <a:r>
                  <a:rPr lang="da-DK" sz="3200" b="1" u="sng" dirty="0">
                    <a:latin typeface="Cambria" panose="02040503050406030204" pitchFamily="18" charset="0"/>
                    <a:ea typeface="MS Mincho" panose="02020609040205080304" pitchFamily="49" charset="-128"/>
                    <a:cs typeface="Times New Roman" panose="02020603050405020304" pitchFamily="18" charset="0"/>
                  </a:rPr>
                  <a:t> </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a:latin typeface="Cambria" panose="02040503050406030204" pitchFamily="18" charset="0"/>
                    <a:ea typeface="MS Mincho" panose="02020609040205080304" pitchFamily="49" charset="-128"/>
                    <a:cs typeface="Times New Roman" panose="02020603050405020304" pitchFamily="18" charset="0"/>
                  </a:rPr>
                  <a:t>The total resistance is ALWAYS less than the minimum resistance in the circuit.</a:t>
                </a:r>
                <a:endParaRPr lang="da-DK" sz="3200" kern="0" dirty="0">
                  <a:solidFill>
                    <a:sysClr val="windowText" lastClr="000000"/>
                  </a:solidFill>
                </a:endParaRPr>
              </a:p>
              <a:p>
                <a:endParaRPr lang="da-DK" sz="3200" kern="0" dirty="0">
                  <a:solidFill>
                    <a:sysClr val="windowText" lastClr="000000"/>
                  </a:solidFill>
                </a:endParaRPr>
              </a:p>
            </p:txBody>
          </p:sp>
        </mc:Choice>
        <mc:Fallback xmlns="">
          <p:sp>
            <p:nvSpPr>
              <p:cNvPr id="5" name="Pladsholder til indhold 2">
                <a:extLst>
                  <a:ext uri="{FF2B5EF4-FFF2-40B4-BE49-F238E27FC236}">
                    <a16:creationId xmlns:a16="http://schemas.microsoft.com/office/drawing/2014/main" id="{3CAEDB28-A75F-962D-D6E0-88BE6C708FD1}"/>
                  </a:ext>
                </a:extLst>
              </p:cNvPr>
              <p:cNvSpPr txBox="1">
                <a:spLocks noRot="1" noChangeAspect="1" noMove="1" noResize="1" noEditPoints="1" noAdjustHandles="1" noChangeArrowheads="1" noChangeShapeType="1" noTextEdit="1"/>
              </p:cNvSpPr>
              <p:nvPr/>
            </p:nvSpPr>
            <p:spPr>
              <a:xfrm>
                <a:off x="838199" y="2496962"/>
                <a:ext cx="16992601" cy="5770738"/>
              </a:xfrm>
              <a:prstGeom prst="rect">
                <a:avLst/>
              </a:prstGeom>
              <a:blipFill>
                <a:blip r:embed="rId5"/>
                <a:stretch>
                  <a:fillRect l="-897" t="-1374" r="-1112"/>
                </a:stretch>
              </a:blipFill>
            </p:spPr>
            <p:txBody>
              <a:bodyPr/>
              <a:lstStyle/>
              <a:p>
                <a:r>
                  <a:rPr lang="da-DK">
                    <a:noFill/>
                  </a:rPr>
                  <a:t> </a:t>
                </a:r>
              </a:p>
            </p:txBody>
          </p:sp>
        </mc:Fallback>
      </mc:AlternateContent>
      <p:grpSp>
        <p:nvGrpSpPr>
          <p:cNvPr id="4" name="Group 3">
            <a:extLst>
              <a:ext uri="{FF2B5EF4-FFF2-40B4-BE49-F238E27FC236}">
                <a16:creationId xmlns:a16="http://schemas.microsoft.com/office/drawing/2014/main" id="{B2EA7962-A271-2966-BD99-12FFF130D16E}"/>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50E9FBA1-DEB9-4C24-B228-F338E9D38CE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76F6B0DF-982D-3D48-F929-90C5062CB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621135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4E7B-EAAC-BA93-B92A-038945A64CB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7041C0-6A10-04B3-AD88-08A87429AFE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8D05388-AD12-964D-6813-A37519AD113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B55E667-2D24-2396-04AE-7F96A5A7A9C7}"/>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Mixed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DF3206C-A791-3457-ED9C-D27D409F7633}"/>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A8192BF-D4C1-D18F-C33B-3FB7D3E7341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ladsholder til indhold 4">
            <a:extLst>
              <a:ext uri="{FF2B5EF4-FFF2-40B4-BE49-F238E27FC236}">
                <a16:creationId xmlns:a16="http://schemas.microsoft.com/office/drawing/2014/main" id="{0182F558-12C3-9609-9B43-2ABDF6CC5136}"/>
              </a:ext>
            </a:extLst>
          </p:cNvPr>
          <p:cNvPicPr>
            <a:picLocks noChangeAspect="1"/>
          </p:cNvPicPr>
          <p:nvPr/>
        </p:nvPicPr>
        <p:blipFill>
          <a:blip r:embed="rId3"/>
          <a:stretch>
            <a:fillRect/>
          </a:stretch>
        </p:blipFill>
        <p:spPr>
          <a:xfrm>
            <a:off x="8505825" y="1904487"/>
            <a:ext cx="9629775" cy="7240033"/>
          </a:xfrm>
          <a:prstGeom prst="rect">
            <a:avLst/>
          </a:prstGeom>
        </p:spPr>
      </p:pic>
      <p:sp>
        <p:nvSpPr>
          <p:cNvPr id="6" name="Tekstfelt 5">
            <a:extLst>
              <a:ext uri="{FF2B5EF4-FFF2-40B4-BE49-F238E27FC236}">
                <a16:creationId xmlns:a16="http://schemas.microsoft.com/office/drawing/2014/main" id="{6740CB8E-72C8-9940-B3EF-1347CE7E95F9}"/>
              </a:ext>
            </a:extLst>
          </p:cNvPr>
          <p:cNvSpPr txBox="1"/>
          <p:nvPr/>
        </p:nvSpPr>
        <p:spPr>
          <a:xfrm>
            <a:off x="887647" y="2428035"/>
            <a:ext cx="6447855" cy="584775"/>
          </a:xfrm>
          <a:prstGeom prst="rect">
            <a:avLst/>
          </a:prstGeom>
          <a:noFill/>
        </p:spPr>
        <p:txBody>
          <a:bodyPr wrap="none" rtlCol="0">
            <a:spAutoFit/>
          </a:bodyPr>
          <a:lstStyle/>
          <a:p>
            <a:r>
              <a:rPr lang="en-US" sz="3200" dirty="0"/>
              <a:t>Now it gets a little more complicated!</a:t>
            </a:r>
            <a:endParaRPr lang="da-DK" sz="3200" dirty="0"/>
          </a:p>
        </p:txBody>
      </p:sp>
      <p:sp>
        <p:nvSpPr>
          <p:cNvPr id="13" name="Tekstfelt 12">
            <a:extLst>
              <a:ext uri="{FF2B5EF4-FFF2-40B4-BE49-F238E27FC236}">
                <a16:creationId xmlns:a16="http://schemas.microsoft.com/office/drawing/2014/main" id="{DAA722C0-D208-A840-0241-201D7AA7FAAC}"/>
              </a:ext>
            </a:extLst>
          </p:cNvPr>
          <p:cNvSpPr txBox="1"/>
          <p:nvPr/>
        </p:nvSpPr>
        <p:spPr>
          <a:xfrm>
            <a:off x="887646" y="3373785"/>
            <a:ext cx="7722953" cy="4031873"/>
          </a:xfrm>
          <a:prstGeom prst="rect">
            <a:avLst/>
          </a:prstGeom>
          <a:noFill/>
        </p:spPr>
        <p:txBody>
          <a:bodyPr wrap="square">
            <a:spAutoFit/>
          </a:bodyPr>
          <a:lstStyle/>
          <a:p>
            <a:r>
              <a:rPr lang="en-US" sz="3200" b="1" dirty="0"/>
              <a:t>2 important rules </a:t>
            </a:r>
            <a:r>
              <a:rPr lang="en-US" sz="3200" dirty="0"/>
              <a:t>to remember for mixed compounds:</a:t>
            </a:r>
          </a:p>
          <a:p>
            <a:r>
              <a:rPr lang="en-US" sz="3200" dirty="0"/>
              <a:t>
</a:t>
            </a:r>
            <a:r>
              <a:rPr lang="en-US" sz="3200" b="1" dirty="0"/>
              <a:t>1. </a:t>
            </a:r>
            <a:r>
              <a:rPr lang="en-US" sz="3200" dirty="0"/>
              <a:t>EVERY TIME THERE IS A SERIES OF RESISTORS, THERE IS A VOLTAGE DROP</a:t>
            </a:r>
          </a:p>
          <a:p>
            <a:r>
              <a:rPr lang="en-US" sz="3200" dirty="0"/>
              <a:t>
</a:t>
            </a:r>
            <a:r>
              <a:rPr lang="en-US" sz="3200" b="1" dirty="0"/>
              <a:t>2. </a:t>
            </a:r>
            <a:r>
              <a:rPr lang="en-US" sz="3200" dirty="0"/>
              <a:t>EVERY TIME THERE IS A PARALLEL CONNECTION, THERE IS A POWER SHARING.</a:t>
            </a:r>
            <a:endParaRPr lang="da-DK" sz="3200" dirty="0"/>
          </a:p>
        </p:txBody>
      </p:sp>
      <p:grpSp>
        <p:nvGrpSpPr>
          <p:cNvPr id="5" name="Group 4">
            <a:extLst>
              <a:ext uri="{FF2B5EF4-FFF2-40B4-BE49-F238E27FC236}">
                <a16:creationId xmlns:a16="http://schemas.microsoft.com/office/drawing/2014/main" id="{FFFEC63C-87DE-1B9E-C599-92A259F7FB94}"/>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B420FA23-215F-3153-1219-FE10EA8CE62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576AD57A-973B-E6B1-751D-BCDF0E327B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432489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3276F-198A-60D8-7698-63609A7DE3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5F6920F-D256-779C-2392-345CED73A13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E3C75C4-8F0D-831A-4679-D904FB377C4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9C02D4E-8E13-165C-B2F6-6A1782AEC0BE}"/>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Parallel </a:t>
            </a:r>
            <a:r>
              <a:rPr lang="da-DK" sz="6000" b="1" dirty="0" err="1">
                <a:solidFill>
                  <a:srgbClr val="000000"/>
                </a:solidFill>
                <a:latin typeface="Tshore"/>
              </a:rPr>
              <a:t>connection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A9083E8-FD44-E49E-D56E-559B7FC785E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4A8B0786-1CFB-EF45-031C-E2FE20E4AC9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5" name="Pladsholder til indhold 2">
            <a:extLst>
              <a:ext uri="{FF2B5EF4-FFF2-40B4-BE49-F238E27FC236}">
                <a16:creationId xmlns:a16="http://schemas.microsoft.com/office/drawing/2014/main" id="{0010BDF6-7D2E-8FFB-C7D6-3B60BEF9A612}"/>
              </a:ext>
            </a:extLst>
          </p:cNvPr>
          <p:cNvSpPr txBox="1">
            <a:spLocks/>
          </p:cNvSpPr>
          <p:nvPr/>
        </p:nvSpPr>
        <p:spPr>
          <a:xfrm>
            <a:off x="838199" y="2496962"/>
            <a:ext cx="16992601" cy="5906864"/>
          </a:xfrm>
          <a:prstGeom prst="rect">
            <a:avLst/>
          </a:prstGeom>
        </p:spPr>
        <p:txBody>
          <a:bodyPr>
            <a:noAutofit/>
          </a:bodyPr>
          <a:lstStyle>
            <a:lvl1pPr marL="0">
              <a:defRPr>
                <a:latin typeface="+mn-lt"/>
                <a:ea typeface="+mn-ea"/>
                <a:cs typeface="+mn-cs"/>
              </a:defRPr>
            </a:lvl1pPr>
            <a:lvl2pPr marL="439552">
              <a:defRPr>
                <a:latin typeface="+mn-lt"/>
                <a:ea typeface="+mn-ea"/>
                <a:cs typeface="+mn-cs"/>
              </a:defRPr>
            </a:lvl2pPr>
            <a:lvl3pPr marL="879104">
              <a:defRPr>
                <a:latin typeface="+mn-lt"/>
                <a:ea typeface="+mn-ea"/>
                <a:cs typeface="+mn-cs"/>
              </a:defRPr>
            </a:lvl3pPr>
            <a:lvl4pPr marL="1318656">
              <a:defRPr>
                <a:latin typeface="+mn-lt"/>
                <a:ea typeface="+mn-ea"/>
                <a:cs typeface="+mn-cs"/>
              </a:defRPr>
            </a:lvl4pPr>
            <a:lvl5pPr marL="1758208">
              <a:defRPr>
                <a:latin typeface="+mn-lt"/>
                <a:ea typeface="+mn-ea"/>
                <a:cs typeface="+mn-cs"/>
              </a:defRPr>
            </a:lvl5pPr>
            <a:lvl6pPr marL="2197760">
              <a:defRPr>
                <a:latin typeface="+mn-lt"/>
                <a:ea typeface="+mn-ea"/>
                <a:cs typeface="+mn-cs"/>
              </a:defRPr>
            </a:lvl6pPr>
            <a:lvl7pPr marL="2637312">
              <a:defRPr>
                <a:latin typeface="+mn-lt"/>
                <a:ea typeface="+mn-ea"/>
                <a:cs typeface="+mn-cs"/>
              </a:defRPr>
            </a:lvl7pPr>
            <a:lvl8pPr marL="3076865">
              <a:defRPr>
                <a:latin typeface="+mn-lt"/>
                <a:ea typeface="+mn-ea"/>
                <a:cs typeface="+mn-cs"/>
              </a:defRPr>
            </a:lvl8pPr>
            <a:lvl9pPr marL="3516417">
              <a:defRPr>
                <a:latin typeface="+mn-lt"/>
                <a:ea typeface="+mn-ea"/>
                <a:cs typeface="+mn-cs"/>
              </a:defRPr>
            </a:lvl9pPr>
          </a:lstStyle>
          <a:p>
            <a:r>
              <a:rPr lang="en-US" sz="3200" dirty="0"/>
              <a:t>Mixed connections are a circuit that includes </a:t>
            </a:r>
            <a:r>
              <a:rPr lang="en-US" sz="3200" b="1" dirty="0"/>
              <a:t>both series and parallel connections</a:t>
            </a:r>
            <a:r>
              <a:rPr lang="en-US" sz="3200" dirty="0"/>
              <a:t>. </a:t>
            </a:r>
          </a:p>
          <a:p>
            <a:r>
              <a:rPr lang="en-US" sz="3200" dirty="0"/>
              <a:t>In such cases, each small part must be calculated separately, drawing new and simpler diagrams all the time. </a:t>
            </a:r>
          </a:p>
          <a:p>
            <a:r>
              <a:rPr lang="en-US" sz="3200" dirty="0"/>
              <a:t>Thus, they try to make the circuit more and more simple, so that in the end you end up with a few series-connected resistors. </a:t>
            </a:r>
          </a:p>
          <a:p>
            <a:r>
              <a:rPr lang="en-US" sz="3200" dirty="0"/>
              <a:t>The new diagrams you sketch are called equivalent diagrams as they are equivalent (=meaning) to the previous ones. </a:t>
            </a:r>
          </a:p>
          <a:p>
            <a:r>
              <a:rPr lang="en-US" sz="3200" dirty="0"/>
              <a:t>On this one cannot establish simple and unambiguous rules, </a:t>
            </a:r>
            <a:r>
              <a:rPr lang="en-US" sz="3200" b="1" dirty="0"/>
              <a:t>only say that ohm's law applies and that the basic rules regarding series and parallel couplings apply</a:t>
            </a:r>
            <a:r>
              <a:rPr lang="en-US" sz="3200" dirty="0"/>
              <a:t>.</a:t>
            </a:r>
          </a:p>
          <a:p>
            <a:r>
              <a:rPr lang="en-US" sz="3200" dirty="0"/>
              <a:t>
</a:t>
            </a:r>
            <a:r>
              <a:rPr lang="en-US" sz="3200" b="1" dirty="0"/>
              <a:t>YOU SHOULD ALWAYS START BY MERGING RESISTORS WHERE THE VOLTAGE OR CURRENT IS THE SAME.</a:t>
            </a:r>
            <a:endParaRPr lang="da-DK" sz="3200" b="1" dirty="0"/>
          </a:p>
        </p:txBody>
      </p:sp>
      <p:grpSp>
        <p:nvGrpSpPr>
          <p:cNvPr id="4" name="Group 3">
            <a:extLst>
              <a:ext uri="{FF2B5EF4-FFF2-40B4-BE49-F238E27FC236}">
                <a16:creationId xmlns:a16="http://schemas.microsoft.com/office/drawing/2014/main" id="{BEEA40BB-CE36-4AA1-F2C9-9A22883D947F}"/>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6D8A594D-F95B-39D1-B289-22BB6554E8D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65D5146F-F957-615D-4B4D-FF8D66864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78950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C12D-0CDF-2B1B-5CE7-6F04526CF52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89BBD28-FE9E-4AA1-464A-7ADBECEBAEC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2B3870B-81F2-9D87-F7BC-F0B361AFF88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6" name="TextBox 6">
            <a:extLst>
              <a:ext uri="{FF2B5EF4-FFF2-40B4-BE49-F238E27FC236}">
                <a16:creationId xmlns:a16="http://schemas.microsoft.com/office/drawing/2014/main" id="{AE9A13C2-76A8-B556-9ADD-6F8E5E5ECB79}"/>
              </a:ext>
            </a:extLst>
          </p:cNvPr>
          <p:cNvSpPr txBox="1"/>
          <p:nvPr/>
        </p:nvSpPr>
        <p:spPr>
          <a:xfrm>
            <a:off x="1392605" y="687262"/>
            <a:ext cx="14970874" cy="738664"/>
          </a:xfrm>
          <a:prstGeom prst="rect">
            <a:avLst/>
          </a:prstGeom>
        </p:spPr>
        <p:txBody>
          <a:bodyPr wrap="square" lIns="0" tIns="0" rIns="0" bIns="0" rtlCol="0" anchor="t">
            <a:spAutoFit/>
          </a:bodyPr>
          <a:lstStyle/>
          <a:p>
            <a:r>
              <a:rPr lang="en-US" sz="4800" dirty="0">
                <a:solidFill>
                  <a:srgbClr val="2D4459"/>
                </a:solidFill>
                <a:latin typeface="Cabin 1"/>
                <a:ea typeface="Cabin 1"/>
                <a:cs typeface="Cabin 1"/>
                <a:sym typeface="Cabin 1"/>
              </a:rPr>
              <a:t>Aims and Objectives of Intro to Basic Electrical skills</a:t>
            </a:r>
          </a:p>
        </p:txBody>
      </p:sp>
      <p:sp>
        <p:nvSpPr>
          <p:cNvPr id="7" name="TextBox 5">
            <a:extLst>
              <a:ext uri="{FF2B5EF4-FFF2-40B4-BE49-F238E27FC236}">
                <a16:creationId xmlns:a16="http://schemas.microsoft.com/office/drawing/2014/main" id="{B9375960-299A-7C7D-B3BD-4E4D94EF6EDA}"/>
              </a:ext>
            </a:extLst>
          </p:cNvPr>
          <p:cNvSpPr txBox="1"/>
          <p:nvPr/>
        </p:nvSpPr>
        <p:spPr>
          <a:xfrm>
            <a:off x="1392606" y="2628900"/>
            <a:ext cx="14970874" cy="3770263"/>
          </a:xfrm>
          <a:prstGeom prst="rect">
            <a:avLst/>
          </a:prstGeom>
        </p:spPr>
        <p:txBody>
          <a:bodyPr wrap="square" lIns="0" tIns="0" rIns="0" bIns="0" rtlCol="0" anchor="t">
            <a:spAutoFit/>
          </a:bodyPr>
          <a:lstStyle/>
          <a:p>
            <a:pPr algn="l">
              <a:lnSpc>
                <a:spcPts val="4200"/>
              </a:lnSpc>
            </a:pPr>
            <a:r>
              <a:rPr lang="en-US" sz="3500" b="1" dirty="0">
                <a:solidFill>
                  <a:srgbClr val="515454"/>
                </a:solidFill>
                <a:latin typeface="Cabin 3"/>
                <a:ea typeface="Cabin 3"/>
                <a:cs typeface="Cabin 3"/>
                <a:sym typeface="Cabin 3"/>
              </a:rPr>
              <a:t>Main Aim</a:t>
            </a:r>
          </a:p>
          <a:p>
            <a:pPr>
              <a:lnSpc>
                <a:spcPts val="4200"/>
              </a:lnSpc>
            </a:pPr>
            <a:r>
              <a:rPr lang="en-US" sz="3500" dirty="0">
                <a:solidFill>
                  <a:srgbClr val="515454"/>
                </a:solidFill>
                <a:latin typeface="Cabin 3"/>
              </a:rPr>
              <a:t>The purpose of this theory material is to provide an introduction to calculations on electrical DC circuits, as well as perform measurements of current, voltage and resistance with a multimeter. Build minor basic relay technical connections and knowledge of logic circuits in connection with relay and PLC controls, and use the mechanical limit switches and inductive sensors found on a control.</a:t>
            </a:r>
            <a:endParaRPr lang="da-DK" sz="3500" dirty="0">
              <a:solidFill>
                <a:srgbClr val="515454"/>
              </a:solidFill>
              <a:latin typeface="Cabin 3"/>
            </a:endParaRPr>
          </a:p>
        </p:txBody>
      </p:sp>
      <p:grpSp>
        <p:nvGrpSpPr>
          <p:cNvPr id="5" name="Group 2">
            <a:extLst>
              <a:ext uri="{FF2B5EF4-FFF2-40B4-BE49-F238E27FC236}">
                <a16:creationId xmlns:a16="http://schemas.microsoft.com/office/drawing/2014/main" id="{D3B9DE4E-8BC2-195C-4921-EED9165F221C}"/>
              </a:ext>
            </a:extLst>
          </p:cNvPr>
          <p:cNvGrpSpPr/>
          <p:nvPr/>
        </p:nvGrpSpPr>
        <p:grpSpPr>
          <a:xfrm>
            <a:off x="-18198" y="1628386"/>
            <a:ext cx="14267597" cy="162313"/>
            <a:chOff x="0" y="0"/>
            <a:chExt cx="13299088" cy="142613"/>
          </a:xfrm>
        </p:grpSpPr>
        <p:sp>
          <p:nvSpPr>
            <p:cNvPr id="8" name="Freeform 3">
              <a:extLst>
                <a:ext uri="{FF2B5EF4-FFF2-40B4-BE49-F238E27FC236}">
                  <a16:creationId xmlns:a16="http://schemas.microsoft.com/office/drawing/2014/main" id="{92BEB88B-D70B-A48A-15C7-9BBA5643E0D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grpSp>
        <p:nvGrpSpPr>
          <p:cNvPr id="9" name="Group 8">
            <a:extLst>
              <a:ext uri="{FF2B5EF4-FFF2-40B4-BE49-F238E27FC236}">
                <a16:creationId xmlns:a16="http://schemas.microsoft.com/office/drawing/2014/main" id="{05A59BD1-8D72-805B-0F2A-0EC8F3A5DC08}"/>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6D553AD2-103D-BFC2-F3BB-61E6C61D06C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11" name="Picture 10" descr="A logo for a company&#10;&#10;AI-generated content may be incorrect.">
              <a:extLst>
                <a:ext uri="{FF2B5EF4-FFF2-40B4-BE49-F238E27FC236}">
                  <a16:creationId xmlns:a16="http://schemas.microsoft.com/office/drawing/2014/main" id="{DCB61870-57DF-13D0-91B9-6FFEE3846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90651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A8B87-99C5-D4FD-67E9-D3FC565CEA3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7FFC529-3A7E-53FE-5D91-E6AE8683D20A}"/>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BF9FA6D-3EE9-D0F4-F81C-3CADF96EA34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483D8EB-FD29-DE69-6A17-C80C9AC3F8FD}"/>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Measurements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147775B-E389-9412-1E3D-1DBD8874F72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BC72706-1D74-4D74-936E-0855128A432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8EE80435-CCEA-04D9-2762-A4EF2DFA7852}"/>
              </a:ext>
            </a:extLst>
          </p:cNvPr>
          <p:cNvSpPr txBox="1"/>
          <p:nvPr/>
        </p:nvSpPr>
        <p:spPr>
          <a:xfrm>
            <a:off x="887647" y="2428035"/>
            <a:ext cx="11075753" cy="4524315"/>
          </a:xfrm>
          <a:prstGeom prst="rect">
            <a:avLst/>
          </a:prstGeom>
          <a:noFill/>
        </p:spPr>
        <p:txBody>
          <a:bodyPr wrap="square" rtlCol="0">
            <a:spAutoFit/>
          </a:bodyPr>
          <a:lstStyle/>
          <a:p>
            <a:r>
              <a:rPr lang="en-US" sz="3200" dirty="0"/>
              <a:t>Any measuring instrument must be designed so that it is "like a fly on a wall", i.e. it does not interfere with the circuit on which it is measured.</a:t>
            </a:r>
          </a:p>
          <a:p>
            <a:r>
              <a:rPr lang="en-US" sz="3200" dirty="0"/>
              <a:t>
It is</a:t>
            </a:r>
            <a:r>
              <a:rPr lang="en-US" sz="3200" b="1" dirty="0"/>
              <a:t> important </a:t>
            </a:r>
            <a:r>
              <a:rPr lang="en-US" sz="3200" dirty="0"/>
              <a:t>that you know your measuring instrument and get it set correctly before measuring.</a:t>
            </a:r>
          </a:p>
          <a:p>
            <a:r>
              <a:rPr lang="en-US" sz="3200" dirty="0"/>
              <a:t>
And then it is </a:t>
            </a:r>
            <a:r>
              <a:rPr lang="en-US" sz="3200" b="1" dirty="0"/>
              <a:t>also important </a:t>
            </a:r>
            <a:r>
              <a:rPr lang="en-US" sz="3200" dirty="0"/>
              <a:t>that you have an idea of what the measuring device should show when measuring.</a:t>
            </a:r>
            <a:endParaRPr lang="da-DK" sz="3200" dirty="0"/>
          </a:p>
        </p:txBody>
      </p:sp>
      <p:pic>
        <p:nvPicPr>
          <p:cNvPr id="5" name="Billede 4">
            <a:extLst>
              <a:ext uri="{FF2B5EF4-FFF2-40B4-BE49-F238E27FC236}">
                <a16:creationId xmlns:a16="http://schemas.microsoft.com/office/drawing/2014/main" id="{BB33F8E1-CAA9-C3E6-F0E1-857732C5A58C}"/>
              </a:ext>
            </a:extLst>
          </p:cNvPr>
          <p:cNvPicPr>
            <a:picLocks noChangeAspect="1"/>
          </p:cNvPicPr>
          <p:nvPr/>
        </p:nvPicPr>
        <p:blipFill>
          <a:blip r:embed="rId3"/>
          <a:stretch>
            <a:fillRect/>
          </a:stretch>
        </p:blipFill>
        <p:spPr>
          <a:xfrm>
            <a:off x="12573000" y="4096658"/>
            <a:ext cx="4664508" cy="4664508"/>
          </a:xfrm>
          <a:prstGeom prst="rect">
            <a:avLst/>
          </a:prstGeom>
        </p:spPr>
      </p:pic>
      <p:grpSp>
        <p:nvGrpSpPr>
          <p:cNvPr id="4" name="Group 3">
            <a:extLst>
              <a:ext uri="{FF2B5EF4-FFF2-40B4-BE49-F238E27FC236}">
                <a16:creationId xmlns:a16="http://schemas.microsoft.com/office/drawing/2014/main" id="{EC0B1465-17E7-9BFF-DBAD-CD433EC8FAE1}"/>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52EFCE8D-2A0A-B942-0E99-D4151543D56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D092084C-2F66-DF43-9144-C60A36712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5926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A080-7494-A315-93D4-87851FA7279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0660E3A-5004-1D31-8011-8405DA02434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FFCA1D2-6ECD-A397-CD25-CB7F155A1D6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540352A-5952-DD14-5CEB-EF17860E2FFB}"/>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Measurements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FD68BCB3-C55F-6F65-2A85-F4A8844CC65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E59C147-2DD4-77DE-3AC4-F0DD9A06EBD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6C246E24-5752-8244-F051-46F8E4A4DC4B}"/>
              </a:ext>
            </a:extLst>
          </p:cNvPr>
          <p:cNvSpPr txBox="1"/>
          <p:nvPr/>
        </p:nvSpPr>
        <p:spPr>
          <a:xfrm>
            <a:off x="887647" y="2428035"/>
            <a:ext cx="11075753" cy="5509200"/>
          </a:xfrm>
          <a:prstGeom prst="rect">
            <a:avLst/>
          </a:prstGeom>
          <a:noFill/>
        </p:spPr>
        <p:txBody>
          <a:bodyPr wrap="square" rtlCol="0">
            <a:spAutoFit/>
          </a:bodyPr>
          <a:lstStyle/>
          <a:p>
            <a:r>
              <a:rPr lang="en-US" sz="3200" b="1" dirty="0"/>
              <a:t>Voltage</a:t>
            </a:r>
          </a:p>
          <a:p>
            <a:endParaRPr lang="en-US" sz="3200" dirty="0"/>
          </a:p>
          <a:p>
            <a:r>
              <a:rPr lang="en-US" sz="3200" dirty="0"/>
              <a:t>If the voltmeter is not to interfere in the way it is used, then it should preferably have a </a:t>
            </a:r>
            <a:r>
              <a:rPr lang="en-US" sz="3200" b="1" dirty="0"/>
              <a:t>LARGE internal resistance</a:t>
            </a:r>
            <a:r>
              <a:rPr lang="en-US" sz="3200" dirty="0"/>
              <a:t>, so that it does not "use current" from the circuit being measured.</a:t>
            </a:r>
          </a:p>
          <a:p>
            <a:r>
              <a:rPr lang="en-US" sz="3200" dirty="0"/>
              <a:t>
Due to its large internal resistance, a voltmeter must ALWAYS be mounted parallel to what is being measured. </a:t>
            </a:r>
          </a:p>
          <a:p>
            <a:r>
              <a:rPr lang="en-US" sz="3200" dirty="0"/>
              <a:t>
If inserted in series, it will slow down the flow of the circuit.
The voltmeter should be connected </a:t>
            </a:r>
            <a:r>
              <a:rPr lang="en-US" sz="3200" b="1" dirty="0"/>
              <a:t>IN PARALLEL</a:t>
            </a:r>
            <a:r>
              <a:rPr lang="en-US" sz="3200" dirty="0"/>
              <a:t>.</a:t>
            </a:r>
            <a:endParaRPr lang="da-DK" sz="3200" dirty="0"/>
          </a:p>
        </p:txBody>
      </p:sp>
      <p:pic>
        <p:nvPicPr>
          <p:cNvPr id="4" name="Billede 3">
            <a:extLst>
              <a:ext uri="{FF2B5EF4-FFF2-40B4-BE49-F238E27FC236}">
                <a16:creationId xmlns:a16="http://schemas.microsoft.com/office/drawing/2014/main" id="{D43DB208-3A1A-ECBE-8E2C-578C55C27FB9}"/>
              </a:ext>
            </a:extLst>
          </p:cNvPr>
          <p:cNvPicPr>
            <a:picLocks noChangeAspect="1"/>
          </p:cNvPicPr>
          <p:nvPr/>
        </p:nvPicPr>
        <p:blipFill>
          <a:blip r:embed="rId3"/>
          <a:stretch>
            <a:fillRect/>
          </a:stretch>
        </p:blipFill>
        <p:spPr>
          <a:xfrm>
            <a:off x="11247688" y="5829300"/>
            <a:ext cx="6144506" cy="2792047"/>
          </a:xfrm>
          <a:prstGeom prst="rect">
            <a:avLst/>
          </a:prstGeom>
        </p:spPr>
      </p:pic>
      <p:grpSp>
        <p:nvGrpSpPr>
          <p:cNvPr id="5" name="Group 4">
            <a:extLst>
              <a:ext uri="{FF2B5EF4-FFF2-40B4-BE49-F238E27FC236}">
                <a16:creationId xmlns:a16="http://schemas.microsoft.com/office/drawing/2014/main" id="{3FDD3949-9556-7507-BB95-5FD50235EA42}"/>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B8E803DE-4D07-CC29-0569-05067C9CA365}"/>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2218673D-A4B0-6BE8-6599-1DB3DAAB1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6591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013EF-672F-D1B6-7656-2C51E007A64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FF34096-E200-FE67-BA2B-91DC59424AA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49931CB-B6FD-36C0-F299-E0AB1203D51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7F61B29-2D44-70A8-B163-EC984E4D54C1}"/>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Measurements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3D9AEC6-2F94-9727-3C3F-D4D250782E8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75F0803-29E0-8955-2316-8086B483960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FC0A88B6-5997-1E6C-FBC6-C0BE62B20440}"/>
              </a:ext>
            </a:extLst>
          </p:cNvPr>
          <p:cNvSpPr txBox="1"/>
          <p:nvPr/>
        </p:nvSpPr>
        <p:spPr>
          <a:xfrm>
            <a:off x="887647" y="2428035"/>
            <a:ext cx="11304353" cy="6001643"/>
          </a:xfrm>
          <a:prstGeom prst="rect">
            <a:avLst/>
          </a:prstGeom>
          <a:noFill/>
        </p:spPr>
        <p:txBody>
          <a:bodyPr wrap="square" rtlCol="0">
            <a:spAutoFit/>
          </a:bodyPr>
          <a:lstStyle/>
          <a:p>
            <a:r>
              <a:rPr lang="en-US" sz="3200" b="1" dirty="0"/>
              <a:t>Current</a:t>
            </a:r>
          </a:p>
          <a:p>
            <a:endParaRPr lang="en-US" sz="3200" dirty="0"/>
          </a:p>
          <a:p>
            <a:r>
              <a:rPr lang="en-US" sz="3200" dirty="0"/>
              <a:t>If the ammeter is not to interfere in the way it is used, then it must have a very </a:t>
            </a:r>
            <a:r>
              <a:rPr lang="en-US" sz="3200" b="1" dirty="0"/>
              <a:t>small internal resistance</a:t>
            </a:r>
            <a:r>
              <a:rPr lang="en-US" sz="3200" dirty="0"/>
              <a:t>, so that it does not slow down the current in the circuit in which it is measured. Due to its small internal resistance, an ammeter must always be mounted in series in the circuit in which it is measured.</a:t>
            </a:r>
          </a:p>
          <a:p>
            <a:r>
              <a:rPr lang="en-US" sz="3200" dirty="0"/>
              <a:t>
If it is placed in parallel, it will change the resistance of the circuit and thereby also change the circuit.</a:t>
            </a:r>
          </a:p>
          <a:p>
            <a:r>
              <a:rPr lang="en-US" sz="3200" dirty="0"/>
              <a:t>
The ammeter must always be connected in </a:t>
            </a:r>
            <a:r>
              <a:rPr lang="en-US" sz="3200" b="1" dirty="0"/>
              <a:t>SERIES </a:t>
            </a:r>
            <a:r>
              <a:rPr lang="en-US" sz="3200" dirty="0"/>
              <a:t>with the circuit.</a:t>
            </a:r>
            <a:endParaRPr lang="da-DK" sz="3200" dirty="0"/>
          </a:p>
        </p:txBody>
      </p:sp>
      <p:pic>
        <p:nvPicPr>
          <p:cNvPr id="4" name="Billede 3">
            <a:extLst>
              <a:ext uri="{FF2B5EF4-FFF2-40B4-BE49-F238E27FC236}">
                <a16:creationId xmlns:a16="http://schemas.microsoft.com/office/drawing/2014/main" id="{4770D57A-63B8-A6C3-CFDB-AFBF2CD7A7D4}"/>
              </a:ext>
            </a:extLst>
          </p:cNvPr>
          <p:cNvPicPr>
            <a:picLocks noChangeAspect="1"/>
          </p:cNvPicPr>
          <p:nvPr/>
        </p:nvPicPr>
        <p:blipFill>
          <a:blip r:embed="rId3"/>
          <a:stretch>
            <a:fillRect/>
          </a:stretch>
        </p:blipFill>
        <p:spPr>
          <a:xfrm>
            <a:off x="12192000" y="4966313"/>
            <a:ext cx="5628263" cy="3692301"/>
          </a:xfrm>
          <a:prstGeom prst="rect">
            <a:avLst/>
          </a:prstGeom>
        </p:spPr>
      </p:pic>
      <p:grpSp>
        <p:nvGrpSpPr>
          <p:cNvPr id="5" name="Group 4">
            <a:extLst>
              <a:ext uri="{FF2B5EF4-FFF2-40B4-BE49-F238E27FC236}">
                <a16:creationId xmlns:a16="http://schemas.microsoft.com/office/drawing/2014/main" id="{EC5631B0-E720-0265-FE02-364F83210A99}"/>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1D967F69-9A84-D875-3978-CD1A090AA04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4935AC03-2062-297D-BA93-8BEE656D8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176650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D346A-0E22-E601-1EEA-63D7FF30F18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97E3BAC-F94E-CBFB-C5E3-50A4619F7DD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974110B-5FAF-E9C4-D632-5FA05B300D5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9AB9C8F-A1F4-750C-C2C2-77F09F34E498}"/>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Measurements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656CFCDA-C367-22BE-ABA9-5CA5F4C6B48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64EFDA0-6C24-6606-1534-0634F529A0E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EF753DA9-AF8C-E0B7-F65B-C35DB00509ED}"/>
              </a:ext>
            </a:extLst>
          </p:cNvPr>
          <p:cNvSpPr txBox="1"/>
          <p:nvPr/>
        </p:nvSpPr>
        <p:spPr>
          <a:xfrm>
            <a:off x="887647" y="2428035"/>
            <a:ext cx="11075753" cy="6494085"/>
          </a:xfrm>
          <a:prstGeom prst="rect">
            <a:avLst/>
          </a:prstGeom>
          <a:noFill/>
        </p:spPr>
        <p:txBody>
          <a:bodyPr wrap="square" rtlCol="0">
            <a:spAutoFit/>
          </a:bodyPr>
          <a:lstStyle/>
          <a:p>
            <a:r>
              <a:rPr lang="en-US" sz="3200" b="1" dirty="0"/>
              <a:t>Resistance</a:t>
            </a:r>
          </a:p>
          <a:p>
            <a:endParaRPr lang="en-US" sz="3200" dirty="0"/>
          </a:p>
          <a:p>
            <a:r>
              <a:rPr lang="en-US" sz="3200" dirty="0"/>
              <a:t>If the ohmmeter is not to interfere in the way it is used, then it must have a very </a:t>
            </a:r>
            <a:r>
              <a:rPr lang="en-US" sz="3200" b="1" dirty="0"/>
              <a:t>large internal resistance</a:t>
            </a:r>
            <a:r>
              <a:rPr lang="en-US" sz="3200" dirty="0"/>
              <a:t>, so that it does not change the total resistance that is measured.</a:t>
            </a:r>
          </a:p>
          <a:p>
            <a:r>
              <a:rPr lang="en-US" sz="3200" dirty="0"/>
              <a:t>
The resistance is </a:t>
            </a:r>
            <a:r>
              <a:rPr lang="en-US" sz="3200" b="1" dirty="0"/>
              <a:t>ALWAYS measured </a:t>
            </a:r>
            <a:r>
              <a:rPr lang="en-US" sz="3200" dirty="0"/>
              <a:t>without voltage and </a:t>
            </a:r>
            <a:br>
              <a:rPr lang="en-US" sz="3200" dirty="0"/>
            </a:br>
            <a:r>
              <a:rPr lang="en-US" sz="3200" dirty="0"/>
              <a:t>one pin of the resistor must be detached from the PCB, </a:t>
            </a:r>
            <a:br>
              <a:rPr lang="en-US" sz="3200" dirty="0"/>
            </a:br>
            <a:r>
              <a:rPr lang="en-US" sz="3200" dirty="0"/>
              <a:t>so that only the individual resistor and not the entire </a:t>
            </a:r>
            <a:br>
              <a:rPr lang="en-US" sz="3200" dirty="0"/>
            </a:br>
            <a:r>
              <a:rPr lang="en-US" sz="3200" dirty="0"/>
              <a:t>circuit is measured.</a:t>
            </a:r>
          </a:p>
          <a:p>
            <a:r>
              <a:rPr lang="en-US" sz="3200" dirty="0"/>
              <a:t>
The ohmmeter must be connected </a:t>
            </a:r>
            <a:r>
              <a:rPr lang="en-US" sz="3200" b="1" dirty="0"/>
              <a:t>IN PARALLEL</a:t>
            </a:r>
            <a:r>
              <a:rPr lang="en-US" sz="3200" dirty="0"/>
              <a:t> and </a:t>
            </a:r>
            <a:br>
              <a:rPr lang="en-US" sz="3200" dirty="0"/>
            </a:br>
            <a:r>
              <a:rPr lang="en-US" sz="3200" dirty="0"/>
              <a:t>measured </a:t>
            </a:r>
            <a:r>
              <a:rPr lang="en-US" sz="3200" b="1" dirty="0"/>
              <a:t>VOLTAGELESS</a:t>
            </a:r>
            <a:r>
              <a:rPr lang="en-US" sz="3200" dirty="0"/>
              <a:t>.</a:t>
            </a:r>
            <a:endParaRPr lang="da-DK" sz="3200" dirty="0"/>
          </a:p>
        </p:txBody>
      </p:sp>
      <p:pic>
        <p:nvPicPr>
          <p:cNvPr id="4" name="Billede 3">
            <a:extLst>
              <a:ext uri="{FF2B5EF4-FFF2-40B4-BE49-F238E27FC236}">
                <a16:creationId xmlns:a16="http://schemas.microsoft.com/office/drawing/2014/main" id="{B69D47FD-262F-9285-92EB-673D31C95074}"/>
              </a:ext>
            </a:extLst>
          </p:cNvPr>
          <p:cNvPicPr>
            <a:picLocks noChangeAspect="1"/>
          </p:cNvPicPr>
          <p:nvPr/>
        </p:nvPicPr>
        <p:blipFill>
          <a:blip r:embed="rId3"/>
          <a:stretch>
            <a:fillRect/>
          </a:stretch>
        </p:blipFill>
        <p:spPr>
          <a:xfrm>
            <a:off x="10434570" y="5448300"/>
            <a:ext cx="7643880" cy="3549754"/>
          </a:xfrm>
          <a:prstGeom prst="rect">
            <a:avLst/>
          </a:prstGeom>
        </p:spPr>
      </p:pic>
      <p:grpSp>
        <p:nvGrpSpPr>
          <p:cNvPr id="5" name="Group 4">
            <a:extLst>
              <a:ext uri="{FF2B5EF4-FFF2-40B4-BE49-F238E27FC236}">
                <a16:creationId xmlns:a16="http://schemas.microsoft.com/office/drawing/2014/main" id="{CA5B9B86-414E-1533-30FF-3AC47E0AEE93}"/>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15B217B0-9D23-3615-4B92-C6200005BDF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0A87E4B0-1BCC-B59B-E8B9-906479994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48031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8AFB3-140E-6A0C-52B9-FAA0660AB19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E9646A-EDAA-1624-F0E4-4707E8180FFD}"/>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9F341F09-5478-E0B0-5066-27D0D6012B8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noProof="0" dirty="0"/>
            </a:p>
          </p:txBody>
        </p:sp>
      </p:grpSp>
      <p:sp>
        <p:nvSpPr>
          <p:cNvPr id="4" name="TextBox 4">
            <a:extLst>
              <a:ext uri="{FF2B5EF4-FFF2-40B4-BE49-F238E27FC236}">
                <a16:creationId xmlns:a16="http://schemas.microsoft.com/office/drawing/2014/main" id="{161DE134-2061-759B-262A-B1DB07800371}"/>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C</a:t>
            </a:r>
            <a:r>
              <a:rPr lang="en-US" sz="7500" noProof="0" dirty="0" err="1">
                <a:solidFill>
                  <a:srgbClr val="4785C5"/>
                </a:solidFill>
                <a:latin typeface="Cabin 1"/>
                <a:ea typeface="Cabin 1"/>
                <a:cs typeface="Cabin 1"/>
                <a:sym typeface="Cabin 1"/>
              </a:rPr>
              <a:t>apacitor</a:t>
            </a:r>
            <a:r>
              <a:rPr lang="en-US" sz="7500" noProof="0" dirty="0">
                <a:solidFill>
                  <a:srgbClr val="4785C5"/>
                </a:solidFill>
                <a:latin typeface="Cabin 1"/>
                <a:ea typeface="Cabin 1"/>
                <a:cs typeface="Cabin 1"/>
                <a:sym typeface="Cabin 1"/>
              </a:rPr>
              <a:t> and diodes</a:t>
            </a:r>
          </a:p>
        </p:txBody>
      </p:sp>
      <p:pic>
        <p:nvPicPr>
          <p:cNvPr id="2050" name="Picture 2">
            <a:extLst>
              <a:ext uri="{FF2B5EF4-FFF2-40B4-BE49-F238E27FC236}">
                <a16:creationId xmlns:a16="http://schemas.microsoft.com/office/drawing/2014/main" id="{F51A8714-028C-5562-D98E-88A91243B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04" r="15804"/>
          <a:stretch/>
        </p:blipFill>
        <p:spPr bwMode="auto">
          <a:xfrm>
            <a:off x="10763367" y="535720"/>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ED656A-77FD-0F35-A99D-5341B2A1910E}"/>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noProof="0" dirty="0">
                <a:solidFill>
                  <a:srgbClr val="515454"/>
                </a:solidFill>
                <a:latin typeface="Cabin 3"/>
                <a:ea typeface="Cabin 3"/>
                <a:cs typeface="Cabin 3"/>
                <a:sym typeface="Cabin 3"/>
              </a:rPr>
              <a:t>Lesson 2</a:t>
            </a:r>
          </a:p>
        </p:txBody>
      </p:sp>
      <p:grpSp>
        <p:nvGrpSpPr>
          <p:cNvPr id="7" name="Group 6">
            <a:extLst>
              <a:ext uri="{FF2B5EF4-FFF2-40B4-BE49-F238E27FC236}">
                <a16:creationId xmlns:a16="http://schemas.microsoft.com/office/drawing/2014/main" id="{5AF59AB5-9C7A-B746-931B-7338D4145BF9}"/>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9B8B7892-B3AF-D46F-0020-EA1F175A7A5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33EFED13-1C1F-E5D5-EE9A-65F379C26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876917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F36ED-60D0-6F84-CB8E-3ABCAC59897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AD221C-02EE-9DC1-69C1-E474CADD701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C677E67-DB0C-5B29-1618-AC919924C59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9C69094-D4F7-A4C5-C346-B907CF69FA77}"/>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What</a:t>
            </a:r>
            <a:r>
              <a:rPr lang="da-DK" sz="6000" b="1" dirty="0">
                <a:solidFill>
                  <a:srgbClr val="000000"/>
                </a:solidFill>
                <a:latin typeface="Tshore"/>
              </a:rPr>
              <a:t> is a </a:t>
            </a:r>
            <a:r>
              <a:rPr lang="da-DK" sz="6000" b="1" dirty="0" err="1">
                <a:solidFill>
                  <a:srgbClr val="000000"/>
                </a:solidFill>
                <a:latin typeface="Tshore"/>
              </a:rPr>
              <a:t>capacitor</a:t>
            </a:r>
            <a:r>
              <a:rPr lang="da-DK" sz="6000" b="1" dirty="0">
                <a:solidFill>
                  <a:srgbClr val="000000"/>
                </a:solidFill>
                <a:latin typeface="Tshore"/>
              </a:rPr>
              <a: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474C558B-3B84-A685-72D6-74D6333E0E83}"/>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06D9593-82F3-B1DA-FAEE-FC76B37AB40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8CA920C7-0358-142E-2F5C-4E8F61DAB640}"/>
              </a:ext>
            </a:extLst>
          </p:cNvPr>
          <p:cNvSpPr txBox="1"/>
          <p:nvPr/>
        </p:nvSpPr>
        <p:spPr>
          <a:xfrm>
            <a:off x="887647" y="2428035"/>
            <a:ext cx="11075753" cy="3046988"/>
          </a:xfrm>
          <a:prstGeom prst="rect">
            <a:avLst/>
          </a:prstGeom>
          <a:noFill/>
        </p:spPr>
        <p:txBody>
          <a:bodyPr wrap="square" rtlCol="0">
            <a:spAutoFit/>
          </a:bodyPr>
          <a:lstStyle/>
          <a:p>
            <a:r>
              <a:rPr lang="en-US" altLang="da-DK" sz="3200" dirty="0"/>
              <a:t>Two parallel conductive plates</a:t>
            </a:r>
          </a:p>
          <a:p>
            <a:r>
              <a:rPr lang="en-US" altLang="da-DK" sz="3200" dirty="0"/>
              <a:t>
The plates are separated from each other by an insulating material called dielectric</a:t>
            </a:r>
          </a:p>
          <a:p>
            <a:r>
              <a:rPr lang="en-US" altLang="da-DK" sz="3200" dirty="0"/>
              <a:t>
The capacitor has two to wires</a:t>
            </a:r>
            <a:endParaRPr lang="da-DK" altLang="da-DK" sz="3200" dirty="0"/>
          </a:p>
        </p:txBody>
      </p:sp>
      <p:pic>
        <p:nvPicPr>
          <p:cNvPr id="9" name="Picture 5" descr="E_Kondensator">
            <a:hlinkClick r:id="rId3"/>
            <a:extLst>
              <a:ext uri="{FF2B5EF4-FFF2-40B4-BE49-F238E27FC236}">
                <a16:creationId xmlns:a16="http://schemas.microsoft.com/office/drawing/2014/main" id="{8321A779-0AF1-8E2F-07DE-BC86409AB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6982" y="5698378"/>
            <a:ext cx="1225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otentiometer">
            <a:extLst>
              <a:ext uri="{FF2B5EF4-FFF2-40B4-BE49-F238E27FC236}">
                <a16:creationId xmlns:a16="http://schemas.microsoft.com/office/drawing/2014/main" id="{A1137D41-24C8-29A7-BBEB-BAEFA714E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2382" y="4042615"/>
            <a:ext cx="3095625"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Potentiometer">
            <a:extLst>
              <a:ext uri="{FF2B5EF4-FFF2-40B4-BE49-F238E27FC236}">
                <a16:creationId xmlns:a16="http://schemas.microsoft.com/office/drawing/2014/main" id="{5B753330-41D9-CA24-7B97-0E0CA2092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9369" y="6706440"/>
            <a:ext cx="172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255F577A-0462-F3CA-9781-A564097D497E}"/>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B14A3971-FCD4-D05A-752A-F23F536782A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4" name="Picture 13" descr="A logo for a company&#10;&#10;AI-generated content may be incorrect.">
              <a:extLst>
                <a:ext uri="{FF2B5EF4-FFF2-40B4-BE49-F238E27FC236}">
                  <a16:creationId xmlns:a16="http://schemas.microsoft.com/office/drawing/2014/main" id="{D72F884E-F2AB-A060-A611-A676200E50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167309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BE6A-19BB-284D-1E7A-2A8CA3CA49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39CCD23-D833-3BA8-CCBF-DAE06B5D01A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755290B-D0EA-CA33-EFEF-2822AF5D784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56FB01B1-BFED-EBED-2A3D-24D7D0A091A5}"/>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How it </a:t>
            </a:r>
            <a:r>
              <a:rPr lang="da-DK" sz="6000" b="1" dirty="0" err="1">
                <a:solidFill>
                  <a:srgbClr val="000000"/>
                </a:solidFill>
                <a:latin typeface="Tshore"/>
              </a:rPr>
              <a:t>works</a:t>
            </a:r>
            <a:r>
              <a:rPr lang="da-DK" sz="6000" b="1" dirty="0">
                <a:solidFill>
                  <a:srgbClr val="000000"/>
                </a:solidFill>
                <a:latin typeface="Tshore"/>
              </a:rPr>
              <a: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675DFD6-8F50-E992-5FDC-DA3B5552B4A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D548D84B-666D-5779-1061-7A23A6694A5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85030841-E91F-2643-7E82-5A5591223E6B}"/>
              </a:ext>
            </a:extLst>
          </p:cNvPr>
          <p:cNvSpPr txBox="1"/>
          <p:nvPr/>
        </p:nvSpPr>
        <p:spPr>
          <a:xfrm>
            <a:off x="887647" y="2428035"/>
            <a:ext cx="14267567" cy="3539430"/>
          </a:xfrm>
          <a:prstGeom prst="rect">
            <a:avLst/>
          </a:prstGeom>
          <a:noFill/>
        </p:spPr>
        <p:txBody>
          <a:bodyPr wrap="square" rtlCol="0">
            <a:spAutoFit/>
          </a:bodyPr>
          <a:lstStyle/>
          <a:p>
            <a:r>
              <a:rPr lang="en-US" altLang="da-DK" sz="3200" dirty="0"/>
              <a:t>The capacitor can store an electrical charge – a portion of electrons</a:t>
            </a:r>
          </a:p>
          <a:p>
            <a:r>
              <a:rPr lang="en-US" altLang="da-DK" sz="3200" dirty="0"/>
              <a:t>
When the power is connected, the capacitor is filled with electrons</a:t>
            </a:r>
          </a:p>
          <a:p>
            <a:r>
              <a:rPr lang="en-US" altLang="da-DK" sz="3200" dirty="0"/>
              <a:t>
The size of the capacitor says something about how many electrons there is room for</a:t>
            </a:r>
          </a:p>
          <a:p>
            <a:r>
              <a:rPr lang="en-US" altLang="da-DK" sz="3200" dirty="0"/>
              <a:t>
The size of the capacitor is called capacity</a:t>
            </a:r>
            <a:endParaRPr lang="da-DK" altLang="da-DK" sz="3200" dirty="0"/>
          </a:p>
        </p:txBody>
      </p:sp>
      <p:pic>
        <p:nvPicPr>
          <p:cNvPr id="4" name="object 4">
            <a:extLst>
              <a:ext uri="{FF2B5EF4-FFF2-40B4-BE49-F238E27FC236}">
                <a16:creationId xmlns:a16="http://schemas.microsoft.com/office/drawing/2014/main" id="{23351A3F-3EC9-B978-5193-7296BC4EEFA1}"/>
              </a:ext>
            </a:extLst>
          </p:cNvPr>
          <p:cNvPicPr/>
          <p:nvPr/>
        </p:nvPicPr>
        <p:blipFill>
          <a:blip r:embed="rId3" cstate="print"/>
          <a:stretch>
            <a:fillRect/>
          </a:stretch>
        </p:blipFill>
        <p:spPr>
          <a:xfrm>
            <a:off x="990600" y="7341980"/>
            <a:ext cx="1545775" cy="1001913"/>
          </a:xfrm>
          <a:prstGeom prst="rect">
            <a:avLst/>
          </a:prstGeom>
        </p:spPr>
      </p:pic>
      <p:graphicFrame>
        <p:nvGraphicFramePr>
          <p:cNvPr id="5" name="object 6">
            <a:extLst>
              <a:ext uri="{FF2B5EF4-FFF2-40B4-BE49-F238E27FC236}">
                <a16:creationId xmlns:a16="http://schemas.microsoft.com/office/drawing/2014/main" id="{62E04B8D-3992-24E4-BB25-1299A567D1D0}"/>
              </a:ext>
            </a:extLst>
          </p:cNvPr>
          <p:cNvGraphicFramePr>
            <a:graphicFrameLocks noGrp="1"/>
          </p:cNvGraphicFramePr>
          <p:nvPr>
            <p:extLst>
              <p:ext uri="{D42A27DB-BD31-4B8C-83A1-F6EECF244321}">
                <p14:modId xmlns:p14="http://schemas.microsoft.com/office/powerpoint/2010/main" val="2362777463"/>
              </p:ext>
            </p:extLst>
          </p:nvPr>
        </p:nvGraphicFramePr>
        <p:xfrm>
          <a:off x="990600" y="6450887"/>
          <a:ext cx="13383768" cy="623028"/>
        </p:xfrm>
        <a:graphic>
          <a:graphicData uri="http://schemas.openxmlformats.org/drawingml/2006/table">
            <a:tbl>
              <a:tblPr firstRow="1" bandRow="1">
                <a:tableStyleId>{2D5ABB26-0587-4C30-8999-92F81FD0307C}</a:tableStyleId>
              </a:tblPr>
              <a:tblGrid>
                <a:gridCol w="2872972">
                  <a:extLst>
                    <a:ext uri="{9D8B030D-6E8A-4147-A177-3AD203B41FA5}">
                      <a16:colId xmlns:a16="http://schemas.microsoft.com/office/drawing/2014/main" val="20000"/>
                    </a:ext>
                  </a:extLst>
                </a:gridCol>
                <a:gridCol w="4138132">
                  <a:extLst>
                    <a:ext uri="{9D8B030D-6E8A-4147-A177-3AD203B41FA5}">
                      <a16:colId xmlns:a16="http://schemas.microsoft.com/office/drawing/2014/main" val="20001"/>
                    </a:ext>
                  </a:extLst>
                </a:gridCol>
                <a:gridCol w="3499692">
                  <a:extLst>
                    <a:ext uri="{9D8B030D-6E8A-4147-A177-3AD203B41FA5}">
                      <a16:colId xmlns:a16="http://schemas.microsoft.com/office/drawing/2014/main" val="20002"/>
                    </a:ext>
                  </a:extLst>
                </a:gridCol>
                <a:gridCol w="2872972">
                  <a:extLst>
                    <a:ext uri="{9D8B030D-6E8A-4147-A177-3AD203B41FA5}">
                      <a16:colId xmlns:a16="http://schemas.microsoft.com/office/drawing/2014/main" val="20003"/>
                    </a:ext>
                  </a:extLst>
                </a:gridCol>
              </a:tblGrid>
              <a:tr h="311514">
                <a:tc>
                  <a:txBody>
                    <a:bodyPr/>
                    <a:lstStyle/>
                    <a:p>
                      <a:pPr marL="31750">
                        <a:lnSpc>
                          <a:spcPts val="1050"/>
                        </a:lnSpc>
                      </a:pPr>
                      <a:r>
                        <a:rPr sz="2400" dirty="0">
                          <a:latin typeface="Calibri"/>
                          <a:cs typeface="Calibri"/>
                        </a:rPr>
                        <a:t>The</a:t>
                      </a:r>
                      <a:r>
                        <a:rPr sz="2400" spc="-10" dirty="0">
                          <a:latin typeface="Calibri"/>
                          <a:cs typeface="Calibri"/>
                        </a:rPr>
                        <a:t> capacitor</a:t>
                      </a:r>
                      <a:endParaRPr sz="2400" dirty="0">
                        <a:latin typeface="Calibri"/>
                        <a:cs typeface="Calibri"/>
                      </a:endParaRPr>
                    </a:p>
                  </a:txBody>
                  <a:tcPr marL="0" marR="0" marT="0" marB="0"/>
                </a:tc>
                <a:tc>
                  <a:txBody>
                    <a:bodyPr/>
                    <a:lstStyle/>
                    <a:p>
                      <a:pPr marL="442595">
                        <a:lnSpc>
                          <a:spcPts val="1050"/>
                        </a:lnSpc>
                      </a:pPr>
                      <a:r>
                        <a:rPr sz="2400" dirty="0">
                          <a:latin typeface="Calibri"/>
                          <a:cs typeface="Calibri"/>
                        </a:rPr>
                        <a:t>The</a:t>
                      </a:r>
                      <a:r>
                        <a:rPr sz="2400" spc="-10" dirty="0">
                          <a:latin typeface="Calibri"/>
                          <a:cs typeface="Calibri"/>
                        </a:rPr>
                        <a:t> capacitor</a:t>
                      </a:r>
                      <a:endParaRPr sz="2400" dirty="0">
                        <a:latin typeface="Calibri"/>
                        <a:cs typeface="Calibri"/>
                      </a:endParaRPr>
                    </a:p>
                  </a:txBody>
                  <a:tcPr marL="0" marR="0" marT="0" marB="0"/>
                </a:tc>
                <a:tc>
                  <a:txBody>
                    <a:bodyPr/>
                    <a:lstStyle/>
                    <a:p>
                      <a:pPr marL="303530">
                        <a:lnSpc>
                          <a:spcPts val="1050"/>
                        </a:lnSpc>
                      </a:pPr>
                      <a:r>
                        <a:rPr sz="2400" dirty="0">
                          <a:latin typeface="Calibri"/>
                          <a:cs typeface="Calibri"/>
                        </a:rPr>
                        <a:t>The</a:t>
                      </a:r>
                      <a:r>
                        <a:rPr sz="2400" spc="-10" dirty="0">
                          <a:latin typeface="Calibri"/>
                          <a:cs typeface="Calibri"/>
                        </a:rPr>
                        <a:t> capacitor</a:t>
                      </a:r>
                      <a:endParaRPr sz="2400">
                        <a:latin typeface="Calibri"/>
                        <a:cs typeface="Calibri"/>
                      </a:endParaRPr>
                    </a:p>
                  </a:txBody>
                  <a:tcPr marL="0" marR="0" marT="0" marB="0"/>
                </a:tc>
                <a:tc>
                  <a:txBody>
                    <a:bodyPr/>
                    <a:lstStyle/>
                    <a:p>
                      <a:pPr marR="24130" algn="r">
                        <a:lnSpc>
                          <a:spcPts val="1050"/>
                        </a:lnSpc>
                      </a:pPr>
                      <a:r>
                        <a:rPr sz="2400" dirty="0">
                          <a:latin typeface="Calibri"/>
                          <a:cs typeface="Calibri"/>
                        </a:rPr>
                        <a:t>The</a:t>
                      </a:r>
                      <a:r>
                        <a:rPr sz="2400" spc="-10" dirty="0">
                          <a:latin typeface="Calibri"/>
                          <a:cs typeface="Calibri"/>
                        </a:rPr>
                        <a:t> capacitor</a:t>
                      </a:r>
                      <a:endParaRPr sz="2400">
                        <a:latin typeface="Calibri"/>
                        <a:cs typeface="Calibri"/>
                      </a:endParaRPr>
                    </a:p>
                  </a:txBody>
                  <a:tcPr marL="0" marR="0" marT="0" marB="0"/>
                </a:tc>
                <a:extLst>
                  <a:ext uri="{0D108BD9-81ED-4DB2-BD59-A6C34878D82A}">
                    <a16:rowId xmlns:a16="http://schemas.microsoft.com/office/drawing/2014/main" val="10000"/>
                  </a:ext>
                </a:extLst>
              </a:tr>
              <a:tr h="311514">
                <a:tc>
                  <a:txBody>
                    <a:bodyPr/>
                    <a:lstStyle/>
                    <a:p>
                      <a:pPr marL="31750">
                        <a:lnSpc>
                          <a:spcPts val="1275"/>
                        </a:lnSpc>
                        <a:spcBef>
                          <a:spcPts val="300"/>
                        </a:spcBef>
                      </a:pPr>
                      <a:r>
                        <a:rPr sz="2400" spc="-10" dirty="0">
                          <a:latin typeface="Calibri"/>
                          <a:cs typeface="Calibri"/>
                        </a:rPr>
                        <a:t>Voltage-</a:t>
                      </a:r>
                      <a:r>
                        <a:rPr sz="2400" spc="-20" dirty="0">
                          <a:latin typeface="Calibri"/>
                          <a:cs typeface="Calibri"/>
                        </a:rPr>
                        <a:t>free</a:t>
                      </a:r>
                      <a:endParaRPr sz="2400">
                        <a:latin typeface="Calibri"/>
                        <a:cs typeface="Calibri"/>
                      </a:endParaRPr>
                    </a:p>
                  </a:txBody>
                  <a:tcPr marL="0" marR="0" marT="36630" marB="0"/>
                </a:tc>
                <a:tc>
                  <a:txBody>
                    <a:bodyPr/>
                    <a:lstStyle/>
                    <a:p>
                      <a:pPr marL="442595">
                        <a:lnSpc>
                          <a:spcPts val="1275"/>
                        </a:lnSpc>
                        <a:spcBef>
                          <a:spcPts val="300"/>
                        </a:spcBef>
                      </a:pPr>
                      <a:r>
                        <a:rPr sz="2400" dirty="0">
                          <a:latin typeface="Calibri"/>
                          <a:cs typeface="Calibri"/>
                        </a:rPr>
                        <a:t>connected</a:t>
                      </a:r>
                      <a:r>
                        <a:rPr sz="2400" spc="-30" dirty="0">
                          <a:latin typeface="Calibri"/>
                          <a:cs typeface="Calibri"/>
                        </a:rPr>
                        <a:t> </a:t>
                      </a:r>
                      <a:r>
                        <a:rPr sz="2400" spc="-10" dirty="0">
                          <a:latin typeface="Calibri"/>
                          <a:cs typeface="Calibri"/>
                        </a:rPr>
                        <a:t>voltage</a:t>
                      </a:r>
                      <a:endParaRPr sz="2400">
                        <a:latin typeface="Calibri"/>
                        <a:cs typeface="Calibri"/>
                      </a:endParaRPr>
                    </a:p>
                  </a:txBody>
                  <a:tcPr marL="0" marR="0" marT="36630" marB="0"/>
                </a:tc>
                <a:tc>
                  <a:txBody>
                    <a:bodyPr/>
                    <a:lstStyle/>
                    <a:p>
                      <a:pPr marL="303530">
                        <a:lnSpc>
                          <a:spcPts val="1275"/>
                        </a:lnSpc>
                        <a:spcBef>
                          <a:spcPts val="300"/>
                        </a:spcBef>
                      </a:pPr>
                      <a:r>
                        <a:rPr sz="2400" spc="-10" dirty="0">
                          <a:latin typeface="Calibri"/>
                          <a:cs typeface="Calibri"/>
                        </a:rPr>
                        <a:t>charges</a:t>
                      </a:r>
                      <a:endParaRPr sz="2400">
                        <a:latin typeface="Calibri"/>
                        <a:cs typeface="Calibri"/>
                      </a:endParaRPr>
                    </a:p>
                  </a:txBody>
                  <a:tcPr marL="0" marR="0" marT="36630" marB="0"/>
                </a:tc>
                <a:tc>
                  <a:txBody>
                    <a:bodyPr/>
                    <a:lstStyle/>
                    <a:p>
                      <a:pPr marR="61594" algn="r">
                        <a:lnSpc>
                          <a:spcPts val="1275"/>
                        </a:lnSpc>
                        <a:spcBef>
                          <a:spcPts val="300"/>
                        </a:spcBef>
                      </a:pPr>
                      <a:r>
                        <a:rPr sz="2400" dirty="0">
                          <a:latin typeface="Calibri"/>
                          <a:cs typeface="Calibri"/>
                        </a:rPr>
                        <a:t>fully</a:t>
                      </a:r>
                      <a:r>
                        <a:rPr sz="2400" spc="-15" dirty="0">
                          <a:latin typeface="Calibri"/>
                          <a:cs typeface="Calibri"/>
                        </a:rPr>
                        <a:t> </a:t>
                      </a:r>
                      <a:r>
                        <a:rPr sz="2400" spc="-10" dirty="0">
                          <a:latin typeface="Calibri"/>
                          <a:cs typeface="Calibri"/>
                        </a:rPr>
                        <a:t>charged</a:t>
                      </a:r>
                      <a:endParaRPr sz="2400" dirty="0">
                        <a:latin typeface="Calibri"/>
                        <a:cs typeface="Calibri"/>
                      </a:endParaRPr>
                    </a:p>
                  </a:txBody>
                  <a:tcPr marL="0" marR="0" marT="36630" marB="0"/>
                </a:tc>
                <a:extLst>
                  <a:ext uri="{0D108BD9-81ED-4DB2-BD59-A6C34878D82A}">
                    <a16:rowId xmlns:a16="http://schemas.microsoft.com/office/drawing/2014/main" val="10001"/>
                  </a:ext>
                </a:extLst>
              </a:tr>
            </a:tbl>
          </a:graphicData>
        </a:graphic>
      </p:graphicFrame>
      <p:pic>
        <p:nvPicPr>
          <p:cNvPr id="14" name="object 8">
            <a:extLst>
              <a:ext uri="{FF2B5EF4-FFF2-40B4-BE49-F238E27FC236}">
                <a16:creationId xmlns:a16="http://schemas.microsoft.com/office/drawing/2014/main" id="{4D411235-0D47-4E3C-3A64-14D817DD397D}"/>
              </a:ext>
            </a:extLst>
          </p:cNvPr>
          <p:cNvPicPr/>
          <p:nvPr/>
        </p:nvPicPr>
        <p:blipFill>
          <a:blip r:embed="rId4" cstate="print"/>
          <a:stretch>
            <a:fillRect/>
          </a:stretch>
        </p:blipFill>
        <p:spPr>
          <a:xfrm>
            <a:off x="4480340" y="7152847"/>
            <a:ext cx="1341486" cy="1412235"/>
          </a:xfrm>
          <a:prstGeom prst="rect">
            <a:avLst/>
          </a:prstGeom>
        </p:spPr>
      </p:pic>
      <p:pic>
        <p:nvPicPr>
          <p:cNvPr id="15" name="object 9">
            <a:extLst>
              <a:ext uri="{FF2B5EF4-FFF2-40B4-BE49-F238E27FC236}">
                <a16:creationId xmlns:a16="http://schemas.microsoft.com/office/drawing/2014/main" id="{2CF06205-F4C3-4481-FE6C-2C60D6B55685}"/>
              </a:ext>
            </a:extLst>
          </p:cNvPr>
          <p:cNvPicPr/>
          <p:nvPr/>
        </p:nvPicPr>
        <p:blipFill>
          <a:blip r:embed="rId5" cstate="print"/>
          <a:stretch>
            <a:fillRect/>
          </a:stretch>
        </p:blipFill>
        <p:spPr>
          <a:xfrm>
            <a:off x="8470851" y="7158738"/>
            <a:ext cx="1303010" cy="1377673"/>
          </a:xfrm>
          <a:prstGeom prst="rect">
            <a:avLst/>
          </a:prstGeom>
        </p:spPr>
      </p:pic>
      <p:pic>
        <p:nvPicPr>
          <p:cNvPr id="16" name="object 10">
            <a:extLst>
              <a:ext uri="{FF2B5EF4-FFF2-40B4-BE49-F238E27FC236}">
                <a16:creationId xmlns:a16="http://schemas.microsoft.com/office/drawing/2014/main" id="{5A7EF0F8-EA67-65A4-712D-5297700EFD01}"/>
              </a:ext>
            </a:extLst>
          </p:cNvPr>
          <p:cNvPicPr/>
          <p:nvPr/>
        </p:nvPicPr>
        <p:blipFill>
          <a:blip r:embed="rId6" cstate="print"/>
          <a:stretch>
            <a:fillRect/>
          </a:stretch>
        </p:blipFill>
        <p:spPr>
          <a:xfrm>
            <a:off x="12725400" y="7109056"/>
            <a:ext cx="1387044" cy="1271345"/>
          </a:xfrm>
          <a:prstGeom prst="rect">
            <a:avLst/>
          </a:prstGeom>
        </p:spPr>
      </p:pic>
      <p:grpSp>
        <p:nvGrpSpPr>
          <p:cNvPr id="9" name="Group 8">
            <a:extLst>
              <a:ext uri="{FF2B5EF4-FFF2-40B4-BE49-F238E27FC236}">
                <a16:creationId xmlns:a16="http://schemas.microsoft.com/office/drawing/2014/main" id="{12A40A57-0278-D832-BA2D-A77FFC345206}"/>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406F297B-2760-EA57-47BF-B695E138E11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CEB53183-B2FE-F363-31ED-3303A5650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81479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1D12A-A827-153A-F9E7-6ED3E378531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87E5923-C9A1-7E07-B13E-0784556D455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9F4BB9C-054E-207E-C3F3-D0EBEBEE339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9613A79-6CB4-C878-BDDE-E16044F08F3B}"/>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How it </a:t>
            </a:r>
            <a:r>
              <a:rPr lang="da-DK" sz="6000" b="1" dirty="0" err="1">
                <a:solidFill>
                  <a:srgbClr val="000000"/>
                </a:solidFill>
                <a:latin typeface="Tshore"/>
              </a:rPr>
              <a:t>works</a:t>
            </a:r>
            <a:r>
              <a:rPr lang="da-DK" sz="6000" b="1" dirty="0">
                <a:solidFill>
                  <a:srgbClr val="000000"/>
                </a:solidFill>
                <a:latin typeface="Tshore"/>
              </a:rPr>
              <a: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D8A4D31-53DC-BCCB-BB23-78BA299BB54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D17941C-C038-A6D4-D830-72314048BFC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DCB18F52-4666-813D-70C1-8101D2A14D3C}"/>
              </a:ext>
            </a:extLst>
          </p:cNvPr>
          <p:cNvSpPr txBox="1"/>
          <p:nvPr/>
        </p:nvSpPr>
        <p:spPr>
          <a:xfrm>
            <a:off x="887647" y="2428035"/>
            <a:ext cx="14267567" cy="584775"/>
          </a:xfrm>
          <a:prstGeom prst="rect">
            <a:avLst/>
          </a:prstGeom>
          <a:noFill/>
        </p:spPr>
        <p:txBody>
          <a:bodyPr wrap="square" rtlCol="0">
            <a:spAutoFit/>
          </a:bodyPr>
          <a:lstStyle/>
          <a:p>
            <a:r>
              <a:rPr lang="da-DK" sz="3200" kern="0" dirty="0" err="1">
                <a:latin typeface="Calibri"/>
                <a:cs typeface="Calibri"/>
              </a:rPr>
              <a:t>Capacitor</a:t>
            </a:r>
            <a:r>
              <a:rPr lang="da-DK" sz="3200" kern="0" spc="-10" dirty="0">
                <a:latin typeface="Calibri"/>
                <a:cs typeface="Calibri"/>
              </a:rPr>
              <a:t> </a:t>
            </a:r>
            <a:r>
              <a:rPr lang="da-DK" sz="3200" kern="0" spc="-10" dirty="0" err="1">
                <a:latin typeface="Calibri"/>
                <a:cs typeface="Calibri"/>
              </a:rPr>
              <a:t>charging</a:t>
            </a:r>
            <a:r>
              <a:rPr lang="da-DK" sz="3200" kern="0" spc="-10" dirty="0">
                <a:latin typeface="Calibri"/>
                <a:cs typeface="Calibri"/>
              </a:rPr>
              <a:t>/</a:t>
            </a:r>
            <a:r>
              <a:rPr lang="da-DK" sz="3200" kern="0" spc="-10" dirty="0" err="1">
                <a:latin typeface="Calibri"/>
                <a:cs typeface="Calibri"/>
              </a:rPr>
              <a:t>discharging</a:t>
            </a:r>
            <a:endParaRPr lang="da-DK" altLang="da-DK" sz="3200" dirty="0"/>
          </a:p>
        </p:txBody>
      </p:sp>
      <p:sp>
        <p:nvSpPr>
          <p:cNvPr id="9" name="object 5">
            <a:extLst>
              <a:ext uri="{FF2B5EF4-FFF2-40B4-BE49-F238E27FC236}">
                <a16:creationId xmlns:a16="http://schemas.microsoft.com/office/drawing/2014/main" id="{8D1B8770-398B-7F48-B382-BFF565EA9291}"/>
              </a:ext>
            </a:extLst>
          </p:cNvPr>
          <p:cNvSpPr txBox="1"/>
          <p:nvPr/>
        </p:nvSpPr>
        <p:spPr>
          <a:xfrm>
            <a:off x="990600" y="3338622"/>
            <a:ext cx="8413757" cy="1609715"/>
          </a:xfrm>
          <a:prstGeom prst="rect">
            <a:avLst/>
          </a:prstGeom>
        </p:spPr>
        <p:txBody>
          <a:bodyPr vert="horz" wrap="square" lIns="0" tIns="11600" rIns="0" bIns="0" rtlCol="0">
            <a:spAutoFit/>
          </a:bodyPr>
          <a:lstStyle/>
          <a:p>
            <a:pPr marL="12210" marR="4884" defTabSz="879104">
              <a:lnSpc>
                <a:spcPct val="110000"/>
              </a:lnSpc>
              <a:spcBef>
                <a:spcPts val="91"/>
              </a:spcBef>
            </a:pPr>
            <a:r>
              <a:rPr sz="3200" kern="0" dirty="0">
                <a:solidFill>
                  <a:sysClr val="windowText" lastClr="000000"/>
                </a:solidFill>
                <a:latin typeface="Calibri"/>
                <a:cs typeface="Calibri"/>
              </a:rPr>
              <a:t>A</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capacitor</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is</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in</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principle</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never</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charged,</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as</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can</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be</a:t>
            </a:r>
            <a:r>
              <a:rPr sz="3200" kern="0" spc="-10" dirty="0">
                <a:solidFill>
                  <a:sysClr val="windowText" lastClr="000000"/>
                </a:solidFill>
                <a:latin typeface="Calibri"/>
                <a:cs typeface="Calibri"/>
              </a:rPr>
              <a:t> </a:t>
            </a:r>
            <a:r>
              <a:rPr sz="3200" kern="0" dirty="0">
                <a:solidFill>
                  <a:sysClr val="windowText" lastClr="000000"/>
                </a:solidFill>
                <a:latin typeface="Calibri"/>
                <a:cs typeface="Calibri"/>
              </a:rPr>
              <a:t>seen</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from</a:t>
            </a:r>
            <a:r>
              <a:rPr sz="3200" kern="0" spc="-10" dirty="0">
                <a:solidFill>
                  <a:sysClr val="windowText" lastClr="000000"/>
                </a:solidFill>
                <a:latin typeface="Calibri"/>
                <a:cs typeface="Calibri"/>
              </a:rPr>
              <a:t> </a:t>
            </a:r>
            <a:r>
              <a:rPr sz="3200" kern="0" dirty="0">
                <a:solidFill>
                  <a:sysClr val="windowText" lastClr="000000"/>
                </a:solidFill>
                <a:latin typeface="Calibri"/>
                <a:cs typeface="Calibri"/>
              </a:rPr>
              <a:t>the</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curve,</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it</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is</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charged</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for</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every</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τ</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(tau)</a:t>
            </a:r>
            <a:r>
              <a:rPr sz="3200" kern="0" spc="-24" dirty="0">
                <a:solidFill>
                  <a:sysClr val="windowText" lastClr="000000"/>
                </a:solidFill>
                <a:latin typeface="Calibri"/>
                <a:cs typeface="Calibri"/>
              </a:rPr>
              <a:t> </a:t>
            </a:r>
            <a:r>
              <a:rPr sz="3200" kern="0" spc="-10" dirty="0">
                <a:solidFill>
                  <a:sysClr val="windowText" lastClr="000000"/>
                </a:solidFill>
                <a:latin typeface="Calibri"/>
                <a:cs typeface="Calibri"/>
              </a:rPr>
              <a:t>63.2%, </a:t>
            </a:r>
            <a:r>
              <a:rPr sz="3200" kern="0" spc="-19" dirty="0">
                <a:solidFill>
                  <a:sysClr val="windowText" lastClr="000000"/>
                </a:solidFill>
                <a:latin typeface="Calibri"/>
                <a:cs typeface="Calibri"/>
              </a:rPr>
              <a:t>i.e.</a:t>
            </a:r>
            <a:endParaRPr sz="3200" kern="0" dirty="0">
              <a:solidFill>
                <a:sysClr val="windowText" lastClr="000000"/>
              </a:solidFill>
              <a:latin typeface="Calibri"/>
              <a:cs typeface="Calibri"/>
            </a:endParaRPr>
          </a:p>
        </p:txBody>
      </p:sp>
      <p:sp>
        <p:nvSpPr>
          <p:cNvPr id="10" name="object 8">
            <a:extLst>
              <a:ext uri="{FF2B5EF4-FFF2-40B4-BE49-F238E27FC236}">
                <a16:creationId xmlns:a16="http://schemas.microsoft.com/office/drawing/2014/main" id="{13B47851-24AB-D31F-A152-93BDFDFD21A5}"/>
              </a:ext>
            </a:extLst>
          </p:cNvPr>
          <p:cNvSpPr txBox="1"/>
          <p:nvPr/>
        </p:nvSpPr>
        <p:spPr>
          <a:xfrm>
            <a:off x="990600" y="5454241"/>
            <a:ext cx="8413757" cy="1596186"/>
          </a:xfrm>
          <a:prstGeom prst="rect">
            <a:avLst/>
          </a:prstGeom>
        </p:spPr>
        <p:txBody>
          <a:bodyPr vert="horz" wrap="square" lIns="0" tIns="11600" rIns="0" bIns="0" rtlCol="0">
            <a:spAutoFit/>
          </a:bodyPr>
          <a:lstStyle/>
          <a:p>
            <a:pPr marL="12210" marR="4884" defTabSz="879104">
              <a:lnSpc>
                <a:spcPct val="109100"/>
              </a:lnSpc>
              <a:spcBef>
                <a:spcPts val="91"/>
              </a:spcBef>
            </a:pPr>
            <a:r>
              <a:rPr sz="3200" kern="0" dirty="0">
                <a:solidFill>
                  <a:sysClr val="windowText" lastClr="000000"/>
                </a:solidFill>
                <a:latin typeface="Calibri"/>
                <a:cs typeface="Calibri"/>
              </a:rPr>
              <a:t>After</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this,</a:t>
            </a:r>
            <a:r>
              <a:rPr sz="3200" kern="0" spc="-24" dirty="0">
                <a:solidFill>
                  <a:sysClr val="windowText" lastClr="000000"/>
                </a:solidFill>
                <a:latin typeface="Calibri"/>
                <a:cs typeface="Calibri"/>
              </a:rPr>
              <a:t> </a:t>
            </a:r>
            <a:r>
              <a:rPr sz="3200" kern="0" dirty="0">
                <a:solidFill>
                  <a:sysClr val="windowText" lastClr="000000"/>
                </a:solidFill>
                <a:latin typeface="Calibri"/>
                <a:cs typeface="Calibri"/>
              </a:rPr>
              <a:t>the</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capacitor</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is</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considered</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fully</a:t>
            </a:r>
            <a:r>
              <a:rPr sz="3200" kern="0" spc="-10" dirty="0">
                <a:solidFill>
                  <a:sysClr val="windowText" lastClr="000000"/>
                </a:solidFill>
                <a:latin typeface="Calibri"/>
                <a:cs typeface="Calibri"/>
              </a:rPr>
              <a:t> </a:t>
            </a:r>
            <a:r>
              <a:rPr sz="3200" kern="0" dirty="0">
                <a:solidFill>
                  <a:sysClr val="windowText" lastClr="000000"/>
                </a:solidFill>
                <a:latin typeface="Calibri"/>
                <a:cs typeface="Calibri"/>
              </a:rPr>
              <a:t>charged,</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even</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though</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in</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principle</a:t>
            </a:r>
            <a:r>
              <a:rPr sz="3200" kern="0" spc="-10" dirty="0">
                <a:solidFill>
                  <a:sysClr val="windowText" lastClr="000000"/>
                </a:solidFill>
                <a:latin typeface="Calibri"/>
                <a:cs typeface="Calibri"/>
              </a:rPr>
              <a:t> </a:t>
            </a:r>
            <a:r>
              <a:rPr sz="3200" kern="0" dirty="0">
                <a:solidFill>
                  <a:sysClr val="windowText" lastClr="000000"/>
                </a:solidFill>
                <a:latin typeface="Calibri"/>
                <a:cs typeface="Calibri"/>
              </a:rPr>
              <a:t>it</a:t>
            </a:r>
            <a:r>
              <a:rPr sz="3200" kern="0" spc="-5" dirty="0">
                <a:solidFill>
                  <a:sysClr val="windowText" lastClr="000000"/>
                </a:solidFill>
                <a:latin typeface="Calibri"/>
                <a:cs typeface="Calibri"/>
              </a:rPr>
              <a:t> </a:t>
            </a:r>
            <a:r>
              <a:rPr sz="3200" kern="0" dirty="0">
                <a:solidFill>
                  <a:sysClr val="windowText" lastClr="000000"/>
                </a:solidFill>
                <a:latin typeface="Calibri"/>
                <a:cs typeface="Calibri"/>
              </a:rPr>
              <a:t>continues</a:t>
            </a:r>
            <a:r>
              <a:rPr sz="3200" kern="0" spc="-14" dirty="0">
                <a:solidFill>
                  <a:sysClr val="windowText" lastClr="000000"/>
                </a:solidFill>
                <a:latin typeface="Calibri"/>
                <a:cs typeface="Calibri"/>
              </a:rPr>
              <a:t> </a:t>
            </a:r>
            <a:r>
              <a:rPr sz="3200" kern="0" dirty="0">
                <a:solidFill>
                  <a:sysClr val="windowText" lastClr="000000"/>
                </a:solidFill>
                <a:latin typeface="Calibri"/>
                <a:cs typeface="Calibri"/>
              </a:rPr>
              <a:t>to</a:t>
            </a:r>
            <a:r>
              <a:rPr sz="3200" kern="0" spc="-10" dirty="0">
                <a:solidFill>
                  <a:sysClr val="windowText" lastClr="000000"/>
                </a:solidFill>
                <a:latin typeface="Calibri"/>
                <a:cs typeface="Calibri"/>
              </a:rPr>
              <a:t> </a:t>
            </a:r>
            <a:r>
              <a:rPr sz="3200" kern="0" dirty="0">
                <a:solidFill>
                  <a:sysClr val="windowText" lastClr="000000"/>
                </a:solidFill>
                <a:latin typeface="Calibri"/>
                <a:cs typeface="Calibri"/>
              </a:rPr>
              <a:t>charge</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at</a:t>
            </a:r>
            <a:r>
              <a:rPr sz="3200" kern="0" spc="-24" dirty="0">
                <a:solidFill>
                  <a:sysClr val="windowText" lastClr="000000"/>
                </a:solidFill>
                <a:latin typeface="Calibri"/>
                <a:cs typeface="Calibri"/>
              </a:rPr>
              <a:t> </a:t>
            </a:r>
            <a:r>
              <a:rPr sz="3200" kern="0" spc="-10" dirty="0">
                <a:solidFill>
                  <a:sysClr val="windowText" lastClr="000000"/>
                </a:solidFill>
                <a:latin typeface="Calibri"/>
                <a:cs typeface="Calibri"/>
              </a:rPr>
              <a:t>63.2% </a:t>
            </a:r>
            <a:r>
              <a:rPr sz="3200" kern="0" dirty="0">
                <a:solidFill>
                  <a:sysClr val="windowText" lastClr="000000"/>
                </a:solidFill>
                <a:latin typeface="Calibri"/>
                <a:cs typeface="Calibri"/>
              </a:rPr>
              <a:t>and</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never</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gets</a:t>
            </a:r>
            <a:r>
              <a:rPr sz="3200" kern="0" spc="-19" dirty="0">
                <a:solidFill>
                  <a:sysClr val="windowText" lastClr="000000"/>
                </a:solidFill>
                <a:latin typeface="Calibri"/>
                <a:cs typeface="Calibri"/>
              </a:rPr>
              <a:t> </a:t>
            </a:r>
            <a:r>
              <a:rPr sz="3200" kern="0" dirty="0">
                <a:solidFill>
                  <a:sysClr val="windowText" lastClr="000000"/>
                </a:solidFill>
                <a:latin typeface="Calibri"/>
                <a:cs typeface="Calibri"/>
              </a:rPr>
              <a:t>fully</a:t>
            </a:r>
            <a:r>
              <a:rPr sz="3200" kern="0" spc="-10" dirty="0">
                <a:solidFill>
                  <a:sysClr val="windowText" lastClr="000000"/>
                </a:solidFill>
                <a:latin typeface="Calibri"/>
                <a:cs typeface="Calibri"/>
              </a:rPr>
              <a:t> charged.</a:t>
            </a:r>
            <a:endParaRPr sz="3200" kern="0" dirty="0">
              <a:solidFill>
                <a:sysClr val="windowText" lastClr="000000"/>
              </a:solidFill>
              <a:latin typeface="Calibri"/>
              <a:cs typeface="Calibri"/>
            </a:endParaRPr>
          </a:p>
        </p:txBody>
      </p:sp>
      <p:pic>
        <p:nvPicPr>
          <p:cNvPr id="13" name="object 9">
            <a:extLst>
              <a:ext uri="{FF2B5EF4-FFF2-40B4-BE49-F238E27FC236}">
                <a16:creationId xmlns:a16="http://schemas.microsoft.com/office/drawing/2014/main" id="{FB42C746-5077-4166-8DED-B720B918218A}"/>
              </a:ext>
            </a:extLst>
          </p:cNvPr>
          <p:cNvPicPr/>
          <p:nvPr/>
        </p:nvPicPr>
        <p:blipFill>
          <a:blip r:embed="rId3" cstate="print"/>
          <a:stretch>
            <a:fillRect/>
          </a:stretch>
        </p:blipFill>
        <p:spPr>
          <a:xfrm>
            <a:off x="11582400" y="2188624"/>
            <a:ext cx="4776740" cy="2725752"/>
          </a:xfrm>
          <a:prstGeom prst="rect">
            <a:avLst/>
          </a:prstGeom>
        </p:spPr>
      </p:pic>
      <p:pic>
        <p:nvPicPr>
          <p:cNvPr id="17" name="object 10">
            <a:extLst>
              <a:ext uri="{FF2B5EF4-FFF2-40B4-BE49-F238E27FC236}">
                <a16:creationId xmlns:a16="http://schemas.microsoft.com/office/drawing/2014/main" id="{28D28BF2-8FDC-CD80-C8AD-34671E2B1713}"/>
              </a:ext>
            </a:extLst>
          </p:cNvPr>
          <p:cNvPicPr/>
          <p:nvPr/>
        </p:nvPicPr>
        <p:blipFill>
          <a:blip r:embed="rId4" cstate="print"/>
          <a:stretch>
            <a:fillRect/>
          </a:stretch>
        </p:blipFill>
        <p:spPr>
          <a:xfrm>
            <a:off x="11582400" y="5551703"/>
            <a:ext cx="5390536" cy="3073474"/>
          </a:xfrm>
          <a:prstGeom prst="rect">
            <a:avLst/>
          </a:prstGeom>
        </p:spPr>
      </p:pic>
      <p:grpSp>
        <p:nvGrpSpPr>
          <p:cNvPr id="4" name="Group 3">
            <a:extLst>
              <a:ext uri="{FF2B5EF4-FFF2-40B4-BE49-F238E27FC236}">
                <a16:creationId xmlns:a16="http://schemas.microsoft.com/office/drawing/2014/main" id="{E14D2138-2E3B-5FC8-646D-C43DEC18ADEA}"/>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CBDE9413-C913-B598-8F20-61E40FD8DAC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4" name="Picture 13" descr="A logo for a company&#10;&#10;AI-generated content may be incorrect.">
              <a:extLst>
                <a:ext uri="{FF2B5EF4-FFF2-40B4-BE49-F238E27FC236}">
                  <a16:creationId xmlns:a16="http://schemas.microsoft.com/office/drawing/2014/main" id="{DA74C4F1-7ADB-1585-ECC6-083018D5C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22210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AF15B-014A-EAA8-10D6-B0DB4DB292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050DB1-3CAF-F09D-099F-C43DACED86D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2ABFC30-79D1-C942-24AC-F054CD96D83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543FA1D5-0041-EE90-11F6-B31142398817}"/>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The names of the capacitor.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3E449016-4AF9-6A70-72E5-B381E961C7A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3ED0E4F-73BE-2F26-5055-C41BEABB87A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5ED34A32-4B89-8A4C-F456-D4DCD5A1C5E4}"/>
              </a:ext>
            </a:extLst>
          </p:cNvPr>
          <p:cNvSpPr txBox="1"/>
          <p:nvPr/>
        </p:nvSpPr>
        <p:spPr>
          <a:xfrm>
            <a:off x="887647" y="2428035"/>
            <a:ext cx="11075753" cy="3046988"/>
          </a:xfrm>
          <a:prstGeom prst="rect">
            <a:avLst/>
          </a:prstGeom>
          <a:noFill/>
        </p:spPr>
        <p:txBody>
          <a:bodyPr wrap="square" rtlCol="0">
            <a:spAutoFit/>
          </a:bodyPr>
          <a:lstStyle/>
          <a:p>
            <a:pPr eaLnBrk="1" hangingPunct="1"/>
            <a:r>
              <a:rPr lang="da-DK" altLang="da-DK" sz="3200" dirty="0"/>
              <a:t>Kondensatorens størrelse måles i </a:t>
            </a:r>
            <a:r>
              <a:rPr lang="da-DK" altLang="da-DK" sz="3200" b="1" dirty="0"/>
              <a:t>Farad F</a:t>
            </a:r>
          </a:p>
          <a:p>
            <a:pPr eaLnBrk="1" hangingPunct="1"/>
            <a:endParaRPr lang="da-DK" altLang="da-DK" sz="3200" b="1" dirty="0"/>
          </a:p>
          <a:p>
            <a:pPr eaLnBrk="1" hangingPunct="1"/>
            <a:r>
              <a:rPr lang="da-DK" altLang="da-DK" sz="3200" dirty="0"/>
              <a:t>Eks. 10 mF, 5</a:t>
            </a:r>
            <a:r>
              <a:rPr lang="en-US" altLang="da-DK" sz="3200" dirty="0">
                <a:cs typeface="Tahoma" panose="020B0604030504040204" pitchFamily="34" charset="0"/>
              </a:rPr>
              <a:t>µF, 47nF </a:t>
            </a:r>
            <a:r>
              <a:rPr lang="en-US" altLang="da-DK" sz="3200" dirty="0" err="1">
                <a:cs typeface="Tahoma" panose="020B0604030504040204" pitchFamily="34" charset="0"/>
              </a:rPr>
              <a:t>eller</a:t>
            </a:r>
            <a:r>
              <a:rPr lang="en-US" altLang="da-DK" sz="3200" dirty="0">
                <a:cs typeface="Tahoma" panose="020B0604030504040204" pitchFamily="34" charset="0"/>
              </a:rPr>
              <a:t> 100pF</a:t>
            </a:r>
          </a:p>
          <a:p>
            <a:pPr eaLnBrk="1" hangingPunct="1"/>
            <a:endParaRPr lang="da-DK" altLang="da-DK" sz="3200" dirty="0"/>
          </a:p>
          <a:p>
            <a:pPr eaLnBrk="1" hangingPunct="1"/>
            <a:r>
              <a:rPr lang="da-DK" altLang="da-DK" sz="3200" dirty="0"/>
              <a:t>Diagramsymbolet er </a:t>
            </a:r>
            <a:r>
              <a:rPr lang="da-DK" altLang="da-DK" sz="3200" b="1" dirty="0"/>
              <a:t>C</a:t>
            </a:r>
            <a:r>
              <a:rPr lang="da-DK" altLang="da-DK" sz="3200" dirty="0"/>
              <a:t> </a:t>
            </a:r>
          </a:p>
          <a:p>
            <a:pPr eaLnBrk="1" hangingPunct="1"/>
            <a:endParaRPr lang="da-DK" altLang="da-DK" sz="3200" dirty="0"/>
          </a:p>
        </p:txBody>
      </p:sp>
      <p:pic>
        <p:nvPicPr>
          <p:cNvPr id="4" name="Picture 8" descr="image030">
            <a:extLst>
              <a:ext uri="{FF2B5EF4-FFF2-40B4-BE49-F238E27FC236}">
                <a16:creationId xmlns:a16="http://schemas.microsoft.com/office/drawing/2014/main" id="{AF471D5F-C66F-0A66-54EE-CD6952944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23351"/>
            <a:ext cx="3383236" cy="23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B81CE2D-4D8E-962D-B8A9-64330D3E3467}"/>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DB8469FA-5C2B-7B73-3BB3-B1730630703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B3D6DBDB-0ABC-233E-5D6F-C62396DA6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2959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CC3B3-8018-766F-9197-9868977505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B3131B2-6CE5-BD0B-3063-A15D33278FBB}"/>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896C39A-162A-28FE-9899-7DB826E796F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499DFB0-C067-3B27-7F7A-DF7F839EDCA4}"/>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Size</a:t>
            </a:r>
            <a:r>
              <a:rPr lang="da-DK" sz="6000" b="1" dirty="0">
                <a:solidFill>
                  <a:srgbClr val="000000"/>
                </a:solidFill>
                <a:latin typeface="Tshore"/>
              </a:rPr>
              <a:t> -  </a:t>
            </a:r>
            <a:r>
              <a:rPr lang="da-DK" sz="6000" b="1" dirty="0" err="1">
                <a:solidFill>
                  <a:srgbClr val="000000"/>
                </a:solidFill>
                <a:latin typeface="Tshore"/>
              </a:rPr>
              <a:t>Capacitor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C50C3AFB-EC8A-B024-88E8-21B12766344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B5998A2-B566-96D3-A019-0AC78B6156F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CDCC5856-3300-15C8-4543-6D536A403445}"/>
              </a:ext>
            </a:extLst>
          </p:cNvPr>
          <p:cNvSpPr txBox="1"/>
          <p:nvPr/>
        </p:nvSpPr>
        <p:spPr>
          <a:xfrm>
            <a:off x="887647" y="2428035"/>
            <a:ext cx="16181153" cy="4524315"/>
          </a:xfrm>
          <a:prstGeom prst="rect">
            <a:avLst/>
          </a:prstGeom>
          <a:noFill/>
        </p:spPr>
        <p:txBody>
          <a:bodyPr wrap="square" rtlCol="0">
            <a:spAutoFit/>
          </a:bodyPr>
          <a:lstStyle/>
          <a:p>
            <a:pPr>
              <a:lnSpc>
                <a:spcPct val="90000"/>
              </a:lnSpc>
            </a:pPr>
            <a:r>
              <a:rPr lang="en-US" altLang="da-DK" sz="3200" dirty="0"/>
              <a:t>Physical size of the capacitor
 - With a large plate area, the capacity increases. There may be more electrons on the plates.
</a:t>
            </a:r>
          </a:p>
          <a:p>
            <a:pPr>
              <a:lnSpc>
                <a:spcPct val="90000"/>
              </a:lnSpc>
            </a:pPr>
            <a:r>
              <a:rPr lang="en-US" altLang="da-DK" sz="3200" dirty="0"/>
              <a:t>The distance between the plates
 - The thickness of the insulation material.
 - Large distance means less capacity.</a:t>
            </a:r>
          </a:p>
          <a:p>
            <a:pPr>
              <a:lnSpc>
                <a:spcPct val="90000"/>
              </a:lnSpc>
            </a:pPr>
            <a:r>
              <a:rPr lang="en-US" altLang="da-DK" sz="3200" dirty="0"/>
              <a:t>
Material of insulation
 - The insulating material's ability to conduct power lines in relation to air
 - Called the dielectric of the capacitor</a:t>
            </a:r>
            <a:endParaRPr lang="da-DK" altLang="da-DK" sz="3200" dirty="0"/>
          </a:p>
        </p:txBody>
      </p:sp>
      <p:grpSp>
        <p:nvGrpSpPr>
          <p:cNvPr id="4" name="Group 3">
            <a:extLst>
              <a:ext uri="{FF2B5EF4-FFF2-40B4-BE49-F238E27FC236}">
                <a16:creationId xmlns:a16="http://schemas.microsoft.com/office/drawing/2014/main" id="{F0E11F46-BA38-E600-27E1-0C4F8E2854D2}"/>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905B55C8-F125-AFE2-4889-AAAB28024A8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2120FE56-9911-9010-E6BF-C73DC2205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1922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0" y="0"/>
            <a:ext cx="8001995" cy="9650525"/>
          </a:xfrm>
          <a:custGeom>
            <a:avLst/>
            <a:gdLst/>
            <a:ahLst/>
            <a:cxnLst/>
            <a:rect l="l" t="t" r="r" b="b"/>
            <a:pathLst>
              <a:path w="6020792" h="9650525">
                <a:moveTo>
                  <a:pt x="0" y="0"/>
                </a:moveTo>
                <a:lnTo>
                  <a:pt x="6020792" y="0"/>
                </a:lnTo>
                <a:lnTo>
                  <a:pt x="6020792" y="9650525"/>
                </a:lnTo>
                <a:lnTo>
                  <a:pt x="0" y="9650525"/>
                </a:lnTo>
                <a:lnTo>
                  <a:pt x="0" y="0"/>
                </a:lnTo>
                <a:close/>
              </a:path>
            </a:pathLst>
          </a:custGeom>
          <a:blipFill>
            <a:blip r:embed="rId2"/>
            <a:stretch>
              <a:fillRect l="-83121" t="-6595" r="-73165"/>
            </a:stretch>
          </a:blipFill>
        </p:spPr>
        <p:txBody>
          <a:bodyPr/>
          <a:lstStyle/>
          <a:p>
            <a:endParaRPr lang="en-US"/>
          </a:p>
        </p:txBody>
      </p:sp>
      <p:grpSp>
        <p:nvGrpSpPr>
          <p:cNvPr id="3" name="Group 3"/>
          <p:cNvGrpSpPr/>
          <p:nvPr/>
        </p:nvGrpSpPr>
        <p:grpSpPr>
          <a:xfrm>
            <a:off x="0" y="9258300"/>
            <a:ext cx="18280075" cy="1028255"/>
            <a:chOff x="0" y="0"/>
            <a:chExt cx="24373433" cy="1371007"/>
          </a:xfrm>
        </p:grpSpPr>
        <p:sp>
          <p:nvSpPr>
            <p:cNvPr id="4" name="Freeform 4"/>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18" name="TextBox 18"/>
          <p:cNvSpPr txBox="1"/>
          <p:nvPr/>
        </p:nvSpPr>
        <p:spPr>
          <a:xfrm>
            <a:off x="1028700" y="526908"/>
            <a:ext cx="9817350" cy="978922"/>
          </a:xfrm>
          <a:prstGeom prst="rect">
            <a:avLst/>
          </a:prstGeom>
        </p:spPr>
        <p:txBody>
          <a:bodyPr lIns="0" tIns="0" rIns="0" bIns="0" rtlCol="0" anchor="t">
            <a:spAutoFit/>
          </a:bodyPr>
          <a:lstStyle/>
          <a:p>
            <a:pPr algn="l">
              <a:lnSpc>
                <a:spcPts val="8351"/>
              </a:lnSpc>
            </a:pPr>
            <a:r>
              <a:rPr lang="en-US" sz="5400" dirty="0">
                <a:solidFill>
                  <a:srgbClr val="2D4459"/>
                </a:solidFill>
                <a:latin typeface="Cabin 1"/>
                <a:ea typeface="Cabin 1"/>
                <a:cs typeface="Cabin 1"/>
                <a:sym typeface="Cabin 1"/>
              </a:rPr>
              <a:t>Content</a:t>
            </a:r>
          </a:p>
        </p:txBody>
      </p:sp>
      <p:grpSp>
        <p:nvGrpSpPr>
          <p:cNvPr id="65" name="Group 2">
            <a:extLst>
              <a:ext uri="{FF2B5EF4-FFF2-40B4-BE49-F238E27FC236}">
                <a16:creationId xmlns:a16="http://schemas.microsoft.com/office/drawing/2014/main" id="{8EBED872-4935-A29F-0230-F2672175AEFC}"/>
              </a:ext>
            </a:extLst>
          </p:cNvPr>
          <p:cNvGrpSpPr/>
          <p:nvPr/>
        </p:nvGrpSpPr>
        <p:grpSpPr>
          <a:xfrm>
            <a:off x="-18197" y="1615307"/>
            <a:ext cx="3724084" cy="175393"/>
            <a:chOff x="0" y="0"/>
            <a:chExt cx="13299088" cy="142613"/>
          </a:xfrm>
        </p:grpSpPr>
        <p:sp>
          <p:nvSpPr>
            <p:cNvPr id="66" name="Freeform 3">
              <a:extLst>
                <a:ext uri="{FF2B5EF4-FFF2-40B4-BE49-F238E27FC236}">
                  <a16:creationId xmlns:a16="http://schemas.microsoft.com/office/drawing/2014/main" id="{85FAF0D2-8685-FBE4-71D6-C418E48C6B3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pslz="http://schemas.microsoft.com/office/powerpoint/2016/slidezoom">
        <mc:Choice Requires="pslz">
          <p:graphicFrame>
            <p:nvGraphicFramePr>
              <p:cNvPr id="10" name="Slidezoom 9">
                <a:extLst>
                  <a:ext uri="{FF2B5EF4-FFF2-40B4-BE49-F238E27FC236}">
                    <a16:creationId xmlns:a16="http://schemas.microsoft.com/office/drawing/2014/main" id="{066A1ACC-0185-43C4-897D-3AE0A1E0A7F3}"/>
                  </a:ext>
                </a:extLst>
              </p:cNvPr>
              <p:cNvGraphicFramePr>
                <a:graphicFrameLocks noChangeAspect="1"/>
              </p:cNvGraphicFramePr>
              <p:nvPr>
                <p:extLst>
                  <p:ext uri="{D42A27DB-BD31-4B8C-83A1-F6EECF244321}">
                    <p14:modId xmlns:p14="http://schemas.microsoft.com/office/powerpoint/2010/main" val="3888264690"/>
                  </p:ext>
                </p:extLst>
              </p:nvPr>
            </p:nvGraphicFramePr>
            <p:xfrm>
              <a:off x="1028700" y="1992531"/>
              <a:ext cx="3628800" cy="2041200"/>
            </p:xfrm>
            <a:graphic>
              <a:graphicData uri="http://schemas.microsoft.com/office/powerpoint/2016/slidezoom">
                <pslz:sldZm>
                  <pslz:sldZmObj sldId="265" cId="0">
                    <pslz:zmPr id="{438247D0-49D3-47B8-AB00-374476E46788}" returnToParent="0" transitionDur="1000">
                      <p166:blipFill xmlns:p166="http://schemas.microsoft.com/office/powerpoint/2016/6/main">
                        <a:blip r:embed="rId3"/>
                        <a:stretch>
                          <a:fillRect/>
                        </a:stretch>
                      </p166:blipFill>
                      <p166:spPr xmlns:p166="http://schemas.microsoft.com/office/powerpoint/2016/6/main">
                        <a:xfrm>
                          <a:off x="0" y="0"/>
                          <a:ext cx="3628800" cy="2041200"/>
                        </a:xfrm>
                        <a:prstGeom prst="rect">
                          <a:avLst/>
                        </a:prstGeom>
                        <a:ln w="19050">
                          <a:solidFill>
                            <a:schemeClr val="accent5"/>
                          </a:solidFill>
                        </a:ln>
                      </p166:spPr>
                    </pslz:zmPr>
                  </pslz:sldZmObj>
                </pslz:sldZm>
              </a:graphicData>
            </a:graphic>
          </p:graphicFrame>
        </mc:Choice>
        <mc:Fallback xmlns="">
          <p:pic>
            <p:nvPicPr>
              <p:cNvPr id="10" name="Slidezoom 9">
                <a:extLst>
                  <a:ext uri="{FF2B5EF4-FFF2-40B4-BE49-F238E27FC236}">
                    <a16:creationId xmlns:a16="http://schemas.microsoft.com/office/drawing/2014/main" id="{066A1ACC-0185-43C4-897D-3AE0A1E0A7F3}"/>
                  </a:ext>
                </a:extLst>
              </p:cNvPr>
              <p:cNvPicPr>
                <a:picLocks noGrp="1" noRot="1" noChangeAspect="1" noMove="1" noResize="1" noEditPoints="1" noAdjustHandles="1" noChangeArrowheads="1" noChangeShapeType="1"/>
              </p:cNvPicPr>
              <p:nvPr/>
            </p:nvPicPr>
            <p:blipFill>
              <a:blip r:embed="rId5"/>
              <a:stretch>
                <a:fillRect/>
              </a:stretch>
            </p:blipFill>
            <p:spPr>
              <a:xfrm>
                <a:off x="1028700" y="1992531"/>
                <a:ext cx="3628800" cy="2041200"/>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11" name="Sektionszoom 10">
                <a:extLst>
                  <a:ext uri="{FF2B5EF4-FFF2-40B4-BE49-F238E27FC236}">
                    <a16:creationId xmlns:a16="http://schemas.microsoft.com/office/drawing/2014/main" id="{1C01226C-6111-FD0B-E6EB-B22967D9157B}"/>
                  </a:ext>
                </a:extLst>
              </p:cNvPr>
              <p:cNvGraphicFramePr>
                <a:graphicFrameLocks noChangeAspect="1"/>
              </p:cNvGraphicFramePr>
              <p:nvPr>
                <p:extLst>
                  <p:ext uri="{D42A27DB-BD31-4B8C-83A1-F6EECF244321}">
                    <p14:modId xmlns:p14="http://schemas.microsoft.com/office/powerpoint/2010/main" val="500686749"/>
                  </p:ext>
                </p:extLst>
              </p:nvPr>
            </p:nvGraphicFramePr>
            <p:xfrm>
              <a:off x="5029200" y="1992531"/>
              <a:ext cx="3628800" cy="2041200"/>
            </p:xfrm>
            <a:graphic>
              <a:graphicData uri="http://schemas.microsoft.com/office/powerpoint/2016/sectionzoom">
                <psez:sectionZm>
                  <psez:sectionZmObj sectionId="{479E96A7-A88E-4FD8-994D-D6D42B5E6872}">
                    <psez:zmPr id="{1A5A6BEB-C5CA-4805-B93B-EE54C6F5675E}" transitionDur="1000">
                      <p166:blipFill xmlns:p166="http://schemas.microsoft.com/office/powerpoint/2016/6/main">
                        <a:blip r:embed="rId6"/>
                        <a:stretch>
                          <a:fillRect/>
                        </a:stretch>
                      </p166:blipFill>
                      <p166:spPr xmlns:p166="http://schemas.microsoft.com/office/powerpoint/2016/6/main">
                        <a:xfrm>
                          <a:off x="0" y="0"/>
                          <a:ext cx="3628800" cy="2041200"/>
                        </a:xfrm>
                        <a:prstGeom prst="rect">
                          <a:avLst/>
                        </a:prstGeom>
                        <a:ln w="19050">
                          <a:solidFill>
                            <a:schemeClr val="accent5"/>
                          </a:solidFill>
                        </a:ln>
                      </p166:spPr>
                    </psez:zmPr>
                  </psez:sectionZmObj>
                </psez:sectionZm>
              </a:graphicData>
            </a:graphic>
          </p:graphicFrame>
        </mc:Choice>
        <mc:Fallback xmlns="">
          <p:pic>
            <p:nvPicPr>
              <p:cNvPr id="11" name="Sektionszoom 10">
                <a:hlinkClick r:id="rId7" action="ppaction://hlinksldjump"/>
                <a:extLst>
                  <a:ext uri="{FF2B5EF4-FFF2-40B4-BE49-F238E27FC236}">
                    <a16:creationId xmlns:a16="http://schemas.microsoft.com/office/drawing/2014/main" id="{1C01226C-6111-FD0B-E6EB-B22967D9157B}"/>
                  </a:ext>
                </a:extLst>
              </p:cNvPr>
              <p:cNvPicPr>
                <a:picLocks noGrp="1" noRot="1" noChangeAspect="1" noMove="1" noResize="1" noEditPoints="1" noAdjustHandles="1" noChangeArrowheads="1" noChangeShapeType="1"/>
              </p:cNvPicPr>
              <p:nvPr/>
            </p:nvPicPr>
            <p:blipFill>
              <a:blip r:embed="rId8"/>
              <a:stretch>
                <a:fillRect/>
              </a:stretch>
            </p:blipFill>
            <p:spPr>
              <a:xfrm>
                <a:off x="5029200" y="1992531"/>
                <a:ext cx="3628800" cy="2041200"/>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12" name="Sektionszoom 11">
                <a:extLst>
                  <a:ext uri="{FF2B5EF4-FFF2-40B4-BE49-F238E27FC236}">
                    <a16:creationId xmlns:a16="http://schemas.microsoft.com/office/drawing/2014/main" id="{853DBBBE-08E7-9368-06A1-D2B4B5186F06}"/>
                  </a:ext>
                </a:extLst>
              </p:cNvPr>
              <p:cNvGraphicFramePr>
                <a:graphicFrameLocks noChangeAspect="1"/>
              </p:cNvGraphicFramePr>
              <p:nvPr>
                <p:extLst>
                  <p:ext uri="{D42A27DB-BD31-4B8C-83A1-F6EECF244321}">
                    <p14:modId xmlns:p14="http://schemas.microsoft.com/office/powerpoint/2010/main" val="1875658866"/>
                  </p:ext>
                </p:extLst>
              </p:nvPr>
            </p:nvGraphicFramePr>
            <p:xfrm>
              <a:off x="1019400" y="4304325"/>
              <a:ext cx="3628800" cy="2041200"/>
            </p:xfrm>
            <a:graphic>
              <a:graphicData uri="http://schemas.microsoft.com/office/powerpoint/2016/sectionzoom">
                <psez:sectionZm>
                  <psez:sectionZmObj sectionId="{2CE88869-DDEA-4BB5-A8AF-BABDA60500D6}">
                    <psez:zmPr id="{7F39CEE2-5588-4EB2-A370-C7D15A16E409}" transitionDur="1000">
                      <p166:blipFill xmlns:p166="http://schemas.microsoft.com/office/powerpoint/2016/6/main">
                        <a:blip r:embed="rId9"/>
                        <a:stretch>
                          <a:fillRect/>
                        </a:stretch>
                      </p166:blipFill>
                      <p166:spPr xmlns:p166="http://schemas.microsoft.com/office/powerpoint/2016/6/main">
                        <a:xfrm>
                          <a:off x="0" y="0"/>
                          <a:ext cx="3628800" cy="2041200"/>
                        </a:xfrm>
                        <a:prstGeom prst="rect">
                          <a:avLst/>
                        </a:prstGeom>
                        <a:ln w="19050">
                          <a:solidFill>
                            <a:schemeClr val="accent5"/>
                          </a:solidFill>
                        </a:ln>
                      </p166:spPr>
                    </psez:zmPr>
                  </psez:sectionZmObj>
                </psez:sectionZm>
              </a:graphicData>
            </a:graphic>
          </p:graphicFrame>
        </mc:Choice>
        <mc:Fallback xmlns="">
          <p:pic>
            <p:nvPicPr>
              <p:cNvPr id="12" name="Sektionszoom 11">
                <a:hlinkClick r:id="rId10" action="ppaction://hlinksldjump"/>
                <a:extLst>
                  <a:ext uri="{FF2B5EF4-FFF2-40B4-BE49-F238E27FC236}">
                    <a16:creationId xmlns:a16="http://schemas.microsoft.com/office/drawing/2014/main" id="{853DBBBE-08E7-9368-06A1-D2B4B5186F06}"/>
                  </a:ext>
                </a:extLst>
              </p:cNvPr>
              <p:cNvPicPr>
                <a:picLocks noGrp="1" noRot="1" noChangeAspect="1" noMove="1" noResize="1" noEditPoints="1" noAdjustHandles="1" noChangeArrowheads="1" noChangeShapeType="1"/>
              </p:cNvPicPr>
              <p:nvPr/>
            </p:nvPicPr>
            <p:blipFill>
              <a:blip r:embed="rId11"/>
              <a:stretch>
                <a:fillRect/>
              </a:stretch>
            </p:blipFill>
            <p:spPr>
              <a:xfrm>
                <a:off x="1019400" y="4304325"/>
                <a:ext cx="3628800" cy="2041200"/>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13" name="Sektionszoom 12">
                <a:extLst>
                  <a:ext uri="{FF2B5EF4-FFF2-40B4-BE49-F238E27FC236}">
                    <a16:creationId xmlns:a16="http://schemas.microsoft.com/office/drawing/2014/main" id="{0291E8B8-CD87-30B8-7803-D64191C179D8}"/>
                  </a:ext>
                </a:extLst>
              </p:cNvPr>
              <p:cNvGraphicFramePr>
                <a:graphicFrameLocks noChangeAspect="1"/>
              </p:cNvGraphicFramePr>
              <p:nvPr>
                <p:extLst>
                  <p:ext uri="{D42A27DB-BD31-4B8C-83A1-F6EECF244321}">
                    <p14:modId xmlns:p14="http://schemas.microsoft.com/office/powerpoint/2010/main" val="828349458"/>
                  </p:ext>
                </p:extLst>
              </p:nvPr>
            </p:nvGraphicFramePr>
            <p:xfrm>
              <a:off x="5026923" y="4304325"/>
              <a:ext cx="3628800" cy="2041200"/>
            </p:xfrm>
            <a:graphic>
              <a:graphicData uri="http://schemas.microsoft.com/office/powerpoint/2016/sectionzoom">
                <psez:sectionZm>
                  <psez:sectionZmObj sectionId="{B4535B72-6AD6-4476-963B-6D30137C985D}">
                    <psez:zmPr id="{CC4BB207-FF94-414F-B492-60B0E467F114}" transitionDur="1000">
                      <p166:blipFill xmlns:p166="http://schemas.microsoft.com/office/powerpoint/2016/6/main">
                        <a:blip r:embed="rId12"/>
                        <a:stretch>
                          <a:fillRect/>
                        </a:stretch>
                      </p166:blipFill>
                      <p166:spPr xmlns:p166="http://schemas.microsoft.com/office/powerpoint/2016/6/main">
                        <a:xfrm>
                          <a:off x="0" y="0"/>
                          <a:ext cx="3628800" cy="2041200"/>
                        </a:xfrm>
                        <a:prstGeom prst="rect">
                          <a:avLst/>
                        </a:prstGeom>
                        <a:ln w="19050">
                          <a:solidFill>
                            <a:schemeClr val="accent5"/>
                          </a:solidFill>
                        </a:ln>
                      </p166:spPr>
                    </psez:zmPr>
                  </psez:sectionZmObj>
                </psez:sectionZm>
              </a:graphicData>
            </a:graphic>
          </p:graphicFrame>
        </mc:Choice>
        <mc:Fallback xmlns="">
          <p:pic>
            <p:nvPicPr>
              <p:cNvPr id="13" name="Sektionszoom 12">
                <a:hlinkClick r:id="rId13" action="ppaction://hlinksldjump"/>
                <a:extLst>
                  <a:ext uri="{FF2B5EF4-FFF2-40B4-BE49-F238E27FC236}">
                    <a16:creationId xmlns:a16="http://schemas.microsoft.com/office/drawing/2014/main" id="{0291E8B8-CD87-30B8-7803-D64191C179D8}"/>
                  </a:ext>
                </a:extLst>
              </p:cNvPr>
              <p:cNvPicPr>
                <a:picLocks noGrp="1" noRot="1" noChangeAspect="1" noMove="1" noResize="1" noEditPoints="1" noAdjustHandles="1" noChangeArrowheads="1" noChangeShapeType="1"/>
              </p:cNvPicPr>
              <p:nvPr/>
            </p:nvPicPr>
            <p:blipFill>
              <a:blip r:embed="rId14"/>
              <a:stretch>
                <a:fillRect/>
              </a:stretch>
            </p:blipFill>
            <p:spPr>
              <a:xfrm>
                <a:off x="5026923" y="4304325"/>
                <a:ext cx="3628800" cy="2041200"/>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14" name="Sektionszoom 13">
                <a:extLst>
                  <a:ext uri="{FF2B5EF4-FFF2-40B4-BE49-F238E27FC236}">
                    <a16:creationId xmlns:a16="http://schemas.microsoft.com/office/drawing/2014/main" id="{9809261E-75F5-E29A-D4A8-6D6F494314CB}"/>
                  </a:ext>
                </a:extLst>
              </p:cNvPr>
              <p:cNvGraphicFramePr>
                <a:graphicFrameLocks noChangeAspect="1"/>
              </p:cNvGraphicFramePr>
              <p:nvPr>
                <p:extLst>
                  <p:ext uri="{D42A27DB-BD31-4B8C-83A1-F6EECF244321}">
                    <p14:modId xmlns:p14="http://schemas.microsoft.com/office/powerpoint/2010/main" val="2632714849"/>
                  </p:ext>
                </p:extLst>
              </p:nvPr>
            </p:nvGraphicFramePr>
            <p:xfrm>
              <a:off x="1028700" y="6613465"/>
              <a:ext cx="3628800" cy="2041200"/>
            </p:xfrm>
            <a:graphic>
              <a:graphicData uri="http://schemas.microsoft.com/office/powerpoint/2016/sectionzoom">
                <psez:sectionZm>
                  <psez:sectionZmObj sectionId="{C249FCB9-0AED-45EE-84E6-66AE9EDB0125}">
                    <psez:zmPr id="{FBAFBC7D-F8FB-46FB-8BC1-4BBF990E802F}" transitionDur="1000">
                      <p166:blipFill xmlns:p166="http://schemas.microsoft.com/office/powerpoint/2016/6/main">
                        <a:blip r:embed="rId15"/>
                        <a:stretch>
                          <a:fillRect/>
                        </a:stretch>
                      </p166:blipFill>
                      <p166:spPr xmlns:p166="http://schemas.microsoft.com/office/powerpoint/2016/6/main">
                        <a:xfrm>
                          <a:off x="0" y="0"/>
                          <a:ext cx="3628800" cy="2041200"/>
                        </a:xfrm>
                        <a:prstGeom prst="rect">
                          <a:avLst/>
                        </a:prstGeom>
                        <a:ln w="19050">
                          <a:solidFill>
                            <a:schemeClr val="accent5"/>
                          </a:solidFill>
                        </a:ln>
                      </p166:spPr>
                    </psez:zmPr>
                  </psez:sectionZmObj>
                </psez:sectionZm>
              </a:graphicData>
            </a:graphic>
          </p:graphicFrame>
        </mc:Choice>
        <mc:Fallback xmlns="">
          <p:pic>
            <p:nvPicPr>
              <p:cNvPr id="14" name="Sektionszoom 13">
                <a:hlinkClick r:id="rId16" action="ppaction://hlinksldjump"/>
                <a:extLst>
                  <a:ext uri="{FF2B5EF4-FFF2-40B4-BE49-F238E27FC236}">
                    <a16:creationId xmlns:a16="http://schemas.microsoft.com/office/drawing/2014/main" id="{9809261E-75F5-E29A-D4A8-6D6F494314CB}"/>
                  </a:ext>
                </a:extLst>
              </p:cNvPr>
              <p:cNvPicPr>
                <a:picLocks noGrp="1" noRot="1" noChangeAspect="1" noMove="1" noResize="1" noEditPoints="1" noAdjustHandles="1" noChangeArrowheads="1" noChangeShapeType="1"/>
              </p:cNvPicPr>
              <p:nvPr/>
            </p:nvPicPr>
            <p:blipFill>
              <a:blip r:embed="rId17"/>
              <a:stretch>
                <a:fillRect/>
              </a:stretch>
            </p:blipFill>
            <p:spPr>
              <a:xfrm>
                <a:off x="1028700" y="6613465"/>
                <a:ext cx="3628800" cy="2041200"/>
              </a:xfrm>
              <a:prstGeom prst="rect">
                <a:avLst/>
              </a:prstGeom>
              <a:ln w="19050">
                <a:solidFill>
                  <a:schemeClr val="accent5"/>
                </a:solidFill>
              </a:ln>
            </p:spPr>
          </p:pic>
        </mc:Fallback>
      </mc:AlternateContent>
      <mc:AlternateContent xmlns:mc="http://schemas.openxmlformats.org/markup-compatibility/2006" xmlns:psez="http://schemas.microsoft.com/office/powerpoint/2016/sectionzoom">
        <mc:Choice Requires="psez">
          <p:graphicFrame>
            <p:nvGraphicFramePr>
              <p:cNvPr id="16" name="Sektionszoom 15">
                <a:extLst>
                  <a:ext uri="{FF2B5EF4-FFF2-40B4-BE49-F238E27FC236}">
                    <a16:creationId xmlns:a16="http://schemas.microsoft.com/office/drawing/2014/main" id="{F9A36A92-67EF-165C-3095-8160C8233D87}"/>
                  </a:ext>
                </a:extLst>
              </p:cNvPr>
              <p:cNvGraphicFramePr>
                <a:graphicFrameLocks noChangeAspect="1"/>
              </p:cNvGraphicFramePr>
              <p:nvPr>
                <p:extLst>
                  <p:ext uri="{D42A27DB-BD31-4B8C-83A1-F6EECF244321}">
                    <p14:modId xmlns:p14="http://schemas.microsoft.com/office/powerpoint/2010/main" val="1747230601"/>
                  </p:ext>
                </p:extLst>
              </p:nvPr>
            </p:nvGraphicFramePr>
            <p:xfrm>
              <a:off x="5026923" y="6591300"/>
              <a:ext cx="3628800" cy="2041200"/>
            </p:xfrm>
            <a:graphic>
              <a:graphicData uri="http://schemas.microsoft.com/office/powerpoint/2016/sectionzoom">
                <psez:sectionZm>
                  <psez:sectionZmObj sectionId="{8CD1A0FD-F436-43ED-8B89-CEAAEE7F6E37}">
                    <psez:zmPr id="{B507ABCD-DC5A-4126-8643-2783524D90FB}" transitionDur="1000">
                      <p166:blipFill xmlns:p166="http://schemas.microsoft.com/office/powerpoint/2016/6/main">
                        <a:blip r:embed="rId18"/>
                        <a:stretch>
                          <a:fillRect/>
                        </a:stretch>
                      </p166:blipFill>
                      <p166:spPr xmlns:p166="http://schemas.microsoft.com/office/powerpoint/2016/6/main">
                        <a:xfrm>
                          <a:off x="0" y="0"/>
                          <a:ext cx="3628800" cy="2041200"/>
                        </a:xfrm>
                        <a:prstGeom prst="rect">
                          <a:avLst/>
                        </a:prstGeom>
                        <a:ln w="19050">
                          <a:solidFill>
                            <a:schemeClr val="accent5"/>
                          </a:solidFill>
                        </a:ln>
                      </p166:spPr>
                    </psez:zmPr>
                  </psez:sectionZmObj>
                </psez:sectionZm>
              </a:graphicData>
            </a:graphic>
          </p:graphicFrame>
        </mc:Choice>
        <mc:Fallback xmlns="">
          <p:pic>
            <p:nvPicPr>
              <p:cNvPr id="16" name="Sektionszoom 15">
                <a:hlinkClick r:id="rId19" action="ppaction://hlinksldjump"/>
                <a:extLst>
                  <a:ext uri="{FF2B5EF4-FFF2-40B4-BE49-F238E27FC236}">
                    <a16:creationId xmlns:a16="http://schemas.microsoft.com/office/drawing/2014/main" id="{F9A36A92-67EF-165C-3095-8160C8233D87}"/>
                  </a:ext>
                </a:extLst>
              </p:cNvPr>
              <p:cNvPicPr>
                <a:picLocks noGrp="1" noRot="1" noChangeAspect="1" noMove="1" noResize="1" noEditPoints="1" noAdjustHandles="1" noChangeArrowheads="1" noChangeShapeType="1"/>
              </p:cNvPicPr>
              <p:nvPr/>
            </p:nvPicPr>
            <p:blipFill>
              <a:blip r:embed="rId20"/>
              <a:stretch>
                <a:fillRect/>
              </a:stretch>
            </p:blipFill>
            <p:spPr>
              <a:xfrm>
                <a:off x="5026923" y="6591300"/>
                <a:ext cx="3628800" cy="2041200"/>
              </a:xfrm>
              <a:prstGeom prst="rect">
                <a:avLst/>
              </a:prstGeom>
              <a:ln w="19050">
                <a:solidFill>
                  <a:schemeClr val="accent5"/>
                </a:solidFill>
              </a:ln>
            </p:spPr>
          </p:pic>
        </mc:Fallback>
      </mc:AlternateContent>
      <p:grpSp>
        <p:nvGrpSpPr>
          <p:cNvPr id="6" name="Group 5">
            <a:extLst>
              <a:ext uri="{FF2B5EF4-FFF2-40B4-BE49-F238E27FC236}">
                <a16:creationId xmlns:a16="http://schemas.microsoft.com/office/drawing/2014/main" id="{2491AD01-ED39-C8B3-2112-E7E994C5338A}"/>
              </a:ext>
            </a:extLst>
          </p:cNvPr>
          <p:cNvGrpSpPr/>
          <p:nvPr/>
        </p:nvGrpSpPr>
        <p:grpSpPr>
          <a:xfrm>
            <a:off x="429637" y="8689925"/>
            <a:ext cx="3276250" cy="1310500"/>
            <a:chOff x="429637" y="8689925"/>
            <a:chExt cx="3276250" cy="1310500"/>
          </a:xfrm>
        </p:grpSpPr>
        <p:sp>
          <p:nvSpPr>
            <p:cNvPr id="7" name="Freeform 4">
              <a:extLst>
                <a:ext uri="{FF2B5EF4-FFF2-40B4-BE49-F238E27FC236}">
                  <a16:creationId xmlns:a16="http://schemas.microsoft.com/office/drawing/2014/main" id="{3D7927F6-A8A6-8E3E-F789-2B034B651E98}"/>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21"/>
              <a:stretch>
                <a:fillRect/>
              </a:stretch>
            </a:blipFill>
          </p:spPr>
          <p:txBody>
            <a:bodyPr/>
            <a:lstStyle/>
            <a:p>
              <a:endParaRPr lang="en-US"/>
            </a:p>
          </p:txBody>
        </p:sp>
        <p:pic>
          <p:nvPicPr>
            <p:cNvPr id="8" name="Picture 7" descr="A logo for a company&#10;&#10;AI-generated content may be incorrect.">
              <a:extLst>
                <a:ext uri="{FF2B5EF4-FFF2-40B4-BE49-F238E27FC236}">
                  <a16:creationId xmlns:a16="http://schemas.microsoft.com/office/drawing/2014/main" id="{C3CC0198-30F3-B9B3-4181-03EB4C97FE3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E349-014D-D3C0-DD14-22CF08974A6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5B7CD6-0946-4064-7F20-AA3E0CD57E4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7F347936-2F7B-F973-8D3C-8EF91AC230F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ABC5162-C63B-A5AE-A96E-931AF10956B9}"/>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sym typeface="Cabin 1"/>
              </a:rPr>
              <a:t>Formal </a:t>
            </a:r>
            <a:r>
              <a:rPr lang="da-DK" sz="6000" b="1" dirty="0" err="1">
                <a:solidFill>
                  <a:srgbClr val="000000"/>
                </a:solidFill>
                <a:latin typeface="Tshore"/>
                <a:sym typeface="Cabin 1"/>
              </a:rPr>
              <a:t>calculation</a:t>
            </a:r>
            <a:r>
              <a:rPr lang="da-DK" sz="6000" b="1" dirty="0">
                <a:solidFill>
                  <a:srgbClr val="000000"/>
                </a:solidFill>
                <a:latin typeface="Tshore"/>
                <a:sym typeface="Cabin 1"/>
              </a:rPr>
              <a:t> of </a:t>
            </a:r>
            <a:r>
              <a:rPr lang="da-DK" sz="6000" b="1" dirty="0" err="1">
                <a:solidFill>
                  <a:srgbClr val="000000"/>
                </a:solidFill>
                <a:latin typeface="Tshore"/>
                <a:sym typeface="Cabin 1"/>
              </a:rPr>
              <a:t>capacitor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77F23E7-8DDC-8013-AFBD-FFAB3E940BD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89EE542-4585-DED1-C21A-729D7329945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FAE98F48-58EC-C31A-11E3-4BECEBA4D936}"/>
              </a:ext>
            </a:extLst>
          </p:cNvPr>
          <p:cNvSpPr txBox="1"/>
          <p:nvPr/>
        </p:nvSpPr>
        <p:spPr>
          <a:xfrm>
            <a:off x="887647" y="2428035"/>
            <a:ext cx="13133153" cy="2554545"/>
          </a:xfrm>
          <a:prstGeom prst="rect">
            <a:avLst/>
          </a:prstGeom>
          <a:noFill/>
        </p:spPr>
        <p:txBody>
          <a:bodyPr wrap="square" rtlCol="0">
            <a:spAutoFit/>
          </a:bodyPr>
          <a:lstStyle/>
          <a:p>
            <a:r>
              <a:rPr lang="en-US" altLang="da-DK" sz="3200" dirty="0"/>
              <a:t>The alternating current resistance of the capacitor is called reactance
</a:t>
            </a:r>
          </a:p>
          <a:p>
            <a:r>
              <a:rPr lang="en-US" altLang="da-DK" sz="3200" dirty="0"/>
              <a:t>The designation is X</a:t>
            </a:r>
            <a:r>
              <a:rPr lang="en-US" altLang="da-DK" sz="3200" baseline="-25000" dirty="0"/>
              <a:t>C</a:t>
            </a:r>
            <a:r>
              <a:rPr lang="en-US" altLang="da-DK" sz="3200" dirty="0"/>
              <a:t> and is measured in ohms
</a:t>
            </a:r>
          </a:p>
          <a:p>
            <a:r>
              <a:rPr lang="en-US" altLang="da-DK" sz="3200" dirty="0"/>
              <a:t>At higher frequency, X</a:t>
            </a:r>
            <a:r>
              <a:rPr lang="en-US" altLang="da-DK" sz="3200" baseline="-25000" dirty="0"/>
              <a:t>C</a:t>
            </a:r>
            <a:r>
              <a:rPr lang="en-US" altLang="da-DK" sz="3200" dirty="0"/>
              <a:t> decreases</a:t>
            </a:r>
            <a:endParaRPr lang="da-DK" altLang="da-DK" sz="3200" dirty="0"/>
          </a:p>
        </p:txBody>
      </p:sp>
      <p:graphicFrame>
        <p:nvGraphicFramePr>
          <p:cNvPr id="4" name="Object 4">
            <a:extLst>
              <a:ext uri="{FF2B5EF4-FFF2-40B4-BE49-F238E27FC236}">
                <a16:creationId xmlns:a16="http://schemas.microsoft.com/office/drawing/2014/main" id="{82A1D889-0385-A22A-831A-8A96654E62B1}"/>
              </a:ext>
            </a:extLst>
          </p:cNvPr>
          <p:cNvGraphicFramePr>
            <a:graphicFrameLocks noChangeAspect="1"/>
          </p:cNvGraphicFramePr>
          <p:nvPr>
            <p:extLst>
              <p:ext uri="{D42A27DB-BD31-4B8C-83A1-F6EECF244321}">
                <p14:modId xmlns:p14="http://schemas.microsoft.com/office/powerpoint/2010/main" val="3239896554"/>
              </p:ext>
            </p:extLst>
          </p:nvPr>
        </p:nvGraphicFramePr>
        <p:xfrm>
          <a:off x="8235950" y="4319005"/>
          <a:ext cx="2303462" cy="927100"/>
        </p:xfrm>
        <a:graphic>
          <a:graphicData uri="http://schemas.openxmlformats.org/presentationml/2006/ole">
            <mc:AlternateContent xmlns:mc="http://schemas.openxmlformats.org/markup-compatibility/2006">
              <mc:Choice xmlns:v="urn:schemas-microsoft-com:vml" Requires="v">
                <p:oleObj name="Ligning" r:id="rId3" imgW="1041120" imgH="419040" progId="Equation.3">
                  <p:embed/>
                </p:oleObj>
              </mc:Choice>
              <mc:Fallback>
                <p:oleObj name="Ligning" r:id="rId3" imgW="1041120" imgH="419040" progId="Equation.3">
                  <p:embed/>
                  <p:pic>
                    <p:nvPicPr>
                      <p:cNvPr id="4" name="Object 4">
                        <a:extLst>
                          <a:ext uri="{FF2B5EF4-FFF2-40B4-BE49-F238E27FC236}">
                            <a16:creationId xmlns:a16="http://schemas.microsoft.com/office/drawing/2014/main" id="{82A1D889-0385-A22A-831A-8A96654E6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950" y="4319005"/>
                        <a:ext cx="2303462"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 Box 6">
            <a:extLst>
              <a:ext uri="{FF2B5EF4-FFF2-40B4-BE49-F238E27FC236}">
                <a16:creationId xmlns:a16="http://schemas.microsoft.com/office/drawing/2014/main" id="{86BA2473-D185-4E67-1D80-09A5C7D41053}"/>
              </a:ext>
            </a:extLst>
          </p:cNvPr>
          <p:cNvSpPr txBox="1">
            <a:spLocks noChangeArrowheads="1"/>
          </p:cNvSpPr>
          <p:nvPr/>
        </p:nvSpPr>
        <p:spPr bwMode="auto">
          <a:xfrm>
            <a:off x="10972800" y="4463468"/>
            <a:ext cx="10080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da-DK" altLang="da-DK" sz="2800" dirty="0"/>
              <a:t>or</a:t>
            </a:r>
          </a:p>
        </p:txBody>
      </p:sp>
      <p:graphicFrame>
        <p:nvGraphicFramePr>
          <p:cNvPr id="14" name="Object 7">
            <a:extLst>
              <a:ext uri="{FF2B5EF4-FFF2-40B4-BE49-F238E27FC236}">
                <a16:creationId xmlns:a16="http://schemas.microsoft.com/office/drawing/2014/main" id="{12A18CE0-1CD7-AFE2-0C84-55C1C0D1CE82}"/>
              </a:ext>
            </a:extLst>
          </p:cNvPr>
          <p:cNvGraphicFramePr>
            <a:graphicFrameLocks noChangeAspect="1"/>
          </p:cNvGraphicFramePr>
          <p:nvPr>
            <p:extLst>
              <p:ext uri="{D42A27DB-BD31-4B8C-83A1-F6EECF244321}">
                <p14:modId xmlns:p14="http://schemas.microsoft.com/office/powerpoint/2010/main" val="1992337131"/>
              </p:ext>
            </p:extLst>
          </p:nvPr>
        </p:nvGraphicFramePr>
        <p:xfrm>
          <a:off x="12339637" y="4319005"/>
          <a:ext cx="1238250" cy="915988"/>
        </p:xfrm>
        <a:graphic>
          <a:graphicData uri="http://schemas.openxmlformats.org/presentationml/2006/ole">
            <mc:AlternateContent xmlns:mc="http://schemas.openxmlformats.org/markup-compatibility/2006">
              <mc:Choice xmlns:v="urn:schemas-microsoft-com:vml" Requires="v">
                <p:oleObj name="Ligning" r:id="rId5" imgW="583920" imgH="431640" progId="Equation.3">
                  <p:embed/>
                </p:oleObj>
              </mc:Choice>
              <mc:Fallback>
                <p:oleObj name="Ligning" r:id="rId5" imgW="583920" imgH="431640" progId="Equation.3">
                  <p:embed/>
                  <p:pic>
                    <p:nvPicPr>
                      <p:cNvPr id="14" name="Object 7">
                        <a:extLst>
                          <a:ext uri="{FF2B5EF4-FFF2-40B4-BE49-F238E27FC236}">
                            <a16:creationId xmlns:a16="http://schemas.microsoft.com/office/drawing/2014/main" id="{12A18CE0-1CD7-AFE2-0C84-55C1C0D1CE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637" y="4319005"/>
                        <a:ext cx="123825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 Box 9">
            <a:extLst>
              <a:ext uri="{FF2B5EF4-FFF2-40B4-BE49-F238E27FC236}">
                <a16:creationId xmlns:a16="http://schemas.microsoft.com/office/drawing/2014/main" id="{1C1AB2AF-433A-6A39-0833-7BF2E4E5B104}"/>
              </a:ext>
            </a:extLst>
          </p:cNvPr>
          <p:cNvSpPr txBox="1">
            <a:spLocks noChangeArrowheads="1"/>
          </p:cNvSpPr>
          <p:nvPr/>
        </p:nvSpPr>
        <p:spPr bwMode="auto">
          <a:xfrm>
            <a:off x="887647" y="5831815"/>
            <a:ext cx="5930900" cy="282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130000"/>
              </a:lnSpc>
            </a:pPr>
            <a:r>
              <a:rPr lang="da-DK" altLang="da-DK" sz="2800" dirty="0"/>
              <a:t>X</a:t>
            </a:r>
            <a:r>
              <a:rPr lang="da-DK" altLang="da-DK" sz="2800" baseline="-25000" dirty="0"/>
              <a:t>C</a:t>
            </a:r>
            <a:r>
              <a:rPr lang="da-DK" altLang="da-DK" sz="2800" dirty="0"/>
              <a:t> = </a:t>
            </a:r>
            <a:r>
              <a:rPr lang="da-DK" altLang="da-DK" sz="2800" dirty="0" err="1"/>
              <a:t>Reactance</a:t>
            </a:r>
            <a:r>
              <a:rPr lang="da-DK" altLang="da-DK" sz="2800" dirty="0"/>
              <a:t> in ohms</a:t>
            </a:r>
          </a:p>
          <a:p>
            <a:pPr eaLnBrk="1" hangingPunct="1">
              <a:lnSpc>
                <a:spcPct val="130000"/>
              </a:lnSpc>
            </a:pPr>
            <a:r>
              <a:rPr lang="da-DK" altLang="da-DK" sz="2800" dirty="0" err="1"/>
              <a:t>u</a:t>
            </a:r>
            <a:r>
              <a:rPr lang="da-DK" altLang="da-DK" sz="2800" baseline="-25000" dirty="0" err="1"/>
              <a:t>C</a:t>
            </a:r>
            <a:r>
              <a:rPr lang="da-DK" altLang="da-DK" sz="2800" dirty="0"/>
              <a:t> = </a:t>
            </a:r>
            <a:r>
              <a:rPr lang="da-DK" altLang="da-DK" sz="2800" dirty="0" err="1"/>
              <a:t>voltage</a:t>
            </a:r>
            <a:endParaRPr lang="da-DK" altLang="da-DK" sz="2800" dirty="0"/>
          </a:p>
          <a:p>
            <a:pPr eaLnBrk="1" hangingPunct="1">
              <a:lnSpc>
                <a:spcPct val="130000"/>
              </a:lnSpc>
            </a:pPr>
            <a:r>
              <a:rPr lang="da-DK" altLang="da-DK" sz="2800" dirty="0" err="1"/>
              <a:t>i</a:t>
            </a:r>
            <a:r>
              <a:rPr lang="da-DK" altLang="da-DK" sz="2800" baseline="-25000" dirty="0" err="1"/>
              <a:t>C</a:t>
            </a:r>
            <a:r>
              <a:rPr lang="da-DK" altLang="da-DK" sz="2800" dirty="0"/>
              <a:t> = </a:t>
            </a:r>
            <a:r>
              <a:rPr lang="da-DK" altLang="da-DK" sz="2800" dirty="0" err="1"/>
              <a:t>current</a:t>
            </a:r>
            <a:endParaRPr lang="da-DK" altLang="da-DK" sz="2800" dirty="0"/>
          </a:p>
          <a:p>
            <a:pPr eaLnBrk="1" hangingPunct="1">
              <a:lnSpc>
                <a:spcPct val="130000"/>
              </a:lnSpc>
            </a:pPr>
            <a:r>
              <a:rPr lang="da-DK" altLang="da-DK" sz="2800" dirty="0"/>
              <a:t>F = </a:t>
            </a:r>
            <a:r>
              <a:rPr lang="da-DK" altLang="da-DK" sz="2800" dirty="0" err="1"/>
              <a:t>frequency</a:t>
            </a:r>
            <a:r>
              <a:rPr lang="da-DK" altLang="da-DK" sz="2800" dirty="0"/>
              <a:t> in Hz</a:t>
            </a:r>
          </a:p>
          <a:p>
            <a:pPr eaLnBrk="1" hangingPunct="1">
              <a:lnSpc>
                <a:spcPct val="130000"/>
              </a:lnSpc>
            </a:pPr>
            <a:r>
              <a:rPr lang="da-DK" altLang="da-DK" sz="2800" dirty="0"/>
              <a:t>C = </a:t>
            </a:r>
            <a:r>
              <a:rPr lang="da-DK" altLang="da-DK" sz="2800" dirty="0" err="1"/>
              <a:t>capacity</a:t>
            </a:r>
            <a:r>
              <a:rPr lang="da-DK" altLang="da-DK" sz="2800" dirty="0"/>
              <a:t> in F</a:t>
            </a:r>
          </a:p>
        </p:txBody>
      </p:sp>
      <p:grpSp>
        <p:nvGrpSpPr>
          <p:cNvPr id="9" name="Group 8">
            <a:extLst>
              <a:ext uri="{FF2B5EF4-FFF2-40B4-BE49-F238E27FC236}">
                <a16:creationId xmlns:a16="http://schemas.microsoft.com/office/drawing/2014/main" id="{5FA65AC7-206E-BA24-624E-DF48D5E5925A}"/>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283F98A6-7A61-550E-220C-D083B52F9BB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EAD6A67A-220A-E1AA-33DD-A0D263ACBC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65632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27E41-96BB-C3AB-7EF0-24E7FDF7D0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8AA2A67-2DB6-0DFE-3428-FD994907FFE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3A0BEAC-7CA7-C6FC-A44F-7667422708E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02C31B8-AD13-FCB8-B49A-4ABE6BA43AD5}"/>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X</a:t>
            </a:r>
            <a:r>
              <a:rPr lang="en-US" sz="6000" b="1" baseline="-25000" dirty="0">
                <a:solidFill>
                  <a:srgbClr val="000000"/>
                </a:solidFill>
                <a:latin typeface="Tshore"/>
                <a:sym typeface="Cabin 1"/>
              </a:rPr>
              <a:t>C</a:t>
            </a:r>
            <a:r>
              <a:rPr lang="en-US" sz="6000" b="1" dirty="0">
                <a:solidFill>
                  <a:srgbClr val="000000"/>
                </a:solidFill>
                <a:latin typeface="Tshore"/>
                <a:sym typeface="Cabin 1"/>
              </a:rPr>
              <a:t> as a function of frequency</a:t>
            </a:r>
          </a:p>
        </p:txBody>
      </p:sp>
      <p:grpSp>
        <p:nvGrpSpPr>
          <p:cNvPr id="11" name="Group 2">
            <a:extLst>
              <a:ext uri="{FF2B5EF4-FFF2-40B4-BE49-F238E27FC236}">
                <a16:creationId xmlns:a16="http://schemas.microsoft.com/office/drawing/2014/main" id="{252178E6-C50A-1D89-0DA4-62319ADDC15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ADCD940-B09D-6FFD-6221-4F9F8FE35D3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graphicFrame>
        <p:nvGraphicFramePr>
          <p:cNvPr id="9" name="Object 5">
            <a:extLst>
              <a:ext uri="{FF2B5EF4-FFF2-40B4-BE49-F238E27FC236}">
                <a16:creationId xmlns:a16="http://schemas.microsoft.com/office/drawing/2014/main" id="{ABD54D71-5EE2-BD10-1C0D-E138AE5BDFF7}"/>
              </a:ext>
            </a:extLst>
          </p:cNvPr>
          <p:cNvGraphicFramePr>
            <a:graphicFrameLocks noChangeAspect="1"/>
          </p:cNvGraphicFramePr>
          <p:nvPr>
            <p:extLst>
              <p:ext uri="{D42A27DB-BD31-4B8C-83A1-F6EECF244321}">
                <p14:modId xmlns:p14="http://schemas.microsoft.com/office/powerpoint/2010/main" val="2615761238"/>
              </p:ext>
            </p:extLst>
          </p:nvPr>
        </p:nvGraphicFramePr>
        <p:xfrm>
          <a:off x="1862947" y="2547516"/>
          <a:ext cx="7315200" cy="5385601"/>
        </p:xfrm>
        <a:graphic>
          <a:graphicData uri="http://schemas.openxmlformats.org/presentationml/2006/ole">
            <mc:AlternateContent xmlns:mc="http://schemas.openxmlformats.org/markup-compatibility/2006">
              <mc:Choice xmlns:v="urn:schemas-microsoft-com:vml" Requires="v">
                <p:oleObj name="Diagram" r:id="rId3" imgW="3686251" imgH="2714549" progId="Excel.Chart.8">
                  <p:embed/>
                </p:oleObj>
              </mc:Choice>
              <mc:Fallback>
                <p:oleObj name="Diagram" r:id="rId3" imgW="3686251" imgH="2714549" progId="Excel.Chart.8">
                  <p:embed/>
                  <p:pic>
                    <p:nvPicPr>
                      <p:cNvPr id="9" name="Object 5">
                        <a:extLst>
                          <a:ext uri="{FF2B5EF4-FFF2-40B4-BE49-F238E27FC236}">
                            <a16:creationId xmlns:a16="http://schemas.microsoft.com/office/drawing/2014/main" id="{ABD54D71-5EE2-BD10-1C0D-E138AE5BD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947" y="2547516"/>
                        <a:ext cx="7315200" cy="5385601"/>
                      </a:xfrm>
                      <a:prstGeom prst="rect">
                        <a:avLst/>
                      </a:prstGeom>
                      <a:noFill/>
                      <a:ln>
                        <a:noFill/>
                      </a:ln>
                      <a:effectLst/>
                    </p:spPr>
                  </p:pic>
                </p:oleObj>
              </mc:Fallback>
            </mc:AlternateContent>
          </a:graphicData>
        </a:graphic>
      </p:graphicFrame>
      <p:grpSp>
        <p:nvGrpSpPr>
          <p:cNvPr id="4" name="Group 3">
            <a:extLst>
              <a:ext uri="{FF2B5EF4-FFF2-40B4-BE49-F238E27FC236}">
                <a16:creationId xmlns:a16="http://schemas.microsoft.com/office/drawing/2014/main" id="{FFFDFFBE-5C42-F1C7-3AEF-0E714B0D4630}"/>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549DFBBB-253B-DF9A-C2DC-508F2525A5B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6" name="Picture 5" descr="A logo for a company&#10;&#10;AI-generated content may be incorrect.">
              <a:extLst>
                <a:ext uri="{FF2B5EF4-FFF2-40B4-BE49-F238E27FC236}">
                  <a16:creationId xmlns:a16="http://schemas.microsoft.com/office/drawing/2014/main" id="{4AAAC6C8-14EC-9AD3-8879-F4F2B2E99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32952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A2F5A-6307-EABD-DF69-01718D02256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0A1D3A-9DEF-7A1B-673F-F0D4E0C132A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CBE94E3-3553-70A2-7CF2-1AB0195A6D8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0CF613A-8E34-72F9-04D4-A6805C4A471C}"/>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Diode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D76A4903-A793-F876-D7DD-D10AC45876A3}"/>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2FD152FC-E63B-2B37-2D2E-BE68057331F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096E328F-FC99-2D3D-8BC3-EF05F1056E40}"/>
              </a:ext>
            </a:extLst>
          </p:cNvPr>
          <p:cNvSpPr txBox="1"/>
          <p:nvPr/>
        </p:nvSpPr>
        <p:spPr>
          <a:xfrm>
            <a:off x="887647" y="2428035"/>
            <a:ext cx="11075753" cy="3539430"/>
          </a:xfrm>
          <a:prstGeom prst="rect">
            <a:avLst/>
          </a:prstGeom>
          <a:noFill/>
        </p:spPr>
        <p:txBody>
          <a:bodyPr wrap="square" rtlCol="0">
            <a:spAutoFit/>
          </a:bodyPr>
          <a:lstStyle/>
          <a:p>
            <a:r>
              <a:rPr lang="en-US" sz="3200" dirty="0"/>
              <a:t>The diode is a simple, yet very important in any electrical circuit. 
</a:t>
            </a:r>
          </a:p>
          <a:p>
            <a:r>
              <a:rPr lang="en-US" sz="3200" dirty="0"/>
              <a:t>The diode is a component that only allows current to pass through one way (the direction of conduction) and provides great resistance in the other direction (the direction of blockage). </a:t>
            </a:r>
          </a:p>
          <a:p>
            <a:endParaRPr lang="en-US" sz="3200" dirty="0"/>
          </a:p>
          <a:p>
            <a:r>
              <a:rPr lang="en-US" sz="3200" dirty="0"/>
              <a:t>The diode is therefore also called a rectifier valve.</a:t>
            </a:r>
            <a:endParaRPr lang="da-DK" sz="3200" dirty="0"/>
          </a:p>
        </p:txBody>
      </p:sp>
      <p:pic>
        <p:nvPicPr>
          <p:cNvPr id="5" name="Billede 4">
            <a:extLst>
              <a:ext uri="{FF2B5EF4-FFF2-40B4-BE49-F238E27FC236}">
                <a16:creationId xmlns:a16="http://schemas.microsoft.com/office/drawing/2014/main" id="{25EAF754-7C10-078A-3A7E-D8993624A280}"/>
              </a:ext>
            </a:extLst>
          </p:cNvPr>
          <p:cNvPicPr>
            <a:picLocks noChangeAspect="1"/>
          </p:cNvPicPr>
          <p:nvPr/>
        </p:nvPicPr>
        <p:blipFill>
          <a:blip r:embed="rId3"/>
          <a:stretch>
            <a:fillRect/>
          </a:stretch>
        </p:blipFill>
        <p:spPr>
          <a:xfrm>
            <a:off x="11353800" y="5596301"/>
            <a:ext cx="6514088" cy="3257044"/>
          </a:xfrm>
          <a:prstGeom prst="rect">
            <a:avLst/>
          </a:prstGeom>
        </p:spPr>
      </p:pic>
      <p:pic>
        <p:nvPicPr>
          <p:cNvPr id="4" name="object 5">
            <a:extLst>
              <a:ext uri="{FF2B5EF4-FFF2-40B4-BE49-F238E27FC236}">
                <a16:creationId xmlns:a16="http://schemas.microsoft.com/office/drawing/2014/main" id="{FB4A68A0-F39B-076C-657C-71997E4A62FD}"/>
              </a:ext>
            </a:extLst>
          </p:cNvPr>
          <p:cNvPicPr/>
          <p:nvPr/>
        </p:nvPicPr>
        <p:blipFill>
          <a:blip r:embed="rId4" cstate="print"/>
          <a:stretch>
            <a:fillRect/>
          </a:stretch>
        </p:blipFill>
        <p:spPr>
          <a:xfrm>
            <a:off x="12367259" y="2036157"/>
            <a:ext cx="5106293" cy="3560144"/>
          </a:xfrm>
          <a:prstGeom prst="rect">
            <a:avLst/>
          </a:prstGeom>
        </p:spPr>
      </p:pic>
      <p:grpSp>
        <p:nvGrpSpPr>
          <p:cNvPr id="9" name="Group 8">
            <a:extLst>
              <a:ext uri="{FF2B5EF4-FFF2-40B4-BE49-F238E27FC236}">
                <a16:creationId xmlns:a16="http://schemas.microsoft.com/office/drawing/2014/main" id="{6BA35E23-180D-5108-7EFA-74A9C138916F}"/>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ECC2FD1F-8F15-537C-E175-600742FCE17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23D602AA-352C-F0EC-379A-F6AADC00E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277965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FCD34-0A1B-BB3A-F674-D2AE14D3FD1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DF7E00-4D41-17A7-8041-37BB72F8633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953EB63-EDC3-D69B-B665-3D0D0FB3532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1286007-F45C-FB57-ED92-CC3BFF601C61}"/>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Diode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7E5BFB9-7E75-125C-3177-8CB6103C2E7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4DBA97C7-B8F5-FE87-9E0E-A758201E1F1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9A7B9614-0A28-2942-7E45-ED0CE504BE5D}"/>
              </a:ext>
            </a:extLst>
          </p:cNvPr>
          <p:cNvSpPr txBox="1"/>
          <p:nvPr/>
        </p:nvSpPr>
        <p:spPr>
          <a:xfrm>
            <a:off x="887647" y="2428035"/>
            <a:ext cx="11075753" cy="3539430"/>
          </a:xfrm>
          <a:prstGeom prst="rect">
            <a:avLst/>
          </a:prstGeom>
          <a:noFill/>
        </p:spPr>
        <p:txBody>
          <a:bodyPr wrap="square" rtlCol="0">
            <a:spAutoFit/>
          </a:bodyPr>
          <a:lstStyle/>
          <a:p>
            <a:r>
              <a:rPr lang="en-US" sz="3200" dirty="0"/>
              <a:t>The diode is a semiconductor that is made from the element silicon (Si) or germanium (Ge). The diode has two connections:</a:t>
            </a:r>
            <a:br>
              <a:rPr lang="en-US" sz="3200" dirty="0"/>
            </a:br>
            <a:endParaRPr lang="en-US" sz="3200" dirty="0"/>
          </a:p>
          <a:p>
            <a:r>
              <a:rPr lang="en-US" sz="3200" dirty="0"/>
              <a:t>Anode and cathode. </a:t>
            </a:r>
          </a:p>
          <a:p>
            <a:endParaRPr lang="en-US" sz="3200" dirty="0"/>
          </a:p>
          <a:p>
            <a:r>
              <a:rPr lang="en-US" sz="3200" dirty="0"/>
              <a:t>The diode conducts current when the anode is positive and blocks when the anode is negative.</a:t>
            </a:r>
            <a:endParaRPr lang="da-DK" sz="3200" dirty="0"/>
          </a:p>
        </p:txBody>
      </p:sp>
      <p:pic>
        <p:nvPicPr>
          <p:cNvPr id="4" name="Billede 3">
            <a:extLst>
              <a:ext uri="{FF2B5EF4-FFF2-40B4-BE49-F238E27FC236}">
                <a16:creationId xmlns:a16="http://schemas.microsoft.com/office/drawing/2014/main" id="{16330B3C-E69A-A9E0-3CD0-BED2F50FE3BF}"/>
              </a:ext>
            </a:extLst>
          </p:cNvPr>
          <p:cNvPicPr>
            <a:picLocks noChangeAspect="1"/>
          </p:cNvPicPr>
          <p:nvPr/>
        </p:nvPicPr>
        <p:blipFill>
          <a:blip r:embed="rId3"/>
          <a:stretch>
            <a:fillRect/>
          </a:stretch>
        </p:blipFill>
        <p:spPr>
          <a:xfrm>
            <a:off x="1233487" y="6012765"/>
            <a:ext cx="7294940" cy="2086955"/>
          </a:xfrm>
          <a:prstGeom prst="rect">
            <a:avLst/>
          </a:prstGeom>
        </p:spPr>
      </p:pic>
      <p:pic>
        <p:nvPicPr>
          <p:cNvPr id="9" name="Billede 8">
            <a:extLst>
              <a:ext uri="{FF2B5EF4-FFF2-40B4-BE49-F238E27FC236}">
                <a16:creationId xmlns:a16="http://schemas.microsoft.com/office/drawing/2014/main" id="{52B335CE-65D7-60F9-8143-B59E0A0D64DE}"/>
              </a:ext>
            </a:extLst>
          </p:cNvPr>
          <p:cNvPicPr>
            <a:picLocks noChangeAspect="1"/>
          </p:cNvPicPr>
          <p:nvPr/>
        </p:nvPicPr>
        <p:blipFill>
          <a:blip r:embed="rId4"/>
          <a:stretch>
            <a:fillRect/>
          </a:stretch>
        </p:blipFill>
        <p:spPr>
          <a:xfrm>
            <a:off x="9797673" y="6526315"/>
            <a:ext cx="7675939" cy="1527150"/>
          </a:xfrm>
          <a:prstGeom prst="rect">
            <a:avLst/>
          </a:prstGeom>
        </p:spPr>
      </p:pic>
      <p:grpSp>
        <p:nvGrpSpPr>
          <p:cNvPr id="5" name="Group 4">
            <a:extLst>
              <a:ext uri="{FF2B5EF4-FFF2-40B4-BE49-F238E27FC236}">
                <a16:creationId xmlns:a16="http://schemas.microsoft.com/office/drawing/2014/main" id="{0EF691CE-B2F2-7B1C-F015-72E4AFE9F7B8}"/>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34A56618-8B31-DAA1-F1A0-DD22D35FD53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E7679D20-0BCA-3C66-5072-ED90183ACF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56477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056E-3435-D8EA-948E-FB0EBF4B38B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EA83CA-A083-3C0F-BCD9-900116A7880F}"/>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0A69FEE-612E-733B-B7EE-AB91BC8F78B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4A2D8B6-6B94-01D6-A90D-F4790420048F}"/>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Lock tension and barrier tensioning</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6D07744-2279-7577-0734-168F56F07C1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CF2CC2D-3912-C925-4C59-60AA0837AC2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449BD1A5-04A3-A4B8-EE89-5F04CDC98032}"/>
              </a:ext>
            </a:extLst>
          </p:cNvPr>
          <p:cNvSpPr txBox="1"/>
          <p:nvPr/>
        </p:nvSpPr>
        <p:spPr>
          <a:xfrm>
            <a:off x="887647" y="2428035"/>
            <a:ext cx="14733353" cy="5016758"/>
          </a:xfrm>
          <a:prstGeom prst="rect">
            <a:avLst/>
          </a:prstGeom>
          <a:noFill/>
        </p:spPr>
        <p:txBody>
          <a:bodyPr wrap="square" rtlCol="0">
            <a:spAutoFit/>
          </a:bodyPr>
          <a:lstStyle/>
          <a:p>
            <a:r>
              <a:rPr lang="en-US" sz="3200" dirty="0"/>
              <a:t>The sluice voltage is the minimum value the diode must be </a:t>
            </a:r>
            <a:r>
              <a:rPr lang="en-US" sz="3200" dirty="0" err="1"/>
              <a:t>pressurised</a:t>
            </a:r>
            <a:r>
              <a:rPr lang="en-US" sz="3200" dirty="0"/>
              <a:t> before the current can begin, for germanium diodes the sluice voltage is about 0.3 volts and for silicon diodes about 0.7 volts.</a:t>
            </a:r>
          </a:p>
          <a:p>
            <a:r>
              <a:rPr lang="en-US" sz="3200" dirty="0"/>
              <a:t>
Blocking voltage is the maximum voltage that the diode can block. If this voltage is exceeded, there will be a breakthrough, and the diode will be destroyed.</a:t>
            </a:r>
          </a:p>
          <a:p>
            <a:r>
              <a:rPr lang="en-US" sz="3200" dirty="0"/>
              <a:t>
Silicon diode up to 1000V</a:t>
            </a:r>
          </a:p>
          <a:p>
            <a:r>
              <a:rPr lang="en-US" sz="3200" dirty="0"/>
              <a:t>
Germanium diode up to 100V</a:t>
            </a:r>
          </a:p>
        </p:txBody>
      </p:sp>
      <p:grpSp>
        <p:nvGrpSpPr>
          <p:cNvPr id="4" name="Group 3">
            <a:extLst>
              <a:ext uri="{FF2B5EF4-FFF2-40B4-BE49-F238E27FC236}">
                <a16:creationId xmlns:a16="http://schemas.microsoft.com/office/drawing/2014/main" id="{6338FE5C-55C4-417C-4914-5E2E358A72CC}"/>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C444063C-5454-A266-D3F2-EBAC2D67D66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254A75B3-7CFC-6107-13AF-E9495667E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296994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2D8F-181D-5F85-F4B6-8CA3A8C437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65C29D-52AE-4EFF-424E-AADDD82A1933}"/>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614E7D6-E9CC-AE9B-66D6-6F1A8A47508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68B69DA-0828-9DA9-8042-FEDDBE0A0DDF}"/>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Temperature</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A8D85ED-9FFC-91C1-9C06-F41EBD8E8EB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56C7E73-D672-3BA0-A469-9778CA85A88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59D4707B-B9F3-1918-005B-88D3AE2A6689}"/>
              </a:ext>
            </a:extLst>
          </p:cNvPr>
          <p:cNvSpPr txBox="1"/>
          <p:nvPr/>
        </p:nvSpPr>
        <p:spPr>
          <a:xfrm>
            <a:off x="887647" y="2428035"/>
            <a:ext cx="13971353" cy="3011465"/>
          </a:xfrm>
          <a:prstGeom prst="rect">
            <a:avLst/>
          </a:prstGeom>
          <a:noFill/>
        </p:spPr>
        <p:txBody>
          <a:bodyPr wrap="square" rtlCol="0">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There is a difference in the temperatures under which the two diode types can work: </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
The germanium diodes can withstand temperatures up to approx. 80-90°C and the silicon diodes up to approx. 200°C.</a:t>
            </a:r>
            <a:endParaRPr lang="da-DK"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0F50D95F-31E2-4A47-69C2-50A376210A6A}"/>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BF3B1E7D-5A02-7C16-D81A-B940F3792FC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25D69469-1EE7-418D-EA8F-980EF1828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272593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445C-DB00-0E80-63AE-52929C92494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8A4D4FC-3AFB-7815-51F9-41C0CBD029C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612DAF1-8907-71D0-F822-1111277FE61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3A5012C-8B70-1464-735B-E7F858B8B6AE}"/>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Use of diode</a:t>
            </a:r>
          </a:p>
        </p:txBody>
      </p:sp>
      <p:grpSp>
        <p:nvGrpSpPr>
          <p:cNvPr id="11" name="Group 2">
            <a:extLst>
              <a:ext uri="{FF2B5EF4-FFF2-40B4-BE49-F238E27FC236}">
                <a16:creationId xmlns:a16="http://schemas.microsoft.com/office/drawing/2014/main" id="{F9150F2C-B508-CE33-CA73-074128DED69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CDD88A9-E734-3E41-4B10-ADBA16C0F7C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AF63B2A7-5951-2F6B-ACE4-FF5A3600E1CF}"/>
              </a:ext>
            </a:extLst>
          </p:cNvPr>
          <p:cNvSpPr txBox="1"/>
          <p:nvPr/>
        </p:nvSpPr>
        <p:spPr>
          <a:xfrm>
            <a:off x="887647" y="2428035"/>
            <a:ext cx="15266753" cy="3046988"/>
          </a:xfrm>
          <a:prstGeom prst="rect">
            <a:avLst/>
          </a:prstGeom>
          <a:noFill/>
        </p:spPr>
        <p:txBody>
          <a:bodyPr wrap="square" rtlCol="0">
            <a:spAutoFit/>
          </a:bodyPr>
          <a:lstStyle/>
          <a:p>
            <a:r>
              <a:rPr lang="en-US" sz="3200" dirty="0"/>
              <a:t>The diode is used for many different purposes, but most often to convert alternating voltage into direct voltage (rectification).</a:t>
            </a:r>
          </a:p>
          <a:p>
            <a:endParaRPr lang="en-US" sz="3200" dirty="0"/>
          </a:p>
          <a:p>
            <a:r>
              <a:rPr lang="en-US" sz="3200" dirty="0"/>
              <a:t>Since current can only flow one way through the diode, current will only flow in one of the two half periods of the alternating voltage. It will not be a very "even" voltage that comes out of it, but it is by definition a direct voltage, and it is called a pulsating DC.</a:t>
            </a:r>
            <a:endParaRPr lang="da-DK" sz="3200" dirty="0"/>
          </a:p>
        </p:txBody>
      </p:sp>
      <p:pic>
        <p:nvPicPr>
          <p:cNvPr id="4" name="Billede 3">
            <a:extLst>
              <a:ext uri="{FF2B5EF4-FFF2-40B4-BE49-F238E27FC236}">
                <a16:creationId xmlns:a16="http://schemas.microsoft.com/office/drawing/2014/main" id="{3B9A1BC2-DAA0-54BD-AE74-43455B62B143}"/>
              </a:ext>
            </a:extLst>
          </p:cNvPr>
          <p:cNvPicPr>
            <a:picLocks noChangeAspect="1"/>
          </p:cNvPicPr>
          <p:nvPr/>
        </p:nvPicPr>
        <p:blipFill>
          <a:blip r:embed="rId3"/>
          <a:stretch>
            <a:fillRect/>
          </a:stretch>
        </p:blipFill>
        <p:spPr>
          <a:xfrm>
            <a:off x="887647" y="5728743"/>
            <a:ext cx="7594240" cy="2130222"/>
          </a:xfrm>
          <a:prstGeom prst="rect">
            <a:avLst/>
          </a:prstGeom>
        </p:spPr>
      </p:pic>
      <p:pic>
        <p:nvPicPr>
          <p:cNvPr id="9" name="Billede 8">
            <a:extLst>
              <a:ext uri="{FF2B5EF4-FFF2-40B4-BE49-F238E27FC236}">
                <a16:creationId xmlns:a16="http://schemas.microsoft.com/office/drawing/2014/main" id="{71288B7C-058B-06D2-38C6-86679DA9851B}"/>
              </a:ext>
            </a:extLst>
          </p:cNvPr>
          <p:cNvPicPr>
            <a:picLocks noChangeAspect="1"/>
          </p:cNvPicPr>
          <p:nvPr/>
        </p:nvPicPr>
        <p:blipFill>
          <a:blip r:embed="rId4"/>
          <a:stretch>
            <a:fillRect/>
          </a:stretch>
        </p:blipFill>
        <p:spPr>
          <a:xfrm>
            <a:off x="9735761" y="6202436"/>
            <a:ext cx="6499488" cy="1689866"/>
          </a:xfrm>
          <a:prstGeom prst="rect">
            <a:avLst/>
          </a:prstGeom>
        </p:spPr>
      </p:pic>
      <p:grpSp>
        <p:nvGrpSpPr>
          <p:cNvPr id="5" name="Group 4">
            <a:extLst>
              <a:ext uri="{FF2B5EF4-FFF2-40B4-BE49-F238E27FC236}">
                <a16:creationId xmlns:a16="http://schemas.microsoft.com/office/drawing/2014/main" id="{FE6A3421-C97D-3B99-1D2C-13D5EC3F99E0}"/>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B6DF2777-7E7E-F200-E430-12B7538DC57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8BCF035D-F804-F585-4928-6359DC5E6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11097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CBF7-1567-1748-51C4-DB4FAB3295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995E784-E856-A38A-4889-F44578EDABA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7573D149-1FC3-30BF-0B77-36B380CA6D6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75B32DC-6AE8-466E-B092-7D63683107BF}"/>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Double </a:t>
            </a:r>
            <a:r>
              <a:rPr lang="da-DK" sz="6000" b="1" dirty="0" err="1">
                <a:solidFill>
                  <a:srgbClr val="000000"/>
                </a:solidFill>
                <a:latin typeface="Tshore"/>
              </a:rPr>
              <a:t>one-way</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4D6A7B5-AE20-129C-C443-818EB87B9FA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65BE65F-DC59-EA1D-483A-B7E306073F2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24FA77B0-CD89-C7C9-418C-F66FE36D22E1}"/>
              </a:ext>
            </a:extLst>
          </p:cNvPr>
          <p:cNvSpPr txBox="1"/>
          <p:nvPr/>
        </p:nvSpPr>
        <p:spPr>
          <a:xfrm>
            <a:off x="887647" y="2428035"/>
            <a:ext cx="13666553" cy="5016758"/>
          </a:xfrm>
          <a:prstGeom prst="rect">
            <a:avLst/>
          </a:prstGeom>
          <a:noFill/>
        </p:spPr>
        <p:txBody>
          <a:bodyPr wrap="square" rtlCol="0">
            <a:spAutoFit/>
          </a:bodyPr>
          <a:lstStyle/>
          <a:p>
            <a:r>
              <a:rPr lang="en-US" sz="3200" dirty="0"/>
              <a:t>In double rectification, the diodes work together in pairs (2-3) and (1-4).</a:t>
            </a:r>
          </a:p>
          <a:p>
            <a:r>
              <a:rPr lang="en-US" sz="3200" dirty="0"/>
              <a:t>
In the first period, there is a plus in on the diode between 1 and 2 - diode 1 blocks and diode 2 conducts the current through it. The current flows out through the RL and back between diode 1-3. Since the current always wants to return to minus, it must be diode 3 that conducts the current through it. </a:t>
            </a:r>
          </a:p>
          <a:p>
            <a:r>
              <a:rPr lang="en-US" sz="3200" dirty="0"/>
              <a:t>
Then it is diode 1-4 that work together. Plus now comes in between diode 3-4, diode 3 blocks and diode 4 conducts the current through it. The current runs out through RL and back between diode 1-3.</a:t>
            </a:r>
            <a:endParaRPr lang="da-DK" sz="3200" dirty="0"/>
          </a:p>
        </p:txBody>
      </p:sp>
      <p:pic>
        <p:nvPicPr>
          <p:cNvPr id="4" name="Billede 3">
            <a:extLst>
              <a:ext uri="{FF2B5EF4-FFF2-40B4-BE49-F238E27FC236}">
                <a16:creationId xmlns:a16="http://schemas.microsoft.com/office/drawing/2014/main" id="{63D528A7-34B0-252D-B431-61E8777F9CD7}"/>
              </a:ext>
            </a:extLst>
          </p:cNvPr>
          <p:cNvPicPr>
            <a:picLocks noChangeAspect="1"/>
          </p:cNvPicPr>
          <p:nvPr/>
        </p:nvPicPr>
        <p:blipFill>
          <a:blip r:embed="rId3"/>
          <a:stretch>
            <a:fillRect/>
          </a:stretch>
        </p:blipFill>
        <p:spPr>
          <a:xfrm>
            <a:off x="14900906" y="2399460"/>
            <a:ext cx="2466975" cy="1847850"/>
          </a:xfrm>
          <a:prstGeom prst="rect">
            <a:avLst/>
          </a:prstGeom>
        </p:spPr>
      </p:pic>
      <p:pic>
        <p:nvPicPr>
          <p:cNvPr id="9" name="Billede 8">
            <a:extLst>
              <a:ext uri="{FF2B5EF4-FFF2-40B4-BE49-F238E27FC236}">
                <a16:creationId xmlns:a16="http://schemas.microsoft.com/office/drawing/2014/main" id="{B3D3F7A1-45C7-E400-C1C6-B37E31D864C1}"/>
              </a:ext>
            </a:extLst>
          </p:cNvPr>
          <p:cNvPicPr>
            <a:picLocks noChangeAspect="1"/>
          </p:cNvPicPr>
          <p:nvPr/>
        </p:nvPicPr>
        <p:blipFill>
          <a:blip r:embed="rId4"/>
          <a:stretch>
            <a:fillRect/>
          </a:stretch>
        </p:blipFill>
        <p:spPr>
          <a:xfrm>
            <a:off x="15423915" y="4927192"/>
            <a:ext cx="1971675" cy="2324100"/>
          </a:xfrm>
          <a:prstGeom prst="rect">
            <a:avLst/>
          </a:prstGeom>
        </p:spPr>
      </p:pic>
      <p:grpSp>
        <p:nvGrpSpPr>
          <p:cNvPr id="5" name="Group 4">
            <a:extLst>
              <a:ext uri="{FF2B5EF4-FFF2-40B4-BE49-F238E27FC236}">
                <a16:creationId xmlns:a16="http://schemas.microsoft.com/office/drawing/2014/main" id="{6717A32E-D00D-9199-EBD3-8026F8EAB3CA}"/>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2DF41359-1929-831D-8935-0992C0144BB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AD895CA2-247C-FB14-6B72-768484502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04373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9C5D-EB5D-76A9-5772-CB1E88AC97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841885B-6323-EAF3-6395-5777FD009A4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FAD169C-A098-3DE0-1D0B-151A9B5C1CA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17CF10A-C6D4-B16F-AF9E-E4CE361877FC}"/>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Double </a:t>
            </a:r>
            <a:r>
              <a:rPr lang="da-DK" sz="6000" b="1" dirty="0" err="1">
                <a:solidFill>
                  <a:srgbClr val="000000"/>
                </a:solidFill>
                <a:latin typeface="Tshore"/>
              </a:rPr>
              <a:t>one-way</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640899E-1C0A-4B2B-74FE-7BC71434B8C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F70206A-61D5-5E75-18F6-D9DF1E545B0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ladsholder til indhold 3">
            <a:extLst>
              <a:ext uri="{FF2B5EF4-FFF2-40B4-BE49-F238E27FC236}">
                <a16:creationId xmlns:a16="http://schemas.microsoft.com/office/drawing/2014/main" id="{E30A82E3-D9B9-5E5E-5998-AAB566C7E3E1}"/>
              </a:ext>
            </a:extLst>
          </p:cNvPr>
          <p:cNvPicPr>
            <a:picLocks noChangeAspect="1"/>
          </p:cNvPicPr>
          <p:nvPr/>
        </p:nvPicPr>
        <p:blipFill>
          <a:blip r:embed="rId3"/>
          <a:stretch>
            <a:fillRect/>
          </a:stretch>
        </p:blipFill>
        <p:spPr>
          <a:xfrm>
            <a:off x="914400" y="2914650"/>
            <a:ext cx="14828043" cy="4457700"/>
          </a:xfrm>
          <a:prstGeom prst="rect">
            <a:avLst/>
          </a:prstGeom>
        </p:spPr>
      </p:pic>
      <p:grpSp>
        <p:nvGrpSpPr>
          <p:cNvPr id="5" name="Group 4">
            <a:extLst>
              <a:ext uri="{FF2B5EF4-FFF2-40B4-BE49-F238E27FC236}">
                <a16:creationId xmlns:a16="http://schemas.microsoft.com/office/drawing/2014/main" id="{E4F4FE00-B67B-47D9-FED8-4B0309246E43}"/>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0D9EE84F-767F-658B-BC9A-0D7977E04AE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976BB5C1-27A9-F3C0-5B3E-38E21BDBB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470247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4CF48-1E94-B738-7C4C-20996B75CE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7710BB-6B0F-D673-F243-6594ACE5632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EDEFAA4-56F5-1749-45E7-CDDD65F1F0D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C925461-A626-CC40-E209-3403431C8F06}"/>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Double </a:t>
            </a:r>
            <a:r>
              <a:rPr lang="da-DK" sz="6000" b="1" dirty="0" err="1">
                <a:solidFill>
                  <a:srgbClr val="000000"/>
                </a:solidFill>
                <a:latin typeface="Tshore"/>
              </a:rPr>
              <a:t>one-way</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B7135B0-656F-52AA-4C67-7E400A70D89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CCFF28B-CAF7-AF39-63E7-C2AC3442279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42AA8FCE-D81B-EFA3-BA6B-45CC8DDB54EE}"/>
              </a:ext>
            </a:extLst>
          </p:cNvPr>
          <p:cNvSpPr txBox="1"/>
          <p:nvPr/>
        </p:nvSpPr>
        <p:spPr>
          <a:xfrm>
            <a:off x="887647" y="2428035"/>
            <a:ext cx="12142553" cy="5509200"/>
          </a:xfrm>
          <a:prstGeom prst="rect">
            <a:avLst/>
          </a:prstGeom>
          <a:noFill/>
        </p:spPr>
        <p:txBody>
          <a:bodyPr wrap="square" rtlCol="0">
            <a:spAutoFit/>
          </a:bodyPr>
          <a:lstStyle/>
          <a:p>
            <a:r>
              <a:rPr lang="en-US" sz="3200" dirty="0"/>
              <a:t>Here is the curve after the diode, as you can see, we use both half periods for double rectification</a:t>
            </a:r>
          </a:p>
          <a:p>
            <a:r>
              <a:rPr lang="en-US" sz="3200" dirty="0"/>
              <a:t>
pt= the period time is equal to 10ms</a:t>
            </a:r>
          </a:p>
          <a:p>
            <a:endParaRPr lang="en-US" sz="3200" dirty="0"/>
          </a:p>
          <a:p>
            <a:endParaRPr lang="en-US" sz="3200" dirty="0"/>
          </a:p>
          <a:p>
            <a:endParaRPr lang="en-US" sz="3200" dirty="0"/>
          </a:p>
          <a:p>
            <a:endParaRPr lang="en-US" sz="3200" dirty="0"/>
          </a:p>
          <a:p>
            <a:endParaRPr lang="en-US" sz="3200" dirty="0"/>
          </a:p>
          <a:p>
            <a:r>
              <a:rPr lang="en-US" sz="3200" dirty="0"/>
              <a:t>
Double rectification is the most commonly used form of rectification</a:t>
            </a:r>
            <a:endParaRPr lang="da-DK" sz="3200" dirty="0"/>
          </a:p>
        </p:txBody>
      </p:sp>
      <p:pic>
        <p:nvPicPr>
          <p:cNvPr id="9" name="Billede 8">
            <a:extLst>
              <a:ext uri="{FF2B5EF4-FFF2-40B4-BE49-F238E27FC236}">
                <a16:creationId xmlns:a16="http://schemas.microsoft.com/office/drawing/2014/main" id="{C09726F8-1A91-938F-B9AB-B785F9AE231E}"/>
              </a:ext>
            </a:extLst>
          </p:cNvPr>
          <p:cNvPicPr>
            <a:picLocks noChangeAspect="1"/>
          </p:cNvPicPr>
          <p:nvPr/>
        </p:nvPicPr>
        <p:blipFill>
          <a:blip r:embed="rId3"/>
          <a:stretch>
            <a:fillRect/>
          </a:stretch>
        </p:blipFill>
        <p:spPr>
          <a:xfrm>
            <a:off x="887647" y="4748138"/>
            <a:ext cx="6546444" cy="2438400"/>
          </a:xfrm>
          <a:prstGeom prst="rect">
            <a:avLst/>
          </a:prstGeom>
        </p:spPr>
      </p:pic>
      <p:grpSp>
        <p:nvGrpSpPr>
          <p:cNvPr id="4" name="Group 3">
            <a:extLst>
              <a:ext uri="{FF2B5EF4-FFF2-40B4-BE49-F238E27FC236}">
                <a16:creationId xmlns:a16="http://schemas.microsoft.com/office/drawing/2014/main" id="{E20F8391-E376-207A-0E03-AC1ED43B7B69}"/>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F89A0A8F-98C2-13CA-A2D6-A456545FCA0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1F6658B2-CB32-1E8D-6927-C41D24678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69141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9072" y="4164958"/>
            <a:ext cx="9974316" cy="106960"/>
            <a:chOff x="0" y="0"/>
            <a:chExt cx="13299088" cy="142613"/>
          </a:xfrm>
        </p:grpSpPr>
        <p:sp>
          <p:nvSpPr>
            <p:cNvPr id="3" name="Freeform 3"/>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4"/>
          <p:cNvSpPr txBox="1"/>
          <p:nvPr/>
        </p:nvSpPr>
        <p:spPr>
          <a:xfrm>
            <a:off x="1007090" y="3048925"/>
            <a:ext cx="8441709" cy="1154162"/>
          </a:xfrm>
          <a:prstGeom prst="rect">
            <a:avLst/>
          </a:prstGeom>
        </p:spPr>
        <p:txBody>
          <a:bodyPr wrap="square" lIns="0" tIns="0" rIns="0" bIns="0" rtlCol="0" anchor="t">
            <a:spAutoFit/>
          </a:bodyPr>
          <a:lstStyle/>
          <a:p>
            <a:pPr algn="l">
              <a:lnSpc>
                <a:spcPts val="9000"/>
              </a:lnSpc>
            </a:pPr>
            <a:r>
              <a:rPr lang="en-US" sz="7500" dirty="0">
                <a:solidFill>
                  <a:srgbClr val="4785C5"/>
                </a:solidFill>
                <a:latin typeface="Cabin 1"/>
                <a:ea typeface="Cabin 1"/>
                <a:cs typeface="Cabin 1"/>
                <a:sym typeface="Cabin 1"/>
              </a:rPr>
              <a:t>Ohms Law</a:t>
            </a:r>
          </a:p>
        </p:txBody>
      </p:sp>
      <p:sp>
        <p:nvSpPr>
          <p:cNvPr id="5" name="TextBox 5"/>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dirty="0">
                <a:solidFill>
                  <a:srgbClr val="515454"/>
                </a:solidFill>
                <a:latin typeface="Cabin 3"/>
                <a:ea typeface="Cabin 3"/>
                <a:cs typeface="Cabin 3"/>
                <a:sym typeface="Cabin 3"/>
              </a:rPr>
              <a:t>Lesson 1</a:t>
            </a:r>
          </a:p>
        </p:txBody>
      </p:sp>
      <p:pic>
        <p:nvPicPr>
          <p:cNvPr id="8" name="Bilde 7">
            <a:extLst>
              <a:ext uri="{FF2B5EF4-FFF2-40B4-BE49-F238E27FC236}">
                <a16:creationId xmlns:a16="http://schemas.microsoft.com/office/drawing/2014/main" id="{856318EE-BD22-3EED-9DC2-2535C1DCCF18}"/>
              </a:ext>
            </a:extLst>
          </p:cNvPr>
          <p:cNvPicPr>
            <a:picLocks noChangeAspect="1"/>
          </p:cNvPicPr>
          <p:nvPr/>
        </p:nvPicPr>
        <p:blipFill>
          <a:blip r:embed="rId3">
            <a:extLst>
              <a:ext uri="{28A0092B-C50C-407E-A947-70E740481C1C}">
                <a14:useLocalDpi xmlns:a14="http://schemas.microsoft.com/office/drawing/2010/main" val="0"/>
              </a:ext>
            </a:extLst>
          </a:blip>
          <a:srcRect l="-1830" t="729" r="-3394" b="-729"/>
          <a:stretch/>
        </p:blipFill>
        <p:spPr>
          <a:xfrm>
            <a:off x="9841470" y="603545"/>
            <a:ext cx="8751329" cy="6795189"/>
          </a:xfrm>
          <a:prstGeom prst="rect">
            <a:avLst/>
          </a:prstGeom>
          <a:ln w="19050">
            <a:solidFill>
              <a:schemeClr val="accent5"/>
            </a:solidFill>
          </a:ln>
        </p:spPr>
      </p:pic>
      <p:grpSp>
        <p:nvGrpSpPr>
          <p:cNvPr id="6" name="Group 5">
            <a:extLst>
              <a:ext uri="{FF2B5EF4-FFF2-40B4-BE49-F238E27FC236}">
                <a16:creationId xmlns:a16="http://schemas.microsoft.com/office/drawing/2014/main" id="{3E45710C-7A2A-01C2-B8A9-8C195E2705D2}"/>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C05ED7BD-C994-66BE-7F13-E3A470971E1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E6978034-502D-0EAA-5888-1BC2E4F8C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491C-5F28-7C16-17CF-0F521927263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5CE008F-2501-30C3-EF3B-22CCE6C5A571}"/>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3F9662F-FF82-CE93-47A8-50767175D9E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D456317-EADB-7288-914B-7BF4188FB627}"/>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Smoothing</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E38DB8E0-2C4F-7270-E790-3BF0ABF14A6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FB17765-D308-9FEA-A518-1B1FD8A509D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6DEA488E-61DF-87CA-7BA7-2C03829C323A}"/>
              </a:ext>
            </a:extLst>
          </p:cNvPr>
          <p:cNvSpPr txBox="1"/>
          <p:nvPr/>
        </p:nvSpPr>
        <p:spPr>
          <a:xfrm>
            <a:off x="887647" y="2428035"/>
            <a:ext cx="11342453" cy="5016758"/>
          </a:xfrm>
          <a:prstGeom prst="rect">
            <a:avLst/>
          </a:prstGeom>
          <a:noFill/>
        </p:spPr>
        <p:txBody>
          <a:bodyPr wrap="square" rtlCol="0">
            <a:spAutoFit/>
          </a:bodyPr>
          <a:lstStyle/>
          <a:p>
            <a:r>
              <a:rPr lang="en-US" sz="3200" dirty="0"/>
              <a:t>However, an electric control will not be able to use pulsed direct voltage, which is why it will be necessary to smooth it out.</a:t>
            </a:r>
          </a:p>
          <a:p>
            <a:r>
              <a:rPr lang="en-US" sz="3200" dirty="0"/>
              <a:t>
This smoothing is done with a capacitor. In some cases, smoothing is done by a combination of a coil and a capacitor or by means of resistors and capacitors.</a:t>
            </a:r>
          </a:p>
          <a:p>
            <a:endParaRPr lang="en-US" sz="3200" dirty="0"/>
          </a:p>
          <a:p>
            <a:r>
              <a:rPr lang="en-US" sz="3200" dirty="0"/>
              <a:t>In all three cases, it will be a pure DC voltage that comes from the rectifier.</a:t>
            </a:r>
            <a:endParaRPr lang="da-DK" sz="3200" dirty="0"/>
          </a:p>
          <a:p>
            <a:endParaRPr lang="da-DK" sz="3200" dirty="0"/>
          </a:p>
        </p:txBody>
      </p:sp>
      <p:pic>
        <p:nvPicPr>
          <p:cNvPr id="4" name="Pladsholder til indhold 4">
            <a:extLst>
              <a:ext uri="{FF2B5EF4-FFF2-40B4-BE49-F238E27FC236}">
                <a16:creationId xmlns:a16="http://schemas.microsoft.com/office/drawing/2014/main" id="{F6002B72-B8CD-FCEE-0340-4EBFAA0532C9}"/>
              </a:ext>
            </a:extLst>
          </p:cNvPr>
          <p:cNvPicPr>
            <a:picLocks noChangeAspect="1"/>
          </p:cNvPicPr>
          <p:nvPr/>
        </p:nvPicPr>
        <p:blipFill>
          <a:blip r:embed="rId3"/>
          <a:stretch>
            <a:fillRect/>
          </a:stretch>
        </p:blipFill>
        <p:spPr>
          <a:xfrm>
            <a:off x="12401449" y="2171700"/>
            <a:ext cx="5429351" cy="1999971"/>
          </a:xfrm>
          <a:prstGeom prst="rect">
            <a:avLst/>
          </a:prstGeom>
        </p:spPr>
      </p:pic>
      <p:pic>
        <p:nvPicPr>
          <p:cNvPr id="5" name="Billede 4">
            <a:extLst>
              <a:ext uri="{FF2B5EF4-FFF2-40B4-BE49-F238E27FC236}">
                <a16:creationId xmlns:a16="http://schemas.microsoft.com/office/drawing/2014/main" id="{C5E77A1B-F0BF-6DDA-DB5A-C4103F21FCFF}"/>
              </a:ext>
            </a:extLst>
          </p:cNvPr>
          <p:cNvPicPr>
            <a:picLocks noChangeAspect="1"/>
          </p:cNvPicPr>
          <p:nvPr/>
        </p:nvPicPr>
        <p:blipFill>
          <a:blip r:embed="rId4"/>
          <a:stretch>
            <a:fillRect/>
          </a:stretch>
        </p:blipFill>
        <p:spPr>
          <a:xfrm>
            <a:off x="12237554" y="4428006"/>
            <a:ext cx="5471492" cy="2103498"/>
          </a:xfrm>
          <a:prstGeom prst="rect">
            <a:avLst/>
          </a:prstGeom>
        </p:spPr>
      </p:pic>
      <p:pic>
        <p:nvPicPr>
          <p:cNvPr id="10" name="Billede 9">
            <a:extLst>
              <a:ext uri="{FF2B5EF4-FFF2-40B4-BE49-F238E27FC236}">
                <a16:creationId xmlns:a16="http://schemas.microsoft.com/office/drawing/2014/main" id="{AEDB5DCD-6960-5F4F-076D-7E47CED4A660}"/>
              </a:ext>
            </a:extLst>
          </p:cNvPr>
          <p:cNvPicPr>
            <a:picLocks noChangeAspect="1"/>
          </p:cNvPicPr>
          <p:nvPr/>
        </p:nvPicPr>
        <p:blipFill>
          <a:blip r:embed="rId5"/>
          <a:stretch>
            <a:fillRect/>
          </a:stretch>
        </p:blipFill>
        <p:spPr>
          <a:xfrm>
            <a:off x="12230100" y="6921191"/>
            <a:ext cx="5486400" cy="2019719"/>
          </a:xfrm>
          <a:prstGeom prst="rect">
            <a:avLst/>
          </a:prstGeom>
        </p:spPr>
      </p:pic>
      <p:grpSp>
        <p:nvGrpSpPr>
          <p:cNvPr id="9" name="Group 8">
            <a:extLst>
              <a:ext uri="{FF2B5EF4-FFF2-40B4-BE49-F238E27FC236}">
                <a16:creationId xmlns:a16="http://schemas.microsoft.com/office/drawing/2014/main" id="{52DFE9EB-3001-DBDB-3D5D-C5177AAC7951}"/>
              </a:ext>
            </a:extLst>
          </p:cNvPr>
          <p:cNvGrpSpPr/>
          <p:nvPr/>
        </p:nvGrpSpPr>
        <p:grpSpPr>
          <a:xfrm>
            <a:off x="429637" y="8689925"/>
            <a:ext cx="3276250" cy="1310500"/>
            <a:chOff x="429637" y="8689925"/>
            <a:chExt cx="3276250" cy="1310500"/>
          </a:xfrm>
        </p:grpSpPr>
        <p:sp>
          <p:nvSpPr>
            <p:cNvPr id="13" name="Freeform 4">
              <a:extLst>
                <a:ext uri="{FF2B5EF4-FFF2-40B4-BE49-F238E27FC236}">
                  <a16:creationId xmlns:a16="http://schemas.microsoft.com/office/drawing/2014/main" id="{07B15169-BA52-BA09-B4B4-2BE47EC30A5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4" name="Picture 13" descr="A logo for a company&#10;&#10;AI-generated content may be incorrect.">
              <a:extLst>
                <a:ext uri="{FF2B5EF4-FFF2-40B4-BE49-F238E27FC236}">
                  <a16:creationId xmlns:a16="http://schemas.microsoft.com/office/drawing/2014/main" id="{E6E5CFA6-88C1-936B-FBDF-587DE9FDC3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845468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D87F6-AF6A-DD50-E8E3-F6CFE61242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4485579-B56C-CDE2-DF40-24D0769785E8}"/>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B009287B-5BBF-6175-D55C-09AA63B8705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noProof="0" dirty="0"/>
            </a:p>
          </p:txBody>
        </p:sp>
      </p:grpSp>
      <p:sp>
        <p:nvSpPr>
          <p:cNvPr id="4" name="TextBox 4">
            <a:extLst>
              <a:ext uri="{FF2B5EF4-FFF2-40B4-BE49-F238E27FC236}">
                <a16:creationId xmlns:a16="http://schemas.microsoft.com/office/drawing/2014/main" id="{ED5E9589-8E14-CB84-12A9-9FEEA3A6DBFD}"/>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noProof="0" dirty="0">
                <a:solidFill>
                  <a:srgbClr val="4785C5"/>
                </a:solidFill>
                <a:latin typeface="Cabin 1"/>
                <a:ea typeface="Cabin 1"/>
                <a:cs typeface="Cabin 1"/>
                <a:sym typeface="Cabin 1"/>
              </a:rPr>
              <a:t>Magnetism</a:t>
            </a:r>
          </a:p>
        </p:txBody>
      </p:sp>
      <p:pic>
        <p:nvPicPr>
          <p:cNvPr id="2050" name="Picture 2">
            <a:extLst>
              <a:ext uri="{FF2B5EF4-FFF2-40B4-BE49-F238E27FC236}">
                <a16:creationId xmlns:a16="http://schemas.microsoft.com/office/drawing/2014/main" id="{EFFA5475-0A2C-7CB3-8D33-E0495B798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2" b="5852"/>
          <a:stretch/>
        </p:blipFill>
        <p:spPr bwMode="auto">
          <a:xfrm>
            <a:off x="10763367" y="535720"/>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E5BD5A-76E5-DAE9-1E09-6810AB367568}"/>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noProof="0" dirty="0">
                <a:solidFill>
                  <a:srgbClr val="515454"/>
                </a:solidFill>
                <a:latin typeface="Cabin 3"/>
                <a:ea typeface="Cabin 3"/>
                <a:cs typeface="Cabin 3"/>
                <a:sym typeface="Cabin 3"/>
              </a:rPr>
              <a:t>Lesson 3</a:t>
            </a:r>
          </a:p>
        </p:txBody>
      </p:sp>
      <p:grpSp>
        <p:nvGrpSpPr>
          <p:cNvPr id="7" name="Group 6">
            <a:extLst>
              <a:ext uri="{FF2B5EF4-FFF2-40B4-BE49-F238E27FC236}">
                <a16:creationId xmlns:a16="http://schemas.microsoft.com/office/drawing/2014/main" id="{C7C80977-12AA-1D10-FA51-5B6247D8AA87}"/>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35502198-E45F-CB9E-5059-612EC2D8DA8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6558A8C7-F340-4BBB-5413-1924D2C9E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490467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BB0DF-FF9E-D4D8-3D74-1D83520C0B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034755-2608-6F63-3EDA-71BE81B04E6B}"/>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EADA23B-3599-43A4-2420-E2E1E0CABA6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DEF707C-6FED-6B88-C304-367CBCDEAEE4}"/>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Transformation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3C099201-3435-8BBC-44B6-32DD33660F2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50258E2-1E76-B6D7-CE50-8E464DED206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C983ED32-712D-CF42-9172-C51F71A1A866}"/>
              </a:ext>
            </a:extLst>
          </p:cNvPr>
          <p:cNvSpPr txBox="1"/>
          <p:nvPr/>
        </p:nvSpPr>
        <p:spPr>
          <a:xfrm>
            <a:off x="887647" y="2428035"/>
            <a:ext cx="8942153" cy="4031873"/>
          </a:xfrm>
          <a:prstGeom prst="rect">
            <a:avLst/>
          </a:prstGeom>
          <a:noFill/>
        </p:spPr>
        <p:txBody>
          <a:bodyPr wrap="square" rtlCol="0">
            <a:spAutoFit/>
          </a:bodyPr>
          <a:lstStyle/>
          <a:p>
            <a:r>
              <a:rPr lang="en-US" sz="3200" dirty="0"/>
              <a:t>Enables the transmission of large amounts of energies (currents) at high voltages.</a:t>
            </a:r>
          </a:p>
          <a:p>
            <a:r>
              <a:rPr lang="en-US" sz="3200" dirty="0"/>
              <a:t>
	The electrical losses are significantly reduced.
</a:t>
            </a:r>
          </a:p>
          <a:p>
            <a:r>
              <a:rPr lang="en-US" sz="3200" dirty="0"/>
              <a:t>Translates the printed voltage into another.
</a:t>
            </a:r>
          </a:p>
          <a:p>
            <a:r>
              <a:rPr lang="en-US" sz="3200" dirty="0"/>
              <a:t>	Right or lower voltage</a:t>
            </a:r>
            <a:endParaRPr lang="da-DK" sz="3200" dirty="0"/>
          </a:p>
        </p:txBody>
      </p:sp>
      <p:grpSp>
        <p:nvGrpSpPr>
          <p:cNvPr id="18" name="Gruppe 17">
            <a:extLst>
              <a:ext uri="{FF2B5EF4-FFF2-40B4-BE49-F238E27FC236}">
                <a16:creationId xmlns:a16="http://schemas.microsoft.com/office/drawing/2014/main" id="{81C22D85-9CCE-9D32-1A9C-9F74FFB182E8}"/>
              </a:ext>
            </a:extLst>
          </p:cNvPr>
          <p:cNvGrpSpPr/>
          <p:nvPr/>
        </p:nvGrpSpPr>
        <p:grpSpPr>
          <a:xfrm>
            <a:off x="11077382" y="3440316"/>
            <a:ext cx="6305874" cy="3600000"/>
            <a:chOff x="11077382" y="3440316"/>
            <a:chExt cx="6305874" cy="3600000"/>
          </a:xfrm>
        </p:grpSpPr>
        <p:pic>
          <p:nvPicPr>
            <p:cNvPr id="9" name="Billede 8">
              <a:extLst>
                <a:ext uri="{FF2B5EF4-FFF2-40B4-BE49-F238E27FC236}">
                  <a16:creationId xmlns:a16="http://schemas.microsoft.com/office/drawing/2014/main" id="{473794F8-4A56-2F23-58A0-D928DEF5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94" y="3440316"/>
              <a:ext cx="5924350" cy="3600000"/>
            </a:xfrm>
            <a:prstGeom prst="rect">
              <a:avLst/>
            </a:prstGeom>
          </p:spPr>
        </p:pic>
        <p:sp>
          <p:nvSpPr>
            <p:cNvPr id="14" name="Tekstfelt 13">
              <a:extLst>
                <a:ext uri="{FF2B5EF4-FFF2-40B4-BE49-F238E27FC236}">
                  <a16:creationId xmlns:a16="http://schemas.microsoft.com/office/drawing/2014/main" id="{AED373A5-E0CE-102A-6EB2-11781562A55B}"/>
                </a:ext>
              </a:extLst>
            </p:cNvPr>
            <p:cNvSpPr txBox="1"/>
            <p:nvPr/>
          </p:nvSpPr>
          <p:spPr>
            <a:xfrm>
              <a:off x="13335000" y="4654358"/>
              <a:ext cx="1143000" cy="707886"/>
            </a:xfrm>
            <a:prstGeom prst="rect">
              <a:avLst/>
            </a:prstGeom>
            <a:solidFill>
              <a:schemeClr val="bg1"/>
            </a:solidFill>
            <a:ln>
              <a:noFill/>
            </a:ln>
          </p:spPr>
          <p:txBody>
            <a:bodyPr wrap="square" rtlCol="0">
              <a:spAutoFit/>
            </a:bodyPr>
            <a:lstStyle/>
            <a:p>
              <a:r>
                <a:rPr lang="da-DK" sz="2000" dirty="0" err="1"/>
                <a:t>Primary</a:t>
              </a:r>
              <a:r>
                <a:rPr lang="da-DK" sz="2000" dirty="0"/>
                <a:t>-</a:t>
              </a:r>
              <a:br>
                <a:rPr lang="da-DK" sz="2000" dirty="0"/>
              </a:br>
              <a:r>
                <a:rPr lang="da-DK" sz="2000" dirty="0" err="1"/>
                <a:t>coil</a:t>
              </a:r>
              <a:endParaRPr lang="da-DK" sz="2000" dirty="0"/>
            </a:p>
          </p:txBody>
        </p:sp>
        <p:sp>
          <p:nvSpPr>
            <p:cNvPr id="15" name="Tekstfelt 14">
              <a:extLst>
                <a:ext uri="{FF2B5EF4-FFF2-40B4-BE49-F238E27FC236}">
                  <a16:creationId xmlns:a16="http://schemas.microsoft.com/office/drawing/2014/main" id="{66038F20-C21A-5DB2-B086-6FF430B36FB3}"/>
                </a:ext>
              </a:extLst>
            </p:cNvPr>
            <p:cNvSpPr txBox="1"/>
            <p:nvPr/>
          </p:nvSpPr>
          <p:spPr>
            <a:xfrm>
              <a:off x="15801167" y="4508841"/>
              <a:ext cx="1030453" cy="1015663"/>
            </a:xfrm>
            <a:prstGeom prst="rect">
              <a:avLst/>
            </a:prstGeom>
            <a:solidFill>
              <a:schemeClr val="bg1"/>
            </a:solidFill>
            <a:ln>
              <a:noFill/>
            </a:ln>
          </p:spPr>
          <p:txBody>
            <a:bodyPr wrap="square" rtlCol="0">
              <a:spAutoFit/>
            </a:bodyPr>
            <a:lstStyle/>
            <a:p>
              <a:r>
                <a:rPr lang="da-DK" sz="2000" dirty="0" err="1"/>
                <a:t>Secon</a:t>
              </a:r>
              <a:br>
                <a:rPr lang="da-DK" sz="2000" dirty="0"/>
              </a:br>
              <a:r>
                <a:rPr lang="da-DK" sz="2000" dirty="0" err="1"/>
                <a:t>dary</a:t>
              </a:r>
              <a:r>
                <a:rPr lang="da-DK" sz="2000" dirty="0"/>
                <a:t>-</a:t>
              </a:r>
              <a:br>
                <a:rPr lang="da-DK" sz="2000" dirty="0"/>
              </a:br>
              <a:r>
                <a:rPr lang="da-DK" sz="2000" dirty="0" err="1"/>
                <a:t>coil</a:t>
              </a:r>
              <a:endParaRPr lang="da-DK" sz="2000" dirty="0"/>
            </a:p>
          </p:txBody>
        </p:sp>
        <p:sp>
          <p:nvSpPr>
            <p:cNvPr id="16" name="Tekstfelt 15">
              <a:extLst>
                <a:ext uri="{FF2B5EF4-FFF2-40B4-BE49-F238E27FC236}">
                  <a16:creationId xmlns:a16="http://schemas.microsoft.com/office/drawing/2014/main" id="{0DB5FF2E-7AEE-FF5D-CA8B-2034CD5C1124}"/>
                </a:ext>
              </a:extLst>
            </p:cNvPr>
            <p:cNvSpPr txBox="1"/>
            <p:nvPr/>
          </p:nvSpPr>
          <p:spPr>
            <a:xfrm>
              <a:off x="16002000" y="6259853"/>
              <a:ext cx="1381256" cy="707886"/>
            </a:xfrm>
            <a:prstGeom prst="rect">
              <a:avLst/>
            </a:prstGeom>
            <a:solidFill>
              <a:schemeClr val="bg1"/>
            </a:solidFill>
            <a:ln>
              <a:noFill/>
            </a:ln>
          </p:spPr>
          <p:txBody>
            <a:bodyPr wrap="square" rtlCol="0">
              <a:spAutoFit/>
            </a:bodyPr>
            <a:lstStyle/>
            <a:p>
              <a:r>
                <a:rPr lang="da-DK" sz="2000" dirty="0"/>
                <a:t>Iron core</a:t>
              </a:r>
            </a:p>
            <a:p>
              <a:endParaRPr lang="da-DK" sz="2000" dirty="0"/>
            </a:p>
          </p:txBody>
        </p:sp>
        <p:sp>
          <p:nvSpPr>
            <p:cNvPr id="17" name="Tekstfelt 16">
              <a:extLst>
                <a:ext uri="{FF2B5EF4-FFF2-40B4-BE49-F238E27FC236}">
                  <a16:creationId xmlns:a16="http://schemas.microsoft.com/office/drawing/2014/main" id="{B82E9D62-3D39-F83D-641F-358066178866}"/>
                </a:ext>
              </a:extLst>
            </p:cNvPr>
            <p:cNvSpPr txBox="1"/>
            <p:nvPr/>
          </p:nvSpPr>
          <p:spPr>
            <a:xfrm>
              <a:off x="11077382" y="5991517"/>
              <a:ext cx="1219200" cy="1015663"/>
            </a:xfrm>
            <a:prstGeom prst="rect">
              <a:avLst/>
            </a:prstGeom>
            <a:solidFill>
              <a:schemeClr val="bg1"/>
            </a:solidFill>
            <a:ln>
              <a:noFill/>
            </a:ln>
          </p:spPr>
          <p:txBody>
            <a:bodyPr wrap="square" rtlCol="0">
              <a:spAutoFit/>
            </a:bodyPr>
            <a:lstStyle/>
            <a:p>
              <a:r>
                <a:rPr lang="da-DK" sz="2000" dirty="0" err="1"/>
                <a:t>Magnetic</a:t>
              </a:r>
              <a:r>
                <a:rPr lang="da-DK" sz="2000" dirty="0"/>
                <a:t> flux</a:t>
              </a:r>
            </a:p>
            <a:p>
              <a:endParaRPr lang="da-DK" sz="2000" dirty="0"/>
            </a:p>
          </p:txBody>
        </p:sp>
      </p:grpSp>
      <p:grpSp>
        <p:nvGrpSpPr>
          <p:cNvPr id="4" name="Group 3">
            <a:extLst>
              <a:ext uri="{FF2B5EF4-FFF2-40B4-BE49-F238E27FC236}">
                <a16:creationId xmlns:a16="http://schemas.microsoft.com/office/drawing/2014/main" id="{AC4A3337-AAE1-2D32-FB8F-AF9DCC9FD328}"/>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F49051AD-2375-1D22-810B-ACB6B6208BC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75F9B913-1C39-F3AC-E81A-19D9DF436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178031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E6C26-8C5C-5917-4143-19ACD3510EC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456158-91C9-6DE5-84F2-A4479B3AAFD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8D09DC3-B6AE-1B22-51C2-C40D2231647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DB7EBF5-0F7B-7E38-4B18-93DA96B5B345}"/>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Electromagnet</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082D90B-FA1B-71DE-6286-9D90A6AFD8B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CBE6D4E-1818-07FC-E453-3AF80EEB859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8E0A868D-8DF8-8823-4310-4EC4EBC13645}"/>
              </a:ext>
            </a:extLst>
          </p:cNvPr>
          <p:cNvSpPr txBox="1"/>
          <p:nvPr/>
        </p:nvSpPr>
        <p:spPr>
          <a:xfrm>
            <a:off x="887647" y="2428035"/>
            <a:ext cx="8942153" cy="2554545"/>
          </a:xfrm>
          <a:prstGeom prst="rect">
            <a:avLst/>
          </a:prstGeom>
          <a:noFill/>
        </p:spPr>
        <p:txBody>
          <a:bodyPr wrap="square" rtlCol="0">
            <a:spAutoFit/>
          </a:bodyPr>
          <a:lstStyle/>
          <a:p>
            <a:r>
              <a:rPr lang="en-US" altLang="da-DK" sz="3200" dirty="0"/>
              <a:t>If the circuit is open, there is chaos in the magnetic circuit.</a:t>
            </a:r>
          </a:p>
          <a:p>
            <a:r>
              <a:rPr lang="en-US" altLang="da-DK" sz="3200" dirty="0"/>
              <a:t>
If the circuit is closed, the coil ensures that a field is created and the magnetic circuit is brought to order.</a:t>
            </a:r>
            <a:endParaRPr lang="da-DK" altLang="da-DK" sz="3200" dirty="0"/>
          </a:p>
        </p:txBody>
      </p:sp>
      <p:pic>
        <p:nvPicPr>
          <p:cNvPr id="4" name="Picture 2">
            <a:extLst>
              <a:ext uri="{FF2B5EF4-FFF2-40B4-BE49-F238E27FC236}">
                <a16:creationId xmlns:a16="http://schemas.microsoft.com/office/drawing/2014/main" id="{87EE4FD6-D8DB-6C07-8A82-57CCA5E23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00" y="2428035"/>
            <a:ext cx="7258049" cy="49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C76C2FA0-8B43-2BC9-5872-D7B139F50697}"/>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C5026D1E-5C0E-67B2-A384-74A548D79F5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B736CDF0-F9F8-2F8D-2BF6-3422863FA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329178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54605-AF6B-7179-B575-62323AEEA3A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C5BDFC5-5A0F-4FCC-C4B1-38BD9F0FAF1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B7F3602-58C5-91C1-E4D8-2B2A33478EB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8F8EF75-82DB-9E63-DD7D-CDF66BA3ACF9}"/>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err="1">
                <a:solidFill>
                  <a:srgbClr val="000000"/>
                </a:solidFill>
                <a:latin typeface="Tshore"/>
              </a:rPr>
              <a:t>Saturation</a:t>
            </a:r>
            <a:r>
              <a:rPr lang="da-DK" sz="6000" b="1" dirty="0">
                <a:solidFill>
                  <a:srgbClr val="000000"/>
                </a:solidFill>
                <a:latin typeface="Tshore"/>
              </a:rPr>
              <a:t> of </a:t>
            </a:r>
            <a:r>
              <a:rPr lang="da-DK" sz="6000" b="1" dirty="0" err="1">
                <a:solidFill>
                  <a:srgbClr val="000000"/>
                </a:solidFill>
                <a:latin typeface="Tshore"/>
              </a:rPr>
              <a:t>iron</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FD4DDE1-2DB0-D06F-0550-A4B3039B557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523E757-3338-0BB8-796C-4DD66F7AA93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F2F57BC1-D254-281D-42DB-7457713E3859}"/>
              </a:ext>
            </a:extLst>
          </p:cNvPr>
          <p:cNvSpPr txBox="1"/>
          <p:nvPr/>
        </p:nvSpPr>
        <p:spPr>
          <a:xfrm>
            <a:off x="887647" y="2428035"/>
            <a:ext cx="8942153" cy="3539430"/>
          </a:xfrm>
          <a:prstGeom prst="rect">
            <a:avLst/>
          </a:prstGeom>
          <a:noFill/>
        </p:spPr>
        <p:txBody>
          <a:bodyPr wrap="square" rtlCol="0">
            <a:spAutoFit/>
          </a:bodyPr>
          <a:lstStyle/>
          <a:p>
            <a:r>
              <a:rPr lang="en-US" sz="3200" dirty="0"/>
              <a:t>When all the small magnets in the steel bar have been put in order, the saturation point has been reached, i.e. no increase in the magnetic strength of the steel bar is achieved by continuing to iron or increasing the current in the coil of the electromagnet.
force.</a:t>
            </a:r>
            <a:endParaRPr lang="da-DK" altLang="da-DK" sz="3200" dirty="0"/>
          </a:p>
        </p:txBody>
      </p:sp>
      <p:pic>
        <p:nvPicPr>
          <p:cNvPr id="4" name="Picture 2">
            <a:extLst>
              <a:ext uri="{FF2B5EF4-FFF2-40B4-BE49-F238E27FC236}">
                <a16:creationId xmlns:a16="http://schemas.microsoft.com/office/drawing/2014/main" id="{0C00523D-AB5E-A2FD-18CA-078879E3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8782" y="2463802"/>
            <a:ext cx="6255858" cy="43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9D6A6611-0B3E-8FA9-91F1-41EC689C5971}"/>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4F1E2D8-C411-DF69-6924-B167A7A55E9C}"/>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DD997601-AE8B-C7CE-7BE3-9C6019CC7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107720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A1EFA-49D2-94AC-7297-D3C9BEE342B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FEEB275-B01C-D7D8-B492-29B820484C7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401BE51-BF21-AC2C-42C9-BC507175961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96BAE46-B648-9138-ED8F-BB0906CABD95}"/>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An simple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9DA562B-B1D7-2541-0BE0-AA9D22B44C0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6AC9D14-6B81-E404-7F45-36D1D64C74B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Tekstfelt 5">
            <a:extLst>
              <a:ext uri="{FF2B5EF4-FFF2-40B4-BE49-F238E27FC236}">
                <a16:creationId xmlns:a16="http://schemas.microsoft.com/office/drawing/2014/main" id="{71B73302-AACD-A143-8E6B-DA6223BC1670}"/>
              </a:ext>
            </a:extLst>
          </p:cNvPr>
          <p:cNvSpPr txBox="1"/>
          <p:nvPr/>
        </p:nvSpPr>
        <p:spPr>
          <a:xfrm>
            <a:off x="887647" y="2428035"/>
            <a:ext cx="9627953" cy="6555641"/>
          </a:xfrm>
          <a:prstGeom prst="rect">
            <a:avLst/>
          </a:prstGeom>
          <a:noFill/>
        </p:spPr>
        <p:txBody>
          <a:bodyPr wrap="square" rtlCol="0">
            <a:spAutoFit/>
          </a:bodyPr>
          <a:lstStyle/>
          <a:p>
            <a:r>
              <a:rPr lang="en-US" sz="3000" dirty="0"/>
              <a:t>The primary side is connected to a voltage, thereby inducing a magnetic field in the iron core.</a:t>
            </a:r>
          </a:p>
          <a:p>
            <a:r>
              <a:rPr lang="en-US" sz="3000" dirty="0"/>
              <a:t>	This magnetic field passes through the secondary</a:t>
            </a:r>
            <a:br>
              <a:rPr lang="en-US" sz="3000" dirty="0"/>
            </a:br>
            <a:r>
              <a:rPr lang="en-US" sz="3000" dirty="0"/>
              <a:t>	winding, thereby inducing a voltage in it.
</a:t>
            </a:r>
          </a:p>
          <a:p>
            <a:r>
              <a:rPr lang="en-US" sz="3000" dirty="0"/>
              <a:t>Each winding on the primary and secondary sides is traversed by the same magnetic field.
	Therefore, the same tension will also be induced </a:t>
            </a:r>
            <a:br>
              <a:rPr lang="en-US" sz="3000" dirty="0"/>
            </a:br>
            <a:r>
              <a:rPr lang="en-US" sz="3000" dirty="0"/>
              <a:t>	over each turn.
</a:t>
            </a:r>
          </a:p>
          <a:p>
            <a:r>
              <a:rPr lang="en-US" sz="3000" dirty="0"/>
              <a:t>The voltage on the secondary side will therefore depend on how many turns it has in relation to the primary side. 
	Fewer turns, lower voltage, more turns, higher </a:t>
            </a:r>
            <a:br>
              <a:rPr lang="en-US" sz="3000" dirty="0"/>
            </a:br>
            <a:r>
              <a:rPr lang="en-US" sz="3000" dirty="0"/>
              <a:t>	voltage.</a:t>
            </a:r>
            <a:endParaRPr lang="da-DK" sz="3000" b="1" dirty="0">
              <a:solidFill>
                <a:srgbClr val="414E50"/>
              </a:solidFill>
            </a:endParaRPr>
          </a:p>
        </p:txBody>
      </p:sp>
      <p:grpSp>
        <p:nvGrpSpPr>
          <p:cNvPr id="9" name="Gruppe 8">
            <a:extLst>
              <a:ext uri="{FF2B5EF4-FFF2-40B4-BE49-F238E27FC236}">
                <a16:creationId xmlns:a16="http://schemas.microsoft.com/office/drawing/2014/main" id="{5C2414EE-455A-3499-4679-A0DB503B1A23}"/>
              </a:ext>
            </a:extLst>
          </p:cNvPr>
          <p:cNvGrpSpPr/>
          <p:nvPr/>
        </p:nvGrpSpPr>
        <p:grpSpPr>
          <a:xfrm>
            <a:off x="11077382" y="3440316"/>
            <a:ext cx="6305874" cy="3600000"/>
            <a:chOff x="11077382" y="3440316"/>
            <a:chExt cx="6305874" cy="3600000"/>
          </a:xfrm>
        </p:grpSpPr>
        <p:pic>
          <p:nvPicPr>
            <p:cNvPr id="10" name="Billede 9">
              <a:extLst>
                <a:ext uri="{FF2B5EF4-FFF2-40B4-BE49-F238E27FC236}">
                  <a16:creationId xmlns:a16="http://schemas.microsoft.com/office/drawing/2014/main" id="{8CB892A2-DE3A-B8B1-7ADB-9ABD18974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94" y="3440316"/>
              <a:ext cx="5924350" cy="3600000"/>
            </a:xfrm>
            <a:prstGeom prst="rect">
              <a:avLst/>
            </a:prstGeom>
          </p:spPr>
        </p:pic>
        <p:sp>
          <p:nvSpPr>
            <p:cNvPr id="13" name="Tekstfelt 12">
              <a:extLst>
                <a:ext uri="{FF2B5EF4-FFF2-40B4-BE49-F238E27FC236}">
                  <a16:creationId xmlns:a16="http://schemas.microsoft.com/office/drawing/2014/main" id="{B0100CAB-3121-F7CD-CC24-F375C19CD0BA}"/>
                </a:ext>
              </a:extLst>
            </p:cNvPr>
            <p:cNvSpPr txBox="1"/>
            <p:nvPr/>
          </p:nvSpPr>
          <p:spPr>
            <a:xfrm>
              <a:off x="13335000" y="4654358"/>
              <a:ext cx="1143000" cy="707886"/>
            </a:xfrm>
            <a:prstGeom prst="rect">
              <a:avLst/>
            </a:prstGeom>
            <a:solidFill>
              <a:schemeClr val="bg1"/>
            </a:solidFill>
            <a:ln>
              <a:noFill/>
            </a:ln>
          </p:spPr>
          <p:txBody>
            <a:bodyPr wrap="square" rtlCol="0">
              <a:spAutoFit/>
            </a:bodyPr>
            <a:lstStyle/>
            <a:p>
              <a:r>
                <a:rPr lang="da-DK" sz="2000" dirty="0" err="1"/>
                <a:t>Primary</a:t>
              </a:r>
              <a:r>
                <a:rPr lang="da-DK" sz="2000" dirty="0"/>
                <a:t>-</a:t>
              </a:r>
              <a:br>
                <a:rPr lang="da-DK" sz="2000" dirty="0"/>
              </a:br>
              <a:r>
                <a:rPr lang="da-DK" sz="2000" dirty="0" err="1"/>
                <a:t>coil</a:t>
              </a:r>
              <a:endParaRPr lang="da-DK" sz="2000" dirty="0"/>
            </a:p>
          </p:txBody>
        </p:sp>
        <p:sp>
          <p:nvSpPr>
            <p:cNvPr id="14" name="Tekstfelt 13">
              <a:extLst>
                <a:ext uri="{FF2B5EF4-FFF2-40B4-BE49-F238E27FC236}">
                  <a16:creationId xmlns:a16="http://schemas.microsoft.com/office/drawing/2014/main" id="{9101A2D1-A995-E9C7-33C7-8BA8CDC47834}"/>
                </a:ext>
              </a:extLst>
            </p:cNvPr>
            <p:cNvSpPr txBox="1"/>
            <p:nvPr/>
          </p:nvSpPr>
          <p:spPr>
            <a:xfrm>
              <a:off x="15801167" y="4508841"/>
              <a:ext cx="1030453" cy="1015663"/>
            </a:xfrm>
            <a:prstGeom prst="rect">
              <a:avLst/>
            </a:prstGeom>
            <a:solidFill>
              <a:schemeClr val="bg1"/>
            </a:solidFill>
            <a:ln>
              <a:noFill/>
            </a:ln>
          </p:spPr>
          <p:txBody>
            <a:bodyPr wrap="square" rtlCol="0">
              <a:spAutoFit/>
            </a:bodyPr>
            <a:lstStyle/>
            <a:p>
              <a:r>
                <a:rPr lang="da-DK" sz="2000" dirty="0" err="1"/>
                <a:t>Secon</a:t>
              </a:r>
              <a:br>
                <a:rPr lang="da-DK" sz="2000" dirty="0"/>
              </a:br>
              <a:r>
                <a:rPr lang="da-DK" sz="2000" dirty="0" err="1"/>
                <a:t>dary</a:t>
              </a:r>
              <a:r>
                <a:rPr lang="da-DK" sz="2000" dirty="0"/>
                <a:t>-</a:t>
              </a:r>
              <a:br>
                <a:rPr lang="da-DK" sz="2000" dirty="0"/>
              </a:br>
              <a:r>
                <a:rPr lang="da-DK" sz="2000" dirty="0" err="1"/>
                <a:t>coil</a:t>
              </a:r>
              <a:endParaRPr lang="da-DK" sz="2000" dirty="0"/>
            </a:p>
          </p:txBody>
        </p:sp>
        <p:sp>
          <p:nvSpPr>
            <p:cNvPr id="15" name="Tekstfelt 14">
              <a:extLst>
                <a:ext uri="{FF2B5EF4-FFF2-40B4-BE49-F238E27FC236}">
                  <a16:creationId xmlns:a16="http://schemas.microsoft.com/office/drawing/2014/main" id="{3AF17B1E-E1FC-9168-0EE0-DE8EF00F780D}"/>
                </a:ext>
              </a:extLst>
            </p:cNvPr>
            <p:cNvSpPr txBox="1"/>
            <p:nvPr/>
          </p:nvSpPr>
          <p:spPr>
            <a:xfrm>
              <a:off x="16002000" y="6259853"/>
              <a:ext cx="1381256" cy="707886"/>
            </a:xfrm>
            <a:prstGeom prst="rect">
              <a:avLst/>
            </a:prstGeom>
            <a:solidFill>
              <a:schemeClr val="bg1"/>
            </a:solidFill>
            <a:ln>
              <a:noFill/>
            </a:ln>
          </p:spPr>
          <p:txBody>
            <a:bodyPr wrap="square" rtlCol="0">
              <a:spAutoFit/>
            </a:bodyPr>
            <a:lstStyle/>
            <a:p>
              <a:r>
                <a:rPr lang="da-DK" sz="2000" dirty="0"/>
                <a:t>Iron core</a:t>
              </a:r>
            </a:p>
            <a:p>
              <a:endParaRPr lang="da-DK" sz="2000" dirty="0"/>
            </a:p>
          </p:txBody>
        </p:sp>
        <p:sp>
          <p:nvSpPr>
            <p:cNvPr id="16" name="Tekstfelt 15">
              <a:extLst>
                <a:ext uri="{FF2B5EF4-FFF2-40B4-BE49-F238E27FC236}">
                  <a16:creationId xmlns:a16="http://schemas.microsoft.com/office/drawing/2014/main" id="{07130A52-60AC-9F70-947E-19AA1DCD3A23}"/>
                </a:ext>
              </a:extLst>
            </p:cNvPr>
            <p:cNvSpPr txBox="1"/>
            <p:nvPr/>
          </p:nvSpPr>
          <p:spPr>
            <a:xfrm>
              <a:off x="11077382" y="5991517"/>
              <a:ext cx="1219200" cy="1015663"/>
            </a:xfrm>
            <a:prstGeom prst="rect">
              <a:avLst/>
            </a:prstGeom>
            <a:solidFill>
              <a:schemeClr val="bg1"/>
            </a:solidFill>
            <a:ln>
              <a:noFill/>
            </a:ln>
          </p:spPr>
          <p:txBody>
            <a:bodyPr wrap="square" rtlCol="0">
              <a:spAutoFit/>
            </a:bodyPr>
            <a:lstStyle/>
            <a:p>
              <a:r>
                <a:rPr lang="da-DK" sz="2000" dirty="0" err="1"/>
                <a:t>Magnetic</a:t>
              </a:r>
              <a:r>
                <a:rPr lang="da-DK" sz="2000" dirty="0"/>
                <a:t> flux</a:t>
              </a:r>
            </a:p>
            <a:p>
              <a:endParaRPr lang="da-DK" sz="2000" dirty="0"/>
            </a:p>
          </p:txBody>
        </p:sp>
      </p:grpSp>
      <p:grpSp>
        <p:nvGrpSpPr>
          <p:cNvPr id="4" name="Group 3">
            <a:extLst>
              <a:ext uri="{FF2B5EF4-FFF2-40B4-BE49-F238E27FC236}">
                <a16:creationId xmlns:a16="http://schemas.microsoft.com/office/drawing/2014/main" id="{22BC9799-2670-5D71-FC96-EBCB28026B9F}"/>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7A8934EA-568D-5AE9-85A9-9946228A5CD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7" name="Picture 16" descr="A logo for a company&#10;&#10;AI-generated content may be incorrect.">
              <a:extLst>
                <a:ext uri="{FF2B5EF4-FFF2-40B4-BE49-F238E27FC236}">
                  <a16:creationId xmlns:a16="http://schemas.microsoft.com/office/drawing/2014/main" id="{33DC5639-F872-CCD5-B6EB-DBB527531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956588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A6E5-687A-1F12-D936-2A9446ADD4E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2C28F1-382B-CC99-454B-11B741B1486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4521F80-11F6-CB2A-3BFC-A124436C734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E972F30-E9F5-8AB1-B8D2-D0C8B040F174}"/>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An simple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FD1DE5C-0EF1-969B-438F-220345399AC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4741372-690D-19A5-C145-CC287202FD0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a14="http://schemas.microsoft.com/office/drawing/2010/main">
        <mc:Choice Requires="a14">
          <p:sp>
            <p:nvSpPr>
              <p:cNvPr id="6" name="Tekstfelt 5">
                <a:extLst>
                  <a:ext uri="{FF2B5EF4-FFF2-40B4-BE49-F238E27FC236}">
                    <a16:creationId xmlns:a16="http://schemas.microsoft.com/office/drawing/2014/main" id="{33FD74C3-AA8C-81EA-9E35-C9C12779A328}"/>
                  </a:ext>
                </a:extLst>
              </p:cNvPr>
              <p:cNvSpPr txBox="1"/>
              <p:nvPr/>
            </p:nvSpPr>
            <p:spPr>
              <a:xfrm>
                <a:off x="887647" y="2428035"/>
                <a:ext cx="10161353" cy="6051465"/>
              </a:xfrm>
              <a:prstGeom prst="rect">
                <a:avLst/>
              </a:prstGeom>
              <a:noFill/>
            </p:spPr>
            <p:txBody>
              <a:bodyPr wrap="square" rtlCol="0">
                <a:spAutoFit/>
              </a:bodyPr>
              <a:lstStyle/>
              <a:p>
                <a:r>
                  <a:rPr lang="da-DK" sz="3000" dirty="0" err="1">
                    <a:latin typeface="+mj-lt"/>
                  </a:rPr>
                  <a:t>N</a:t>
                </a:r>
                <a:r>
                  <a:rPr lang="da-DK" sz="3000" baseline="-25000" dirty="0" err="1">
                    <a:latin typeface="+mj-lt"/>
                  </a:rPr>
                  <a:t>p</a:t>
                </a:r>
                <a:r>
                  <a:rPr lang="da-DK" sz="3000" dirty="0">
                    <a:latin typeface="+mj-lt"/>
                  </a:rPr>
                  <a:t> = </a:t>
                </a:r>
                <a:r>
                  <a:rPr lang="en-US" sz="3000" dirty="0">
                    <a:latin typeface="+mj-lt"/>
                  </a:rPr>
                  <a:t>Number of windings on the primary side </a:t>
                </a:r>
                <a:r>
                  <a:rPr lang="da-DK" sz="3000" dirty="0">
                    <a:latin typeface="+mj-lt"/>
                  </a:rPr>
                  <a:t>(</a:t>
                </a:r>
                <a:r>
                  <a:rPr lang="da-DK" sz="3000" dirty="0" err="1">
                    <a:latin typeface="+mj-lt"/>
                  </a:rPr>
                  <a:t>also</a:t>
                </a:r>
                <a:r>
                  <a:rPr lang="da-DK" sz="3000" dirty="0">
                    <a:latin typeface="+mj-lt"/>
                  </a:rPr>
                  <a:t> calledN</a:t>
                </a:r>
                <a:r>
                  <a:rPr lang="da-DK" sz="3000" baseline="-25000" dirty="0">
                    <a:latin typeface="+mj-lt"/>
                  </a:rPr>
                  <a:t>1</a:t>
                </a:r>
                <a:r>
                  <a:rPr lang="da-DK" sz="3000" dirty="0">
                    <a:latin typeface="+mj-lt"/>
                  </a:rPr>
                  <a:t>)</a:t>
                </a:r>
              </a:p>
              <a:p>
                <a:pPr lvl="1"/>
                <a:endParaRPr lang="da-DK" sz="3000" dirty="0">
                  <a:latin typeface="+mj-lt"/>
                </a:endParaRPr>
              </a:p>
              <a:p>
                <a:pPr lvl="1"/>
                <a14:m>
                  <m:oMathPara xmlns:m="http://schemas.openxmlformats.org/officeDocument/2006/math">
                    <m:oMathParaPr>
                      <m:jc m:val="centerGroup"/>
                    </m:oMathParaPr>
                    <m:oMath xmlns:m="http://schemas.openxmlformats.org/officeDocument/2006/math">
                      <m:sSub>
                        <m:sSubPr>
                          <m:ctrlPr>
                            <a:rPr lang="da-DK" sz="3000" i="1">
                              <a:latin typeface="Cambria Math" panose="02040503050406030204" pitchFamily="18" charset="0"/>
                            </a:rPr>
                          </m:ctrlPr>
                        </m:sSubPr>
                        <m:e>
                          <m:r>
                            <a:rPr lang="da-DK" sz="3000" b="0" i="1" smtClean="0">
                              <a:latin typeface="Cambria Math" panose="02040503050406030204" pitchFamily="18" charset="0"/>
                            </a:rPr>
                            <m:t>𝑁</m:t>
                          </m:r>
                        </m:e>
                        <m:sub>
                          <m:r>
                            <a:rPr lang="da-DK" sz="3000" i="1">
                              <a:latin typeface="Cambria Math" panose="02040503050406030204" pitchFamily="18" charset="0"/>
                            </a:rPr>
                            <m:t>𝑃</m:t>
                          </m:r>
                        </m:sub>
                      </m:sSub>
                      <m:r>
                        <a:rPr lang="da-DK" sz="3000" i="1">
                          <a:latin typeface="Cambria Math" panose="02040503050406030204" pitchFamily="18" charset="0"/>
                        </a:rPr>
                        <m:t>=</m:t>
                      </m:r>
                      <m:sSub>
                        <m:sSubPr>
                          <m:ctrlPr>
                            <a:rPr lang="da-DK" sz="3000" i="1">
                              <a:latin typeface="Cambria Math" panose="02040503050406030204" pitchFamily="18" charset="0"/>
                            </a:rPr>
                          </m:ctrlPr>
                        </m:sSubPr>
                        <m:e>
                          <m:r>
                            <a:rPr lang="da-DK" sz="3000" b="0" i="1" smtClean="0">
                              <a:latin typeface="Cambria Math" panose="02040503050406030204" pitchFamily="18" charset="0"/>
                            </a:rPr>
                            <m:t>𝑁</m:t>
                          </m:r>
                        </m:e>
                        <m:sub>
                          <m:r>
                            <a:rPr lang="da-DK" sz="3000" i="1">
                              <a:latin typeface="Cambria Math" panose="02040503050406030204" pitchFamily="18" charset="0"/>
                            </a:rPr>
                            <m:t>𝑆</m:t>
                          </m:r>
                        </m:sub>
                      </m:sSub>
                      <m:r>
                        <a:rPr lang="da-DK" sz="3000" i="1">
                          <a:latin typeface="Cambria Math" panose="02040503050406030204" pitchFamily="18" charset="0"/>
                        </a:rPr>
                        <m:t> </m:t>
                      </m:r>
                      <m:r>
                        <a:rPr lang="da-DK" sz="3000" i="1">
                          <a:latin typeface="Cambria Math" panose="02040503050406030204" pitchFamily="18" charset="0"/>
                        </a:rPr>
                        <m:t>𝑥</m:t>
                      </m:r>
                      <m:r>
                        <a:rPr lang="da-DK" sz="3000" i="1">
                          <a:latin typeface="Cambria Math" panose="02040503050406030204" pitchFamily="18" charset="0"/>
                        </a:rPr>
                        <m:t> </m:t>
                      </m:r>
                      <m:r>
                        <a:rPr lang="da-DK" sz="3000" i="1">
                          <a:latin typeface="Cambria Math" panose="02040503050406030204" pitchFamily="18" charset="0"/>
                        </a:rPr>
                        <m:t>𝑛</m:t>
                      </m:r>
                    </m:oMath>
                  </m:oMathPara>
                </a14:m>
                <a:endParaRPr lang="da-DK" sz="3000" dirty="0">
                  <a:latin typeface="+mj-lt"/>
                </a:endParaRPr>
              </a:p>
              <a:p>
                <a:pPr lvl="1"/>
                <a:endParaRPr lang="da-DK" sz="3000" dirty="0">
                  <a:latin typeface="+mj-lt"/>
                </a:endParaRPr>
              </a:p>
              <a:p>
                <a:r>
                  <a:rPr lang="da-DK" sz="3000" dirty="0">
                    <a:latin typeface="+mj-lt"/>
                  </a:rPr>
                  <a:t>N</a:t>
                </a:r>
                <a:r>
                  <a:rPr lang="da-DK" sz="3000" baseline="-25000" dirty="0">
                    <a:latin typeface="+mj-lt"/>
                  </a:rPr>
                  <a:t>s</a:t>
                </a:r>
                <a:r>
                  <a:rPr lang="da-DK" sz="3000" dirty="0">
                    <a:latin typeface="+mj-lt"/>
                  </a:rPr>
                  <a:t> = </a:t>
                </a:r>
                <a:r>
                  <a:rPr lang="en-US" sz="3000" dirty="0">
                    <a:latin typeface="+mj-lt"/>
                  </a:rPr>
                  <a:t>Number of windings on the secondary side </a:t>
                </a:r>
                <a:r>
                  <a:rPr lang="da-DK" sz="3000" dirty="0">
                    <a:latin typeface="+mj-lt"/>
                  </a:rPr>
                  <a:t>(</a:t>
                </a:r>
                <a:r>
                  <a:rPr lang="da-DK" sz="3000" dirty="0" err="1">
                    <a:latin typeface="+mj-lt"/>
                  </a:rPr>
                  <a:t>also</a:t>
                </a:r>
                <a:r>
                  <a:rPr lang="da-DK" sz="3000" dirty="0">
                    <a:latin typeface="+mj-lt"/>
                  </a:rPr>
                  <a:t> calledN</a:t>
                </a:r>
                <a:r>
                  <a:rPr lang="da-DK" sz="3000" baseline="-25000" dirty="0">
                    <a:latin typeface="+mj-lt"/>
                  </a:rPr>
                  <a:t>2</a:t>
                </a:r>
                <a:r>
                  <a:rPr lang="da-DK" sz="3000" dirty="0">
                    <a:latin typeface="+mj-lt"/>
                  </a:rPr>
                  <a:t>)</a:t>
                </a:r>
              </a:p>
              <a:p>
                <a:pPr lvl="1"/>
                <a:endParaRPr lang="da-DK" sz="3000" dirty="0">
                  <a:latin typeface="+mj-lt"/>
                </a:endParaRPr>
              </a:p>
              <a:p>
                <a:pPr lvl="1"/>
                <a14:m>
                  <m:oMathPara xmlns:m="http://schemas.openxmlformats.org/officeDocument/2006/math">
                    <m:oMathParaPr>
                      <m:jc m:val="centerGroup"/>
                    </m:oMathParaPr>
                    <m:oMath xmlns:m="http://schemas.openxmlformats.org/officeDocument/2006/math">
                      <m:sSub>
                        <m:sSubPr>
                          <m:ctrlPr>
                            <a:rPr lang="da-DK" sz="3000" i="1">
                              <a:latin typeface="Cambria Math" panose="02040503050406030204" pitchFamily="18" charset="0"/>
                            </a:rPr>
                          </m:ctrlPr>
                        </m:sSubPr>
                        <m:e>
                          <m:r>
                            <a:rPr lang="da-DK" sz="3000" b="0" i="1" smtClean="0">
                              <a:latin typeface="Cambria Math" panose="02040503050406030204" pitchFamily="18" charset="0"/>
                            </a:rPr>
                            <m:t>𝑁</m:t>
                          </m:r>
                        </m:e>
                        <m:sub>
                          <m:r>
                            <a:rPr lang="da-DK" sz="3000" i="1">
                              <a:latin typeface="Cambria Math" panose="02040503050406030204" pitchFamily="18" charset="0"/>
                            </a:rPr>
                            <m:t>𝑠</m:t>
                          </m:r>
                        </m:sub>
                      </m:sSub>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a:latin typeface="Cambria Math" panose="02040503050406030204" pitchFamily="18" charset="0"/>
                                </a:rPr>
                              </m:ctrlPr>
                            </m:sSubPr>
                            <m:e>
                              <m:r>
                                <a:rPr lang="da-DK" sz="3000" b="0" i="1" smtClean="0">
                                  <a:latin typeface="Cambria Math" panose="02040503050406030204" pitchFamily="18" charset="0"/>
                                </a:rPr>
                                <m:t>𝑁</m:t>
                              </m:r>
                            </m:e>
                            <m:sub>
                              <m:r>
                                <a:rPr lang="da-DK" sz="3000" i="1">
                                  <a:latin typeface="Cambria Math" panose="02040503050406030204" pitchFamily="18" charset="0"/>
                                </a:rPr>
                                <m:t>𝑃</m:t>
                              </m:r>
                            </m:sub>
                          </m:sSub>
                        </m:num>
                        <m:den>
                          <m:r>
                            <a:rPr lang="da-DK" sz="3000" i="1">
                              <a:latin typeface="Cambria Math" panose="02040503050406030204" pitchFamily="18" charset="0"/>
                            </a:rPr>
                            <m:t>𝑛</m:t>
                          </m:r>
                        </m:den>
                      </m:f>
                    </m:oMath>
                  </m:oMathPara>
                </a14:m>
                <a:endParaRPr lang="da-DK" sz="3000" dirty="0">
                  <a:latin typeface="+mj-lt"/>
                </a:endParaRPr>
              </a:p>
              <a:p>
                <a:pPr lvl="1"/>
                <a:endParaRPr lang="da-DK" sz="3000" dirty="0">
                  <a:latin typeface="+mj-lt"/>
                </a:endParaRPr>
              </a:p>
              <a:p>
                <a:r>
                  <a:rPr lang="da-DK" sz="3000" dirty="0">
                    <a:latin typeface="+mj-lt"/>
                  </a:rPr>
                  <a:t>n = The turnover ratio</a:t>
                </a:r>
              </a:p>
              <a:p>
                <a:endParaRPr lang="da-DK" sz="3000" dirty="0">
                  <a:latin typeface="+mj-lt"/>
                </a:endParaRPr>
              </a:p>
              <a:p>
                <a:pPr lvl="1"/>
                <a14:m>
                  <m:oMathPara xmlns:m="http://schemas.openxmlformats.org/officeDocument/2006/math">
                    <m:oMathParaPr>
                      <m:jc m:val="centerGroup"/>
                    </m:oMathParaPr>
                    <m:oMath xmlns:m="http://schemas.openxmlformats.org/officeDocument/2006/math">
                      <m:r>
                        <a:rPr lang="da-DK" sz="3000" i="1">
                          <a:latin typeface="Cambria Math" panose="02040503050406030204" pitchFamily="18" charset="0"/>
                        </a:rPr>
                        <m:t>𝑛</m:t>
                      </m:r>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a:latin typeface="Cambria Math" panose="02040503050406030204" pitchFamily="18" charset="0"/>
                                </a:rPr>
                              </m:ctrlPr>
                            </m:sSubPr>
                            <m:e>
                              <m:r>
                                <a:rPr lang="da-DK" sz="3000" i="1">
                                  <a:latin typeface="Cambria Math" panose="02040503050406030204" pitchFamily="18" charset="0"/>
                                </a:rPr>
                                <m:t>𝑁</m:t>
                              </m:r>
                            </m:e>
                            <m:sub>
                              <m:r>
                                <a:rPr lang="da-DK" sz="3000" i="1">
                                  <a:latin typeface="Cambria Math" panose="02040503050406030204" pitchFamily="18" charset="0"/>
                                </a:rPr>
                                <m:t>1</m:t>
                              </m:r>
                            </m:sub>
                          </m:sSub>
                        </m:num>
                        <m:den>
                          <m:sSub>
                            <m:sSubPr>
                              <m:ctrlPr>
                                <a:rPr lang="da-DK" sz="3000" i="1">
                                  <a:latin typeface="Cambria Math" panose="02040503050406030204" pitchFamily="18" charset="0"/>
                                </a:rPr>
                              </m:ctrlPr>
                            </m:sSubPr>
                            <m:e>
                              <m:r>
                                <a:rPr lang="da-DK" sz="3000" i="1">
                                  <a:latin typeface="Cambria Math" panose="02040503050406030204" pitchFamily="18" charset="0"/>
                                </a:rPr>
                                <m:t>𝑁</m:t>
                              </m:r>
                            </m:e>
                            <m:sub>
                              <m:r>
                                <a:rPr lang="da-DK" sz="3000" i="1">
                                  <a:latin typeface="Cambria Math" panose="02040503050406030204" pitchFamily="18" charset="0"/>
                                </a:rPr>
                                <m:t>2</m:t>
                              </m:r>
                            </m:sub>
                          </m:sSub>
                        </m:den>
                      </m:f>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1</m:t>
                              </m:r>
                            </m:sub>
                          </m:sSub>
                        </m:num>
                        <m:den>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2</m:t>
                              </m:r>
                            </m:sub>
                          </m:sSub>
                        </m:den>
                      </m:f>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2</m:t>
                              </m:r>
                            </m:sub>
                          </m:sSub>
                        </m:num>
                        <m:den>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1</m:t>
                              </m:r>
                            </m:sub>
                          </m:sSub>
                        </m:den>
                      </m:f>
                    </m:oMath>
                  </m:oMathPara>
                </a14:m>
                <a:endParaRPr lang="da-DK" sz="3000" dirty="0">
                  <a:latin typeface="+mj-lt"/>
                </a:endParaRPr>
              </a:p>
            </p:txBody>
          </p:sp>
        </mc:Choice>
        <mc:Fallback xmlns="">
          <p:sp>
            <p:nvSpPr>
              <p:cNvPr id="6" name="Tekstfelt 5">
                <a:extLst>
                  <a:ext uri="{FF2B5EF4-FFF2-40B4-BE49-F238E27FC236}">
                    <a16:creationId xmlns:a16="http://schemas.microsoft.com/office/drawing/2014/main" id="{33FD74C3-AA8C-81EA-9E35-C9C12779A328}"/>
                  </a:ext>
                </a:extLst>
              </p:cNvPr>
              <p:cNvSpPr txBox="1">
                <a:spLocks noRot="1" noChangeAspect="1" noMove="1" noResize="1" noEditPoints="1" noAdjustHandles="1" noChangeArrowheads="1" noChangeShapeType="1" noTextEdit="1"/>
              </p:cNvSpPr>
              <p:nvPr/>
            </p:nvSpPr>
            <p:spPr>
              <a:xfrm>
                <a:off x="887647" y="2428035"/>
                <a:ext cx="10161353" cy="6051465"/>
              </a:xfrm>
              <a:prstGeom prst="rect">
                <a:avLst/>
              </a:prstGeom>
              <a:blipFill>
                <a:blip r:embed="rId5"/>
                <a:stretch>
                  <a:fillRect l="-1440" t="-1208"/>
                </a:stretch>
              </a:blipFill>
            </p:spPr>
            <p:txBody>
              <a:bodyPr/>
              <a:lstStyle/>
              <a:p>
                <a:r>
                  <a:rPr lang="da-DK">
                    <a:noFill/>
                  </a:rPr>
                  <a:t> </a:t>
                </a:r>
              </a:p>
            </p:txBody>
          </p:sp>
        </mc:Fallback>
      </mc:AlternateContent>
      <p:grpSp>
        <p:nvGrpSpPr>
          <p:cNvPr id="4" name="Gruppe 3">
            <a:extLst>
              <a:ext uri="{FF2B5EF4-FFF2-40B4-BE49-F238E27FC236}">
                <a16:creationId xmlns:a16="http://schemas.microsoft.com/office/drawing/2014/main" id="{E8C0A73C-F02B-67B8-504F-E623F27435B2}"/>
              </a:ext>
            </a:extLst>
          </p:cNvPr>
          <p:cNvGrpSpPr/>
          <p:nvPr/>
        </p:nvGrpSpPr>
        <p:grpSpPr>
          <a:xfrm>
            <a:off x="11077382" y="3440316"/>
            <a:ext cx="6305874" cy="3600000"/>
            <a:chOff x="11077382" y="3440316"/>
            <a:chExt cx="6305874" cy="3600000"/>
          </a:xfrm>
        </p:grpSpPr>
        <p:pic>
          <p:nvPicPr>
            <p:cNvPr id="9" name="Billede 8">
              <a:extLst>
                <a:ext uri="{FF2B5EF4-FFF2-40B4-BE49-F238E27FC236}">
                  <a16:creationId xmlns:a16="http://schemas.microsoft.com/office/drawing/2014/main" id="{6B0B6791-EBF4-2EEA-76EA-8BBEC6FF0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94" y="3440316"/>
              <a:ext cx="5924350" cy="3600000"/>
            </a:xfrm>
            <a:prstGeom prst="rect">
              <a:avLst/>
            </a:prstGeom>
          </p:spPr>
        </p:pic>
        <p:sp>
          <p:nvSpPr>
            <p:cNvPr id="10" name="Tekstfelt 9">
              <a:extLst>
                <a:ext uri="{FF2B5EF4-FFF2-40B4-BE49-F238E27FC236}">
                  <a16:creationId xmlns:a16="http://schemas.microsoft.com/office/drawing/2014/main" id="{31BF420B-9B16-258F-0800-D9B6EF0AF11E}"/>
                </a:ext>
              </a:extLst>
            </p:cNvPr>
            <p:cNvSpPr txBox="1"/>
            <p:nvPr/>
          </p:nvSpPr>
          <p:spPr>
            <a:xfrm>
              <a:off x="13335000" y="4654358"/>
              <a:ext cx="1143000" cy="707886"/>
            </a:xfrm>
            <a:prstGeom prst="rect">
              <a:avLst/>
            </a:prstGeom>
            <a:solidFill>
              <a:schemeClr val="bg1"/>
            </a:solidFill>
            <a:ln>
              <a:noFill/>
            </a:ln>
          </p:spPr>
          <p:txBody>
            <a:bodyPr wrap="square" rtlCol="0">
              <a:spAutoFit/>
            </a:bodyPr>
            <a:lstStyle/>
            <a:p>
              <a:r>
                <a:rPr lang="da-DK" sz="2000" dirty="0" err="1"/>
                <a:t>Primary</a:t>
              </a:r>
              <a:r>
                <a:rPr lang="da-DK" sz="2000" dirty="0"/>
                <a:t>-</a:t>
              </a:r>
              <a:br>
                <a:rPr lang="da-DK" sz="2000" dirty="0"/>
              </a:br>
              <a:r>
                <a:rPr lang="da-DK" sz="2000" dirty="0" err="1"/>
                <a:t>coil</a:t>
              </a:r>
              <a:endParaRPr lang="da-DK" sz="2000" dirty="0"/>
            </a:p>
          </p:txBody>
        </p:sp>
        <p:sp>
          <p:nvSpPr>
            <p:cNvPr id="13" name="Tekstfelt 12">
              <a:extLst>
                <a:ext uri="{FF2B5EF4-FFF2-40B4-BE49-F238E27FC236}">
                  <a16:creationId xmlns:a16="http://schemas.microsoft.com/office/drawing/2014/main" id="{2FDD9C5E-22DE-D3F1-6B1A-5B4A2BA10C05}"/>
                </a:ext>
              </a:extLst>
            </p:cNvPr>
            <p:cNvSpPr txBox="1"/>
            <p:nvPr/>
          </p:nvSpPr>
          <p:spPr>
            <a:xfrm>
              <a:off x="15801167" y="4508841"/>
              <a:ext cx="1030453" cy="1015663"/>
            </a:xfrm>
            <a:prstGeom prst="rect">
              <a:avLst/>
            </a:prstGeom>
            <a:solidFill>
              <a:schemeClr val="bg1"/>
            </a:solidFill>
            <a:ln>
              <a:noFill/>
            </a:ln>
          </p:spPr>
          <p:txBody>
            <a:bodyPr wrap="square" rtlCol="0">
              <a:spAutoFit/>
            </a:bodyPr>
            <a:lstStyle/>
            <a:p>
              <a:r>
                <a:rPr lang="da-DK" sz="2000" dirty="0" err="1"/>
                <a:t>Secon</a:t>
              </a:r>
              <a:br>
                <a:rPr lang="da-DK" sz="2000" dirty="0"/>
              </a:br>
              <a:r>
                <a:rPr lang="da-DK" sz="2000" dirty="0" err="1"/>
                <a:t>dary</a:t>
              </a:r>
              <a:r>
                <a:rPr lang="da-DK" sz="2000" dirty="0"/>
                <a:t>-</a:t>
              </a:r>
              <a:br>
                <a:rPr lang="da-DK" sz="2000" dirty="0"/>
              </a:br>
              <a:r>
                <a:rPr lang="da-DK" sz="2000" dirty="0" err="1"/>
                <a:t>coil</a:t>
              </a:r>
              <a:endParaRPr lang="da-DK" sz="2000" dirty="0"/>
            </a:p>
          </p:txBody>
        </p:sp>
        <p:sp>
          <p:nvSpPr>
            <p:cNvPr id="14" name="Tekstfelt 13">
              <a:extLst>
                <a:ext uri="{FF2B5EF4-FFF2-40B4-BE49-F238E27FC236}">
                  <a16:creationId xmlns:a16="http://schemas.microsoft.com/office/drawing/2014/main" id="{F380767D-25A3-DDA6-ADD4-5626AE54C88A}"/>
                </a:ext>
              </a:extLst>
            </p:cNvPr>
            <p:cNvSpPr txBox="1"/>
            <p:nvPr/>
          </p:nvSpPr>
          <p:spPr>
            <a:xfrm>
              <a:off x="16002000" y="6259853"/>
              <a:ext cx="1381256" cy="707886"/>
            </a:xfrm>
            <a:prstGeom prst="rect">
              <a:avLst/>
            </a:prstGeom>
            <a:solidFill>
              <a:schemeClr val="bg1"/>
            </a:solidFill>
            <a:ln>
              <a:noFill/>
            </a:ln>
          </p:spPr>
          <p:txBody>
            <a:bodyPr wrap="square" rtlCol="0">
              <a:spAutoFit/>
            </a:bodyPr>
            <a:lstStyle/>
            <a:p>
              <a:r>
                <a:rPr lang="da-DK" sz="2000" dirty="0"/>
                <a:t>Iron core</a:t>
              </a:r>
            </a:p>
            <a:p>
              <a:endParaRPr lang="da-DK" sz="2000" dirty="0"/>
            </a:p>
          </p:txBody>
        </p:sp>
        <p:sp>
          <p:nvSpPr>
            <p:cNvPr id="15" name="Tekstfelt 14">
              <a:extLst>
                <a:ext uri="{FF2B5EF4-FFF2-40B4-BE49-F238E27FC236}">
                  <a16:creationId xmlns:a16="http://schemas.microsoft.com/office/drawing/2014/main" id="{9933ABDF-A213-857B-5E10-E52D826ED005}"/>
                </a:ext>
              </a:extLst>
            </p:cNvPr>
            <p:cNvSpPr txBox="1"/>
            <p:nvPr/>
          </p:nvSpPr>
          <p:spPr>
            <a:xfrm>
              <a:off x="11077382" y="5991517"/>
              <a:ext cx="1219200" cy="1015663"/>
            </a:xfrm>
            <a:prstGeom prst="rect">
              <a:avLst/>
            </a:prstGeom>
            <a:solidFill>
              <a:schemeClr val="bg1"/>
            </a:solidFill>
            <a:ln>
              <a:noFill/>
            </a:ln>
          </p:spPr>
          <p:txBody>
            <a:bodyPr wrap="square" rtlCol="0">
              <a:spAutoFit/>
            </a:bodyPr>
            <a:lstStyle/>
            <a:p>
              <a:r>
                <a:rPr lang="da-DK" sz="2000" dirty="0" err="1"/>
                <a:t>Magnetic</a:t>
              </a:r>
              <a:r>
                <a:rPr lang="da-DK" sz="2000" dirty="0"/>
                <a:t> flux</a:t>
              </a:r>
            </a:p>
            <a:p>
              <a:endParaRPr lang="da-DK" sz="2000" dirty="0"/>
            </a:p>
          </p:txBody>
        </p:sp>
      </p:grpSp>
      <p:grpSp>
        <p:nvGrpSpPr>
          <p:cNvPr id="5" name="Group 4">
            <a:extLst>
              <a:ext uri="{FF2B5EF4-FFF2-40B4-BE49-F238E27FC236}">
                <a16:creationId xmlns:a16="http://schemas.microsoft.com/office/drawing/2014/main" id="{A3855704-13FE-8530-BD67-64E7F9FEA1FA}"/>
              </a:ext>
            </a:extLst>
          </p:cNvPr>
          <p:cNvGrpSpPr/>
          <p:nvPr/>
        </p:nvGrpSpPr>
        <p:grpSpPr>
          <a:xfrm>
            <a:off x="429637" y="8689925"/>
            <a:ext cx="3276250" cy="1310500"/>
            <a:chOff x="429637" y="8689925"/>
            <a:chExt cx="3276250" cy="1310500"/>
          </a:xfrm>
        </p:grpSpPr>
        <p:sp>
          <p:nvSpPr>
            <p:cNvPr id="16" name="Freeform 4">
              <a:extLst>
                <a:ext uri="{FF2B5EF4-FFF2-40B4-BE49-F238E27FC236}">
                  <a16:creationId xmlns:a16="http://schemas.microsoft.com/office/drawing/2014/main" id="{75F842AC-85BD-5379-E8EA-B2DC3FC0F94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7" name="Picture 16" descr="A logo for a company&#10;&#10;AI-generated content may be incorrect.">
              <a:extLst>
                <a:ext uri="{FF2B5EF4-FFF2-40B4-BE49-F238E27FC236}">
                  <a16:creationId xmlns:a16="http://schemas.microsoft.com/office/drawing/2014/main" id="{DAA656E0-872C-CDD5-76BB-A5338B6C53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200177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05E29-0702-A834-52D2-375A685A164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7D85E67-E7E0-37FA-D5E9-78CA43A279B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5262191-8007-416F-94AC-32ED5919310A}"/>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AFA4634-6B1B-8C4A-F505-D4970EE5E22A}"/>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An simple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D3F9A5B3-5ED1-DC76-A5B9-BF813B65F6A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2E83A54-8208-0865-CFFF-71C269CDDA1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a14="http://schemas.microsoft.com/office/drawing/2010/main">
        <mc:Choice Requires="a14">
          <p:sp>
            <p:nvSpPr>
              <p:cNvPr id="6" name="Tekstfelt 5">
                <a:extLst>
                  <a:ext uri="{FF2B5EF4-FFF2-40B4-BE49-F238E27FC236}">
                    <a16:creationId xmlns:a16="http://schemas.microsoft.com/office/drawing/2014/main" id="{040F1BBB-EF9F-9B15-A156-F8ADEBCB6BB6}"/>
                  </a:ext>
                </a:extLst>
              </p:cNvPr>
              <p:cNvSpPr txBox="1"/>
              <p:nvPr/>
            </p:nvSpPr>
            <p:spPr>
              <a:xfrm>
                <a:off x="887647" y="2428035"/>
                <a:ext cx="10161353" cy="6215932"/>
              </a:xfrm>
              <a:prstGeom prst="rect">
                <a:avLst/>
              </a:prstGeom>
              <a:noFill/>
            </p:spPr>
            <p:txBody>
              <a:bodyPr wrap="square" rtlCol="0">
                <a:spAutoFit/>
              </a:bodyPr>
              <a:lstStyle/>
              <a:p>
                <a:r>
                  <a:rPr lang="da-DK" sz="3000" dirty="0">
                    <a:latin typeface="+mj-lt"/>
                  </a:rPr>
                  <a:t>U</a:t>
                </a:r>
                <a:r>
                  <a:rPr lang="da-DK" sz="3000" baseline="-25000" dirty="0">
                    <a:latin typeface="+mj-lt"/>
                  </a:rPr>
                  <a:t>p</a:t>
                </a:r>
                <a:r>
                  <a:rPr lang="da-DK" sz="3000" dirty="0">
                    <a:latin typeface="+mj-lt"/>
                  </a:rPr>
                  <a:t> = </a:t>
                </a:r>
                <a:r>
                  <a:rPr lang="en-US" sz="3000" dirty="0">
                    <a:latin typeface="+mj-lt"/>
                  </a:rPr>
                  <a:t>The excitement on the primary side </a:t>
                </a:r>
                <a:r>
                  <a:rPr lang="da-DK" sz="3000" dirty="0">
                    <a:latin typeface="+mj-lt"/>
                  </a:rPr>
                  <a:t>(</a:t>
                </a:r>
                <a:r>
                  <a:rPr lang="da-DK" sz="3000" dirty="0" err="1">
                    <a:latin typeface="+mj-lt"/>
                  </a:rPr>
                  <a:t>also</a:t>
                </a:r>
                <a:r>
                  <a:rPr lang="da-DK" sz="3000" dirty="0">
                    <a:latin typeface="+mj-lt"/>
                  </a:rPr>
                  <a:t> calledU</a:t>
                </a:r>
                <a:r>
                  <a:rPr lang="da-DK" sz="3000" baseline="-25000" dirty="0">
                    <a:latin typeface="+mj-lt"/>
                  </a:rPr>
                  <a:t>1</a:t>
                </a:r>
                <a:r>
                  <a:rPr lang="da-DK" sz="3000" dirty="0">
                    <a:latin typeface="+mj-lt"/>
                  </a:rPr>
                  <a:t>)</a:t>
                </a:r>
              </a:p>
              <a:p>
                <a:pPr lvl="1"/>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𝑃</m:t>
                        </m:r>
                      </m:sub>
                    </m:sSub>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𝑆</m:t>
                        </m:r>
                      </m:num>
                      <m:den>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𝑃</m:t>
                            </m:r>
                          </m:sub>
                        </m:sSub>
                      </m:den>
                    </m:f>
                  </m:oMath>
                </a14:m>
                <a:r>
                  <a:rPr lang="da-DK" sz="3000" dirty="0">
                    <a:latin typeface="+mj-lt"/>
                  </a:rPr>
                  <a:t>     eller      </a:t>
                </a:r>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𝑃</m:t>
                        </m:r>
                      </m:sub>
                    </m:sSub>
                    <m:r>
                      <a:rPr lang="da-DK" sz="3000" i="1">
                        <a:latin typeface="Cambria Math" panose="02040503050406030204" pitchFamily="18" charset="0"/>
                      </a:rPr>
                      <m:t>=</m:t>
                    </m:r>
                    <m:sSub>
                      <m:sSubPr>
                        <m:ctrlPr>
                          <a:rPr lang="da-DK" sz="3000" i="1" smtClean="0">
                            <a:latin typeface="Cambria Math" panose="02040503050406030204" pitchFamily="18" charset="0"/>
                          </a:rPr>
                        </m:ctrlPr>
                      </m:sSubPr>
                      <m:e>
                        <m:r>
                          <a:rPr lang="da-DK" sz="3000" b="0" i="1" smtClean="0">
                            <a:latin typeface="Cambria Math" panose="02040503050406030204" pitchFamily="18" charset="0"/>
                          </a:rPr>
                          <m:t>𝑈</m:t>
                        </m:r>
                      </m:e>
                      <m:sub>
                        <m:r>
                          <a:rPr lang="da-DK" sz="3000" b="0" i="1" smtClean="0">
                            <a:latin typeface="Cambria Math" panose="02040503050406030204" pitchFamily="18" charset="0"/>
                          </a:rPr>
                          <m:t>𝑆</m:t>
                        </m:r>
                      </m:sub>
                    </m:sSub>
                    <m:r>
                      <a:rPr lang="da-DK" sz="3000" b="0" i="1" smtClean="0">
                        <a:latin typeface="Cambria Math" panose="02040503050406030204" pitchFamily="18" charset="0"/>
                      </a:rPr>
                      <m:t> </m:t>
                    </m:r>
                    <m:r>
                      <a:rPr lang="da-DK" sz="3000" b="0" i="1" smtClean="0">
                        <a:latin typeface="Cambria Math" panose="02040503050406030204" pitchFamily="18" charset="0"/>
                      </a:rPr>
                      <m:t>𝑥</m:t>
                    </m:r>
                    <m:r>
                      <a:rPr lang="da-DK" sz="3000" b="0" i="1" smtClean="0">
                        <a:latin typeface="Cambria Math" panose="02040503050406030204" pitchFamily="18" charset="0"/>
                      </a:rPr>
                      <m:t> </m:t>
                    </m:r>
                    <m:r>
                      <a:rPr lang="da-DK" sz="3000" b="0" i="1" smtClean="0">
                        <a:latin typeface="Cambria Math" panose="02040503050406030204" pitchFamily="18" charset="0"/>
                      </a:rPr>
                      <m:t>𝑛</m:t>
                    </m:r>
                  </m:oMath>
                </a14:m>
                <a:endParaRPr lang="da-DK" sz="3000" dirty="0">
                  <a:latin typeface="+mj-lt"/>
                </a:endParaRPr>
              </a:p>
              <a:p>
                <a:endParaRPr lang="da-DK" sz="3000" dirty="0">
                  <a:latin typeface="+mj-lt"/>
                </a:endParaRPr>
              </a:p>
              <a:p>
                <a:r>
                  <a:rPr lang="da-DK" sz="3000" dirty="0">
                    <a:latin typeface="+mj-lt"/>
                  </a:rPr>
                  <a:t>U</a:t>
                </a:r>
                <a:r>
                  <a:rPr lang="da-DK" sz="3000" baseline="-25000" dirty="0">
                    <a:latin typeface="+mj-lt"/>
                  </a:rPr>
                  <a:t>s</a:t>
                </a:r>
                <a:r>
                  <a:rPr lang="da-DK" sz="3000" dirty="0">
                    <a:latin typeface="+mj-lt"/>
                  </a:rPr>
                  <a:t> = </a:t>
                </a:r>
                <a:r>
                  <a:rPr lang="en-US" sz="3000" dirty="0">
                    <a:latin typeface="+mj-lt"/>
                  </a:rPr>
                  <a:t>The voltage on the secondary side </a:t>
                </a:r>
                <a:r>
                  <a:rPr lang="da-DK" sz="3000" dirty="0">
                    <a:latin typeface="+mj-lt"/>
                  </a:rPr>
                  <a:t>(</a:t>
                </a:r>
                <a:r>
                  <a:rPr lang="da-DK" sz="3000" dirty="0" err="1">
                    <a:latin typeface="+mj-lt"/>
                  </a:rPr>
                  <a:t>also</a:t>
                </a:r>
                <a:r>
                  <a:rPr lang="da-DK" sz="3000" dirty="0">
                    <a:latin typeface="+mj-lt"/>
                  </a:rPr>
                  <a:t> calledU</a:t>
                </a:r>
                <a:r>
                  <a:rPr lang="da-DK" sz="3000" baseline="-25000" dirty="0">
                    <a:latin typeface="+mj-lt"/>
                  </a:rPr>
                  <a:t>2</a:t>
                </a:r>
                <a:r>
                  <a:rPr lang="da-DK" sz="3000" dirty="0">
                    <a:latin typeface="+mj-lt"/>
                  </a:rPr>
                  <a:t>)</a:t>
                </a:r>
              </a:p>
              <a:p>
                <a:pPr lvl="1"/>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𝑠</m:t>
                        </m:r>
                      </m:sub>
                    </m:sSub>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𝑆</m:t>
                        </m:r>
                      </m:num>
                      <m:den>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𝑠</m:t>
                            </m:r>
                          </m:sub>
                        </m:sSub>
                      </m:den>
                    </m:f>
                  </m:oMath>
                </a14:m>
                <a:r>
                  <a:rPr lang="da-DK" sz="3000" dirty="0">
                    <a:latin typeface="+mj-lt"/>
                  </a:rPr>
                  <a:t>      eller      </a:t>
                </a:r>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𝑠</m:t>
                        </m:r>
                      </m:sub>
                    </m:sSub>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smtClean="0">
                                <a:latin typeface="Cambria Math" panose="02040503050406030204" pitchFamily="18" charset="0"/>
                              </a:rPr>
                            </m:ctrlPr>
                          </m:sSubPr>
                          <m:e>
                            <m:r>
                              <a:rPr lang="da-DK" sz="3000" b="0" i="1" smtClean="0">
                                <a:latin typeface="Cambria Math" panose="02040503050406030204" pitchFamily="18" charset="0"/>
                              </a:rPr>
                              <m:t>𝑈</m:t>
                            </m:r>
                          </m:e>
                          <m:sub>
                            <m:r>
                              <a:rPr lang="da-DK" sz="3000" b="0" i="1" smtClean="0">
                                <a:latin typeface="Cambria Math" panose="02040503050406030204" pitchFamily="18" charset="0"/>
                              </a:rPr>
                              <m:t>𝑃</m:t>
                            </m:r>
                          </m:sub>
                        </m:sSub>
                      </m:num>
                      <m:den>
                        <m:r>
                          <a:rPr lang="da-DK" sz="3000" b="0" i="1" smtClean="0">
                            <a:latin typeface="Cambria Math" panose="02040503050406030204" pitchFamily="18" charset="0"/>
                          </a:rPr>
                          <m:t>𝑛</m:t>
                        </m:r>
                      </m:den>
                    </m:f>
                  </m:oMath>
                </a14:m>
                <a:endParaRPr lang="da-DK" sz="3000" dirty="0">
                  <a:latin typeface="+mj-lt"/>
                </a:endParaRPr>
              </a:p>
              <a:p>
                <a:endParaRPr lang="da-DK" sz="3000" dirty="0">
                  <a:latin typeface="+mj-lt"/>
                </a:endParaRPr>
              </a:p>
              <a:p>
                <a:r>
                  <a:rPr lang="da-DK" sz="3000" dirty="0">
                    <a:latin typeface="+mj-lt"/>
                  </a:rPr>
                  <a:t>I</a:t>
                </a:r>
                <a:r>
                  <a:rPr lang="da-DK" sz="3000" baseline="-25000" dirty="0">
                    <a:latin typeface="+mj-lt"/>
                  </a:rPr>
                  <a:t>p</a:t>
                </a:r>
                <a:r>
                  <a:rPr lang="da-DK" sz="3000" dirty="0">
                    <a:latin typeface="+mj-lt"/>
                  </a:rPr>
                  <a:t> = </a:t>
                </a:r>
                <a:r>
                  <a:rPr lang="en-US" sz="3000" dirty="0">
                    <a:latin typeface="+mj-lt"/>
                  </a:rPr>
                  <a:t>Electricity on the primary side </a:t>
                </a:r>
                <a:r>
                  <a:rPr lang="da-DK" sz="3000" dirty="0">
                    <a:latin typeface="+mj-lt"/>
                  </a:rPr>
                  <a:t>(</a:t>
                </a:r>
                <a:r>
                  <a:rPr lang="da-DK" sz="3000" dirty="0" err="1">
                    <a:latin typeface="+mj-lt"/>
                  </a:rPr>
                  <a:t>also</a:t>
                </a:r>
                <a:r>
                  <a:rPr lang="da-DK" sz="3000" dirty="0">
                    <a:latin typeface="+mj-lt"/>
                  </a:rPr>
                  <a:t> calledI</a:t>
                </a:r>
                <a:r>
                  <a:rPr lang="da-DK" sz="3000" baseline="-25000" dirty="0">
                    <a:latin typeface="+mj-lt"/>
                  </a:rPr>
                  <a:t>1</a:t>
                </a:r>
                <a:r>
                  <a:rPr lang="da-DK" sz="3000" dirty="0">
                    <a:latin typeface="+mj-lt"/>
                  </a:rPr>
                  <a:t>)</a:t>
                </a:r>
              </a:p>
              <a:p>
                <a:pPr lvl="1"/>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𝑃</m:t>
                        </m:r>
                      </m:sub>
                    </m:sSub>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𝑆</m:t>
                        </m:r>
                      </m:num>
                      <m:den>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𝑃</m:t>
                            </m:r>
                          </m:sub>
                        </m:sSub>
                      </m:den>
                    </m:f>
                  </m:oMath>
                </a14:m>
                <a:r>
                  <a:rPr lang="da-DK" sz="3000" dirty="0">
                    <a:latin typeface="+mj-lt"/>
                  </a:rPr>
                  <a:t>     eller      </a:t>
                </a:r>
                <a14:m>
                  <m:oMath xmlns:m="http://schemas.openxmlformats.org/officeDocument/2006/math">
                    <m:sSub>
                      <m:sSubPr>
                        <m:ctrlPr>
                          <a:rPr lang="da-DK" sz="3000" i="1">
                            <a:latin typeface="Cambria Math" panose="02040503050406030204" pitchFamily="18" charset="0"/>
                          </a:rPr>
                        </m:ctrlPr>
                      </m:sSubPr>
                      <m:e>
                        <m:r>
                          <a:rPr lang="da-DK" sz="3000" b="0" i="1" smtClean="0">
                            <a:latin typeface="Cambria Math" panose="02040503050406030204" pitchFamily="18" charset="0"/>
                          </a:rPr>
                          <m:t>𝐼</m:t>
                        </m:r>
                      </m:e>
                      <m:sub>
                        <m:r>
                          <a:rPr lang="da-DK" sz="3000" b="0" i="1" smtClean="0">
                            <a:latin typeface="Cambria Math" panose="02040503050406030204" pitchFamily="18" charset="0"/>
                          </a:rPr>
                          <m:t>𝑃</m:t>
                        </m:r>
                      </m:sub>
                    </m:sSub>
                    <m:r>
                      <a:rPr lang="da-DK" sz="3000" i="1">
                        <a:latin typeface="Cambria Math" panose="02040503050406030204" pitchFamily="18" charset="0"/>
                      </a:rPr>
                      <m:t>=</m:t>
                    </m:r>
                    <m:f>
                      <m:fPr>
                        <m:ctrlPr>
                          <a:rPr lang="da-DK" sz="3000" i="1">
                            <a:latin typeface="Cambria Math" panose="02040503050406030204" pitchFamily="18" charset="0"/>
                          </a:rPr>
                        </m:ctrlPr>
                      </m:fPr>
                      <m:num>
                        <m:sSub>
                          <m:sSubPr>
                            <m:ctrlPr>
                              <a:rPr lang="da-DK" sz="3000" i="1">
                                <a:latin typeface="Cambria Math" panose="02040503050406030204" pitchFamily="18" charset="0"/>
                              </a:rPr>
                            </m:ctrlPr>
                          </m:sSubPr>
                          <m:e>
                            <m:r>
                              <a:rPr lang="da-DK" sz="3000" b="0" i="1" smtClean="0">
                                <a:latin typeface="Cambria Math" panose="02040503050406030204" pitchFamily="18" charset="0"/>
                              </a:rPr>
                              <m:t>𝐼</m:t>
                            </m:r>
                          </m:e>
                          <m:sub>
                            <m:r>
                              <a:rPr lang="da-DK" sz="3000" b="0" i="1" smtClean="0">
                                <a:latin typeface="Cambria Math" panose="02040503050406030204" pitchFamily="18" charset="0"/>
                              </a:rPr>
                              <m:t>𝑆</m:t>
                            </m:r>
                          </m:sub>
                        </m:sSub>
                      </m:num>
                      <m:den>
                        <m:r>
                          <a:rPr lang="da-DK" sz="3000" i="1">
                            <a:latin typeface="Cambria Math" panose="02040503050406030204" pitchFamily="18" charset="0"/>
                          </a:rPr>
                          <m:t>𝑛</m:t>
                        </m:r>
                      </m:den>
                    </m:f>
                  </m:oMath>
                </a14:m>
                <a:endParaRPr lang="da-DK" sz="3000" dirty="0">
                  <a:latin typeface="+mj-lt"/>
                </a:endParaRPr>
              </a:p>
              <a:p>
                <a:endParaRPr lang="da-DK" sz="3000" dirty="0">
                  <a:latin typeface="+mj-lt"/>
                </a:endParaRPr>
              </a:p>
              <a:p>
                <a:r>
                  <a:rPr lang="da-DK" sz="3000" dirty="0">
                    <a:latin typeface="+mj-lt"/>
                  </a:rPr>
                  <a:t>I</a:t>
                </a:r>
                <a:r>
                  <a:rPr lang="da-DK" sz="3000" baseline="-25000" dirty="0">
                    <a:latin typeface="+mj-lt"/>
                  </a:rPr>
                  <a:t>s</a:t>
                </a:r>
                <a:r>
                  <a:rPr lang="da-DK" sz="3000" dirty="0">
                    <a:latin typeface="+mj-lt"/>
                  </a:rPr>
                  <a:t> = </a:t>
                </a:r>
                <a:r>
                  <a:rPr lang="en-US" sz="3000" dirty="0">
                    <a:latin typeface="+mj-lt"/>
                  </a:rPr>
                  <a:t>The power on the secondary side </a:t>
                </a:r>
                <a:r>
                  <a:rPr lang="da-DK" sz="3000" dirty="0">
                    <a:latin typeface="+mj-lt"/>
                  </a:rPr>
                  <a:t>(</a:t>
                </a:r>
                <a:r>
                  <a:rPr lang="da-DK" sz="3000" dirty="0" err="1">
                    <a:latin typeface="+mj-lt"/>
                  </a:rPr>
                  <a:t>also</a:t>
                </a:r>
                <a:r>
                  <a:rPr lang="da-DK" sz="3000" dirty="0">
                    <a:latin typeface="+mj-lt"/>
                  </a:rPr>
                  <a:t> calledI</a:t>
                </a:r>
                <a:r>
                  <a:rPr lang="da-DK" sz="3000" baseline="-25000" dirty="0">
                    <a:latin typeface="+mj-lt"/>
                  </a:rPr>
                  <a:t>2</a:t>
                </a:r>
                <a:r>
                  <a:rPr lang="da-DK" sz="3000" dirty="0">
                    <a:latin typeface="+mj-lt"/>
                  </a:rPr>
                  <a:t>)</a:t>
                </a:r>
              </a:p>
              <a:p>
                <a:pPr lvl="1"/>
                <a14:m>
                  <m:oMath xmlns:m="http://schemas.openxmlformats.org/officeDocument/2006/math">
                    <m:sSub>
                      <m:sSubPr>
                        <m:ctrlPr>
                          <a:rPr lang="da-DK" sz="3000" i="1">
                            <a:latin typeface="Cambria Math" panose="02040503050406030204" pitchFamily="18" charset="0"/>
                          </a:rPr>
                        </m:ctrlPr>
                      </m:sSubPr>
                      <m:e>
                        <m:r>
                          <a:rPr lang="da-DK" sz="3000" i="1">
                            <a:latin typeface="Cambria Math" panose="02040503050406030204" pitchFamily="18" charset="0"/>
                          </a:rPr>
                          <m:t>𝐼</m:t>
                        </m:r>
                      </m:e>
                      <m:sub>
                        <m:r>
                          <a:rPr lang="da-DK" sz="3000" i="1">
                            <a:latin typeface="Cambria Math" panose="02040503050406030204" pitchFamily="18" charset="0"/>
                          </a:rPr>
                          <m:t>𝑠</m:t>
                        </m:r>
                      </m:sub>
                    </m:sSub>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𝑆</m:t>
                        </m:r>
                      </m:num>
                      <m:den>
                        <m:sSub>
                          <m:sSubPr>
                            <m:ctrlPr>
                              <a:rPr lang="da-DK" sz="3000" i="1">
                                <a:latin typeface="Cambria Math" panose="02040503050406030204" pitchFamily="18" charset="0"/>
                              </a:rPr>
                            </m:ctrlPr>
                          </m:sSubPr>
                          <m:e>
                            <m:r>
                              <a:rPr lang="da-DK" sz="3000" i="1">
                                <a:latin typeface="Cambria Math" panose="02040503050406030204" pitchFamily="18" charset="0"/>
                              </a:rPr>
                              <m:t>𝑈</m:t>
                            </m:r>
                          </m:e>
                          <m:sub>
                            <m:r>
                              <a:rPr lang="da-DK" sz="3000" i="1">
                                <a:latin typeface="Cambria Math" panose="02040503050406030204" pitchFamily="18" charset="0"/>
                              </a:rPr>
                              <m:t>𝑠</m:t>
                            </m:r>
                          </m:sub>
                        </m:sSub>
                      </m:den>
                    </m:f>
                  </m:oMath>
                </a14:m>
                <a:r>
                  <a:rPr lang="da-DK" sz="3000" b="1" dirty="0">
                    <a:solidFill>
                      <a:srgbClr val="414E50"/>
                    </a:solidFill>
                    <a:latin typeface="+mj-lt"/>
                  </a:rPr>
                  <a:t>     </a:t>
                </a:r>
                <a:r>
                  <a:rPr lang="da-DK" sz="3000" dirty="0">
                    <a:latin typeface="+mj-lt"/>
                  </a:rPr>
                  <a:t> eller      </a:t>
                </a:r>
                <a14:m>
                  <m:oMath xmlns:m="http://schemas.openxmlformats.org/officeDocument/2006/math">
                    <m:sSub>
                      <m:sSubPr>
                        <m:ctrlPr>
                          <a:rPr lang="da-DK" sz="3000" i="1">
                            <a:latin typeface="Cambria Math" panose="02040503050406030204" pitchFamily="18" charset="0"/>
                          </a:rPr>
                        </m:ctrlPr>
                      </m:sSubPr>
                      <m:e>
                        <m:r>
                          <a:rPr lang="da-DK" sz="3000" b="0" i="1" smtClean="0">
                            <a:latin typeface="Cambria Math" panose="02040503050406030204" pitchFamily="18" charset="0"/>
                          </a:rPr>
                          <m:t>𝐼</m:t>
                        </m:r>
                      </m:e>
                      <m:sub>
                        <m:r>
                          <a:rPr lang="da-DK" sz="3000" b="0" i="1" smtClean="0">
                            <a:latin typeface="Cambria Math" panose="02040503050406030204" pitchFamily="18" charset="0"/>
                          </a:rPr>
                          <m:t>𝑆</m:t>
                        </m:r>
                      </m:sub>
                    </m:sSub>
                    <m:r>
                      <a:rPr lang="da-DK" sz="3000" i="1">
                        <a:latin typeface="Cambria Math" panose="02040503050406030204" pitchFamily="18" charset="0"/>
                      </a:rPr>
                      <m:t>=</m:t>
                    </m:r>
                    <m:sSub>
                      <m:sSubPr>
                        <m:ctrlPr>
                          <a:rPr lang="da-DK" sz="3000" i="1">
                            <a:latin typeface="Cambria Math" panose="02040503050406030204" pitchFamily="18" charset="0"/>
                          </a:rPr>
                        </m:ctrlPr>
                      </m:sSubPr>
                      <m:e>
                        <m:r>
                          <a:rPr lang="da-DK" sz="3000" b="0" i="1" smtClean="0">
                            <a:latin typeface="Cambria Math" panose="02040503050406030204" pitchFamily="18" charset="0"/>
                          </a:rPr>
                          <m:t>𝐼</m:t>
                        </m:r>
                      </m:e>
                      <m:sub>
                        <m:r>
                          <a:rPr lang="da-DK" sz="3000" b="0" i="1" smtClean="0">
                            <a:latin typeface="Cambria Math" panose="02040503050406030204" pitchFamily="18" charset="0"/>
                          </a:rPr>
                          <m:t>𝑃</m:t>
                        </m:r>
                      </m:sub>
                    </m:sSub>
                    <m:r>
                      <a:rPr lang="da-DK" sz="3000" b="0" i="1" smtClean="0">
                        <a:latin typeface="Cambria Math" panose="02040503050406030204" pitchFamily="18" charset="0"/>
                      </a:rPr>
                      <m:t> </m:t>
                    </m:r>
                    <m:r>
                      <a:rPr lang="da-DK" sz="3000" i="1">
                        <a:latin typeface="Cambria Math" panose="02040503050406030204" pitchFamily="18" charset="0"/>
                      </a:rPr>
                      <m:t>𝑥</m:t>
                    </m:r>
                    <m:r>
                      <a:rPr lang="da-DK" sz="3000" b="0" i="1" smtClean="0">
                        <a:latin typeface="Cambria Math" panose="02040503050406030204" pitchFamily="18" charset="0"/>
                      </a:rPr>
                      <m:t> </m:t>
                    </m:r>
                    <m:r>
                      <a:rPr lang="da-DK" sz="3000" i="1">
                        <a:latin typeface="Cambria Math" panose="02040503050406030204" pitchFamily="18" charset="0"/>
                      </a:rPr>
                      <m:t>𝑛</m:t>
                    </m:r>
                  </m:oMath>
                </a14:m>
                <a:endParaRPr lang="da-DK" sz="3000" b="1" dirty="0">
                  <a:solidFill>
                    <a:srgbClr val="414E50"/>
                  </a:solidFill>
                  <a:latin typeface="+mj-lt"/>
                </a:endParaRPr>
              </a:p>
            </p:txBody>
          </p:sp>
        </mc:Choice>
        <mc:Fallback xmlns="">
          <p:sp>
            <p:nvSpPr>
              <p:cNvPr id="6" name="Tekstfelt 5">
                <a:extLst>
                  <a:ext uri="{FF2B5EF4-FFF2-40B4-BE49-F238E27FC236}">
                    <a16:creationId xmlns:a16="http://schemas.microsoft.com/office/drawing/2014/main" id="{040F1BBB-EF9F-9B15-A156-F8ADEBCB6BB6}"/>
                  </a:ext>
                </a:extLst>
              </p:cNvPr>
              <p:cNvSpPr txBox="1">
                <a:spLocks noRot="1" noChangeAspect="1" noMove="1" noResize="1" noEditPoints="1" noAdjustHandles="1" noChangeArrowheads="1" noChangeShapeType="1" noTextEdit="1"/>
              </p:cNvSpPr>
              <p:nvPr/>
            </p:nvSpPr>
            <p:spPr>
              <a:xfrm>
                <a:off x="887647" y="2428035"/>
                <a:ext cx="10161353" cy="6215932"/>
              </a:xfrm>
              <a:prstGeom prst="rect">
                <a:avLst/>
              </a:prstGeom>
              <a:blipFill>
                <a:blip r:embed="rId5"/>
                <a:stretch>
                  <a:fillRect l="-1440" t="-1176"/>
                </a:stretch>
              </a:blipFill>
            </p:spPr>
            <p:txBody>
              <a:bodyPr/>
              <a:lstStyle/>
              <a:p>
                <a:r>
                  <a:rPr lang="da-DK">
                    <a:noFill/>
                  </a:rPr>
                  <a:t> </a:t>
                </a:r>
              </a:p>
            </p:txBody>
          </p:sp>
        </mc:Fallback>
      </mc:AlternateContent>
      <p:grpSp>
        <p:nvGrpSpPr>
          <p:cNvPr id="10" name="Gruppe 9">
            <a:extLst>
              <a:ext uri="{FF2B5EF4-FFF2-40B4-BE49-F238E27FC236}">
                <a16:creationId xmlns:a16="http://schemas.microsoft.com/office/drawing/2014/main" id="{4FB885E2-ED23-6ADB-72CD-3D747D4F482F}"/>
              </a:ext>
            </a:extLst>
          </p:cNvPr>
          <p:cNvGrpSpPr/>
          <p:nvPr/>
        </p:nvGrpSpPr>
        <p:grpSpPr>
          <a:xfrm>
            <a:off x="11077382" y="3440316"/>
            <a:ext cx="6305874" cy="3600000"/>
            <a:chOff x="11077382" y="3440316"/>
            <a:chExt cx="6305874" cy="3600000"/>
          </a:xfrm>
        </p:grpSpPr>
        <p:pic>
          <p:nvPicPr>
            <p:cNvPr id="13" name="Billede 12">
              <a:extLst>
                <a:ext uri="{FF2B5EF4-FFF2-40B4-BE49-F238E27FC236}">
                  <a16:creationId xmlns:a16="http://schemas.microsoft.com/office/drawing/2014/main" id="{EE826BB9-4A72-AB2D-B4F1-FEC0148FF6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94" y="3440316"/>
              <a:ext cx="5924350" cy="3600000"/>
            </a:xfrm>
            <a:prstGeom prst="rect">
              <a:avLst/>
            </a:prstGeom>
          </p:spPr>
        </p:pic>
        <p:sp>
          <p:nvSpPr>
            <p:cNvPr id="14" name="Tekstfelt 13">
              <a:extLst>
                <a:ext uri="{FF2B5EF4-FFF2-40B4-BE49-F238E27FC236}">
                  <a16:creationId xmlns:a16="http://schemas.microsoft.com/office/drawing/2014/main" id="{65EC0E07-9CFC-D2B3-55F6-01EF89562F5C}"/>
                </a:ext>
              </a:extLst>
            </p:cNvPr>
            <p:cNvSpPr txBox="1"/>
            <p:nvPr/>
          </p:nvSpPr>
          <p:spPr>
            <a:xfrm>
              <a:off x="13335000" y="4654358"/>
              <a:ext cx="1143000" cy="707886"/>
            </a:xfrm>
            <a:prstGeom prst="rect">
              <a:avLst/>
            </a:prstGeom>
            <a:solidFill>
              <a:schemeClr val="bg1"/>
            </a:solidFill>
            <a:ln>
              <a:noFill/>
            </a:ln>
          </p:spPr>
          <p:txBody>
            <a:bodyPr wrap="square" rtlCol="0">
              <a:spAutoFit/>
            </a:bodyPr>
            <a:lstStyle/>
            <a:p>
              <a:r>
                <a:rPr lang="da-DK" sz="2000" dirty="0" err="1"/>
                <a:t>Primary</a:t>
              </a:r>
              <a:r>
                <a:rPr lang="da-DK" sz="2000" dirty="0"/>
                <a:t>-</a:t>
              </a:r>
              <a:br>
                <a:rPr lang="da-DK" sz="2000" dirty="0"/>
              </a:br>
              <a:r>
                <a:rPr lang="da-DK" sz="2000" dirty="0" err="1"/>
                <a:t>coil</a:t>
              </a:r>
              <a:endParaRPr lang="da-DK" sz="2000" dirty="0"/>
            </a:p>
          </p:txBody>
        </p:sp>
        <p:sp>
          <p:nvSpPr>
            <p:cNvPr id="15" name="Tekstfelt 14">
              <a:extLst>
                <a:ext uri="{FF2B5EF4-FFF2-40B4-BE49-F238E27FC236}">
                  <a16:creationId xmlns:a16="http://schemas.microsoft.com/office/drawing/2014/main" id="{9BF7C527-03BB-F8D8-C794-952703CF548B}"/>
                </a:ext>
              </a:extLst>
            </p:cNvPr>
            <p:cNvSpPr txBox="1"/>
            <p:nvPr/>
          </p:nvSpPr>
          <p:spPr>
            <a:xfrm>
              <a:off x="15801167" y="4508841"/>
              <a:ext cx="1030453" cy="1015663"/>
            </a:xfrm>
            <a:prstGeom prst="rect">
              <a:avLst/>
            </a:prstGeom>
            <a:solidFill>
              <a:schemeClr val="bg1"/>
            </a:solidFill>
            <a:ln>
              <a:noFill/>
            </a:ln>
          </p:spPr>
          <p:txBody>
            <a:bodyPr wrap="square" rtlCol="0">
              <a:spAutoFit/>
            </a:bodyPr>
            <a:lstStyle/>
            <a:p>
              <a:r>
                <a:rPr lang="da-DK" sz="2000" dirty="0" err="1"/>
                <a:t>Secon</a:t>
              </a:r>
              <a:br>
                <a:rPr lang="da-DK" sz="2000" dirty="0"/>
              </a:br>
              <a:r>
                <a:rPr lang="da-DK" sz="2000" dirty="0" err="1"/>
                <a:t>dary</a:t>
              </a:r>
              <a:r>
                <a:rPr lang="da-DK" sz="2000" dirty="0"/>
                <a:t>-</a:t>
              </a:r>
              <a:br>
                <a:rPr lang="da-DK" sz="2000" dirty="0"/>
              </a:br>
              <a:r>
                <a:rPr lang="da-DK" sz="2000" dirty="0" err="1"/>
                <a:t>coil</a:t>
              </a:r>
              <a:endParaRPr lang="da-DK" sz="2000" dirty="0"/>
            </a:p>
          </p:txBody>
        </p:sp>
        <p:sp>
          <p:nvSpPr>
            <p:cNvPr id="16" name="Tekstfelt 15">
              <a:extLst>
                <a:ext uri="{FF2B5EF4-FFF2-40B4-BE49-F238E27FC236}">
                  <a16:creationId xmlns:a16="http://schemas.microsoft.com/office/drawing/2014/main" id="{3EC3BAB2-02B5-FF31-A8EF-882940964615}"/>
                </a:ext>
              </a:extLst>
            </p:cNvPr>
            <p:cNvSpPr txBox="1"/>
            <p:nvPr/>
          </p:nvSpPr>
          <p:spPr>
            <a:xfrm>
              <a:off x="16002000" y="6259853"/>
              <a:ext cx="1381256" cy="707886"/>
            </a:xfrm>
            <a:prstGeom prst="rect">
              <a:avLst/>
            </a:prstGeom>
            <a:solidFill>
              <a:schemeClr val="bg1"/>
            </a:solidFill>
            <a:ln>
              <a:noFill/>
            </a:ln>
          </p:spPr>
          <p:txBody>
            <a:bodyPr wrap="square" rtlCol="0">
              <a:spAutoFit/>
            </a:bodyPr>
            <a:lstStyle/>
            <a:p>
              <a:r>
                <a:rPr lang="da-DK" sz="2000" dirty="0"/>
                <a:t>Iron core</a:t>
              </a:r>
            </a:p>
            <a:p>
              <a:endParaRPr lang="da-DK" sz="2000" dirty="0"/>
            </a:p>
          </p:txBody>
        </p:sp>
        <p:sp>
          <p:nvSpPr>
            <p:cNvPr id="17" name="Tekstfelt 16">
              <a:extLst>
                <a:ext uri="{FF2B5EF4-FFF2-40B4-BE49-F238E27FC236}">
                  <a16:creationId xmlns:a16="http://schemas.microsoft.com/office/drawing/2014/main" id="{1CC90D3F-9DC5-6059-067C-E4A24D1FA444}"/>
                </a:ext>
              </a:extLst>
            </p:cNvPr>
            <p:cNvSpPr txBox="1"/>
            <p:nvPr/>
          </p:nvSpPr>
          <p:spPr>
            <a:xfrm>
              <a:off x="11077382" y="5991517"/>
              <a:ext cx="1219200" cy="1015663"/>
            </a:xfrm>
            <a:prstGeom prst="rect">
              <a:avLst/>
            </a:prstGeom>
            <a:solidFill>
              <a:schemeClr val="bg1"/>
            </a:solidFill>
            <a:ln>
              <a:noFill/>
            </a:ln>
          </p:spPr>
          <p:txBody>
            <a:bodyPr wrap="square" rtlCol="0">
              <a:spAutoFit/>
            </a:bodyPr>
            <a:lstStyle/>
            <a:p>
              <a:r>
                <a:rPr lang="da-DK" sz="2000" dirty="0" err="1"/>
                <a:t>Magnetic</a:t>
              </a:r>
              <a:r>
                <a:rPr lang="da-DK" sz="2000" dirty="0"/>
                <a:t> flux</a:t>
              </a:r>
            </a:p>
            <a:p>
              <a:endParaRPr lang="da-DK" sz="2000" dirty="0"/>
            </a:p>
          </p:txBody>
        </p:sp>
      </p:grpSp>
      <p:grpSp>
        <p:nvGrpSpPr>
          <p:cNvPr id="4" name="Group 3">
            <a:extLst>
              <a:ext uri="{FF2B5EF4-FFF2-40B4-BE49-F238E27FC236}">
                <a16:creationId xmlns:a16="http://schemas.microsoft.com/office/drawing/2014/main" id="{F8871BB7-6DF3-708B-519A-58BDC0838593}"/>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F63EEE6B-369D-16CD-4901-5F391F9A1F6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6B86F353-9DB0-AF38-A80C-5EF2762684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655493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A939-AA6B-1FA1-78BC-5D7C801D3B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DA5E715-74E2-F955-7237-BA294EEC8D53}"/>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E2941B9-E6FE-1477-501A-B66E09807F4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6B29B574-7D31-4EB8-2D17-C4B1CBF1EC0D}"/>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An simple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A708366-64CF-2662-5634-2FAB64352E5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CA1E24F6-C52C-5103-F146-2B6E7108640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mc:AlternateContent xmlns:mc="http://schemas.openxmlformats.org/markup-compatibility/2006" xmlns:a14="http://schemas.microsoft.com/office/drawing/2010/main">
        <mc:Choice Requires="a14">
          <p:sp>
            <p:nvSpPr>
              <p:cNvPr id="6" name="Tekstfelt 5">
                <a:extLst>
                  <a:ext uri="{FF2B5EF4-FFF2-40B4-BE49-F238E27FC236}">
                    <a16:creationId xmlns:a16="http://schemas.microsoft.com/office/drawing/2014/main" id="{B094B166-F8EA-F962-21A4-C0391875D594}"/>
                  </a:ext>
                </a:extLst>
              </p:cNvPr>
              <p:cNvSpPr txBox="1"/>
              <p:nvPr/>
            </p:nvSpPr>
            <p:spPr>
              <a:xfrm>
                <a:off x="887647" y="2428035"/>
                <a:ext cx="10161353" cy="6593087"/>
              </a:xfrm>
              <a:prstGeom prst="rect">
                <a:avLst/>
              </a:prstGeom>
              <a:noFill/>
            </p:spPr>
            <p:txBody>
              <a:bodyPr wrap="square" rtlCol="0">
                <a:spAutoFit/>
              </a:bodyPr>
              <a:lstStyle/>
              <a:p>
                <a:r>
                  <a:rPr lang="da-DK" sz="3000" dirty="0">
                    <a:latin typeface="+mj-lt"/>
                  </a:rPr>
                  <a:t>V/N = Former pr. vikling (</a:t>
                </a:r>
                <a:r>
                  <a:rPr lang="en-US" sz="3000" dirty="0">
                    <a:latin typeface="+mj-lt"/>
                  </a:rPr>
                  <a:t>is the same on both sides</a:t>
                </a:r>
                <a:r>
                  <a:rPr lang="da-DK" sz="3000" dirty="0">
                    <a:latin typeface="+mj-lt"/>
                  </a:rPr>
                  <a:t>)</a:t>
                </a:r>
              </a:p>
              <a:p>
                <a:pPr lvl="1"/>
                <a14:m>
                  <m:oMathPara xmlns:m="http://schemas.openxmlformats.org/officeDocument/2006/math">
                    <m:oMathParaPr>
                      <m:jc m:val="centerGroup"/>
                    </m:oMathParaPr>
                    <m:oMath xmlns:m="http://schemas.openxmlformats.org/officeDocument/2006/math">
                      <m:r>
                        <a:rPr lang="da-DK" sz="3000" i="1">
                          <a:latin typeface="Cambria Math" panose="02040503050406030204" pitchFamily="18" charset="0"/>
                        </a:rPr>
                        <m:t>𝑉</m:t>
                      </m:r>
                      <m:r>
                        <a:rPr lang="da-DK" sz="3000" i="1">
                          <a:latin typeface="Cambria Math" panose="02040503050406030204" pitchFamily="18" charset="0"/>
                        </a:rPr>
                        <m:t>/</m:t>
                      </m:r>
                      <m:r>
                        <a:rPr lang="da-DK" sz="3000" i="1">
                          <a:latin typeface="Cambria Math" panose="02040503050406030204" pitchFamily="18" charset="0"/>
                        </a:rPr>
                        <m:t>𝑁</m:t>
                      </m:r>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𝑈𝑝</m:t>
                          </m:r>
                        </m:num>
                        <m:den>
                          <m:r>
                            <a:rPr lang="da-DK" sz="3000" i="1">
                              <a:latin typeface="Cambria Math" panose="02040503050406030204" pitchFamily="18" charset="0"/>
                            </a:rPr>
                            <m:t>𝑁𝑝</m:t>
                          </m:r>
                        </m:den>
                      </m:f>
                    </m:oMath>
                  </m:oMathPara>
                </a14:m>
                <a:endParaRPr lang="da-DK" sz="3000" dirty="0">
                  <a:latin typeface="+mj-lt"/>
                </a:endParaRPr>
              </a:p>
              <a:p>
                <a:endParaRPr lang="da-DK" sz="3000" dirty="0">
                  <a:latin typeface="+mj-lt"/>
                </a:endParaRPr>
              </a:p>
              <a:p>
                <a:r>
                  <a:rPr lang="da-DK" sz="3000" dirty="0">
                    <a:latin typeface="+mj-lt"/>
                  </a:rPr>
                  <a:t>N/V = Viklinger pr. volt (</a:t>
                </a:r>
                <a:r>
                  <a:rPr lang="en-US" sz="3000" dirty="0">
                    <a:latin typeface="+mj-lt"/>
                  </a:rPr>
                  <a:t>is the same on both sides</a:t>
                </a:r>
                <a:r>
                  <a:rPr lang="da-DK" sz="3000" dirty="0">
                    <a:latin typeface="+mj-lt"/>
                  </a:rPr>
                  <a:t>)</a:t>
                </a:r>
              </a:p>
              <a:p>
                <a:pPr lvl="1"/>
                <a14:m>
                  <m:oMathPara xmlns:m="http://schemas.openxmlformats.org/officeDocument/2006/math">
                    <m:oMathParaPr>
                      <m:jc m:val="centerGroup"/>
                    </m:oMathParaPr>
                    <m:oMath xmlns:m="http://schemas.openxmlformats.org/officeDocument/2006/math">
                      <m:r>
                        <a:rPr lang="da-DK" sz="3000" i="1">
                          <a:latin typeface="Cambria Math" panose="02040503050406030204" pitchFamily="18" charset="0"/>
                        </a:rPr>
                        <m:t>𝑁</m:t>
                      </m:r>
                      <m:r>
                        <a:rPr lang="da-DK" sz="3000" i="1">
                          <a:latin typeface="Cambria Math" panose="02040503050406030204" pitchFamily="18" charset="0"/>
                        </a:rPr>
                        <m:t>/</m:t>
                      </m:r>
                      <m:r>
                        <a:rPr lang="da-DK" sz="3000" i="1">
                          <a:latin typeface="Cambria Math" panose="02040503050406030204" pitchFamily="18" charset="0"/>
                        </a:rPr>
                        <m:t>𝑉</m:t>
                      </m:r>
                      <m:r>
                        <a:rPr lang="da-DK" sz="3000" i="1">
                          <a:latin typeface="Cambria Math" panose="02040503050406030204" pitchFamily="18" charset="0"/>
                        </a:rPr>
                        <m:t>=</m:t>
                      </m:r>
                      <m:f>
                        <m:fPr>
                          <m:ctrlPr>
                            <a:rPr lang="da-DK" sz="3000" i="1">
                              <a:latin typeface="Cambria Math" panose="02040503050406030204" pitchFamily="18" charset="0"/>
                            </a:rPr>
                          </m:ctrlPr>
                        </m:fPr>
                        <m:num>
                          <m:r>
                            <a:rPr lang="da-DK" sz="3000" i="1">
                              <a:latin typeface="Cambria Math" panose="02040503050406030204" pitchFamily="18" charset="0"/>
                            </a:rPr>
                            <m:t>𝑁𝑝</m:t>
                          </m:r>
                        </m:num>
                        <m:den>
                          <m:r>
                            <a:rPr lang="da-DK" sz="3000" i="1">
                              <a:latin typeface="Cambria Math" panose="02040503050406030204" pitchFamily="18" charset="0"/>
                            </a:rPr>
                            <m:t>𝑈𝑝</m:t>
                          </m:r>
                        </m:den>
                      </m:f>
                    </m:oMath>
                  </m:oMathPara>
                </a14:m>
                <a:endParaRPr lang="da-DK" sz="3000" dirty="0">
                  <a:latin typeface="+mj-lt"/>
                </a:endParaRPr>
              </a:p>
              <a:p>
                <a:endParaRPr lang="da-DK" sz="3000" dirty="0">
                  <a:latin typeface="+mj-lt"/>
                </a:endParaRPr>
              </a:p>
              <a:p>
                <a:r>
                  <a:rPr lang="da-DK" sz="3000" dirty="0">
                    <a:latin typeface="+mj-lt"/>
                  </a:rPr>
                  <a:t>S = Transformer </a:t>
                </a:r>
                <a:r>
                  <a:rPr lang="da-DK" sz="3000" dirty="0" err="1">
                    <a:latin typeface="+mj-lt"/>
                  </a:rPr>
                  <a:t>size</a:t>
                </a:r>
                <a:r>
                  <a:rPr lang="da-DK" sz="3000" dirty="0">
                    <a:latin typeface="+mj-lt"/>
                  </a:rPr>
                  <a:t> in VA or </a:t>
                </a:r>
                <a:r>
                  <a:rPr lang="da-DK" sz="3000" dirty="0" err="1">
                    <a:latin typeface="+mj-lt"/>
                  </a:rPr>
                  <a:t>kVA</a:t>
                </a:r>
                <a:endParaRPr lang="da-DK" sz="3000" dirty="0">
                  <a:latin typeface="+mj-lt"/>
                </a:endParaRPr>
              </a:p>
              <a:p>
                <a:pPr lvl="1"/>
                <a14:m>
                  <m:oMathPara xmlns:m="http://schemas.openxmlformats.org/officeDocument/2006/math">
                    <m:oMathParaPr>
                      <m:jc m:val="centerGroup"/>
                    </m:oMathParaPr>
                    <m:oMath xmlns:m="http://schemas.openxmlformats.org/officeDocument/2006/math">
                      <m:r>
                        <a:rPr lang="da-DK" sz="3000" i="1">
                          <a:latin typeface="Cambria Math" panose="02040503050406030204" pitchFamily="18" charset="0"/>
                        </a:rPr>
                        <m:t>𝑆</m:t>
                      </m:r>
                      <m:r>
                        <a:rPr lang="da-DK" sz="3000" i="1">
                          <a:latin typeface="Cambria Math" panose="02040503050406030204" pitchFamily="18" charset="0"/>
                        </a:rPr>
                        <m:t>=</m:t>
                      </m:r>
                      <m:r>
                        <a:rPr lang="da-DK" sz="3000" i="1">
                          <a:latin typeface="Cambria Math" panose="02040503050406030204" pitchFamily="18" charset="0"/>
                        </a:rPr>
                        <m:t>𝑈</m:t>
                      </m:r>
                      <m:r>
                        <a:rPr lang="da-DK" sz="3000" i="1">
                          <a:latin typeface="Cambria Math" panose="02040503050406030204" pitchFamily="18" charset="0"/>
                        </a:rPr>
                        <m:t>∗</m:t>
                      </m:r>
                      <m:r>
                        <a:rPr lang="da-DK" sz="3000" i="1">
                          <a:latin typeface="Cambria Math" panose="02040503050406030204" pitchFamily="18" charset="0"/>
                        </a:rPr>
                        <m:t>𝐼</m:t>
                      </m:r>
                    </m:oMath>
                  </m:oMathPara>
                </a14:m>
                <a:endParaRPr lang="da-DK" sz="3000" dirty="0">
                  <a:latin typeface="+mj-lt"/>
                </a:endParaRPr>
              </a:p>
              <a:p>
                <a:endParaRPr lang="da-DK" sz="3000" dirty="0">
                  <a:latin typeface="+mj-lt"/>
                </a:endParaRPr>
              </a:p>
              <a:p>
                <a:r>
                  <a:rPr lang="da-DK" sz="3000" dirty="0">
                    <a:latin typeface="+mj-lt"/>
                  </a:rPr>
                  <a:t>P = </a:t>
                </a:r>
                <a:r>
                  <a:rPr lang="en-US" sz="3000" dirty="0">
                    <a:latin typeface="+mj-lt"/>
                  </a:rPr>
                  <a:t>The power output in W</a:t>
                </a:r>
                <a:endParaRPr lang="da-DK" sz="3000" dirty="0">
                  <a:latin typeface="+mj-lt"/>
                </a:endParaRPr>
              </a:p>
              <a:p>
                <a:pPr lvl="1"/>
                <a14:m>
                  <m:oMathPara xmlns:m="http://schemas.openxmlformats.org/officeDocument/2006/math">
                    <m:oMathParaPr>
                      <m:jc m:val="centerGroup"/>
                    </m:oMathParaPr>
                    <m:oMath xmlns:m="http://schemas.openxmlformats.org/officeDocument/2006/math">
                      <m:r>
                        <a:rPr lang="da-DK" sz="3000" i="1">
                          <a:latin typeface="Cambria Math" panose="02040503050406030204" pitchFamily="18" charset="0"/>
                        </a:rPr>
                        <m:t>𝑃</m:t>
                      </m:r>
                      <m:r>
                        <a:rPr lang="da-DK" sz="3000" i="1">
                          <a:latin typeface="Cambria Math" panose="02040503050406030204" pitchFamily="18" charset="0"/>
                        </a:rPr>
                        <m:t>=</m:t>
                      </m:r>
                      <m:r>
                        <a:rPr lang="da-DK" sz="3000" i="1">
                          <a:latin typeface="Cambria Math" panose="02040503050406030204" pitchFamily="18" charset="0"/>
                        </a:rPr>
                        <m:t>𝑈</m:t>
                      </m:r>
                      <m:r>
                        <a:rPr lang="da-DK" sz="3000" i="1">
                          <a:latin typeface="Cambria Math" panose="02040503050406030204" pitchFamily="18" charset="0"/>
                        </a:rPr>
                        <m:t>∗</m:t>
                      </m:r>
                      <m:r>
                        <a:rPr lang="da-DK" sz="3000" i="1">
                          <a:latin typeface="Cambria Math" panose="02040503050406030204" pitchFamily="18" charset="0"/>
                        </a:rPr>
                        <m:t>𝐼</m:t>
                      </m:r>
                      <m:r>
                        <a:rPr lang="da-DK" sz="3000" i="1">
                          <a:latin typeface="Cambria Math" panose="02040503050406030204" pitchFamily="18" charset="0"/>
                        </a:rPr>
                        <m:t>∗</m:t>
                      </m:r>
                      <m:r>
                        <a:rPr lang="da-DK" sz="3000" i="1">
                          <a:latin typeface="Cambria Math" panose="02040503050406030204" pitchFamily="18" charset="0"/>
                        </a:rPr>
                        <m:t>𝑐𝑜𝑠</m:t>
                      </m:r>
                      <m:r>
                        <a:rPr lang="da-DK" sz="3000" i="1">
                          <a:latin typeface="Cambria Math" panose="02040503050406030204" pitchFamily="18" charset="0"/>
                          <a:ea typeface="Cambria Math" panose="02040503050406030204" pitchFamily="18" charset="0"/>
                        </a:rPr>
                        <m:t>𝜑</m:t>
                      </m:r>
                    </m:oMath>
                  </m:oMathPara>
                </a14:m>
                <a:endParaRPr lang="da-DK" sz="3000" dirty="0">
                  <a:latin typeface="+mj-lt"/>
                </a:endParaRPr>
              </a:p>
              <a:p>
                <a:pPr lvl="1"/>
                <a:endParaRPr lang="da-DK" sz="3000" b="1" dirty="0">
                  <a:solidFill>
                    <a:srgbClr val="414E50"/>
                  </a:solidFill>
                  <a:latin typeface="+mj-lt"/>
                </a:endParaRPr>
              </a:p>
            </p:txBody>
          </p:sp>
        </mc:Choice>
        <mc:Fallback xmlns="">
          <p:sp>
            <p:nvSpPr>
              <p:cNvPr id="6" name="Tekstfelt 5">
                <a:extLst>
                  <a:ext uri="{FF2B5EF4-FFF2-40B4-BE49-F238E27FC236}">
                    <a16:creationId xmlns:a16="http://schemas.microsoft.com/office/drawing/2014/main" id="{B094B166-F8EA-F962-21A4-C0391875D594}"/>
                  </a:ext>
                </a:extLst>
              </p:cNvPr>
              <p:cNvSpPr txBox="1">
                <a:spLocks noRot="1" noChangeAspect="1" noMove="1" noResize="1" noEditPoints="1" noAdjustHandles="1" noChangeArrowheads="1" noChangeShapeType="1" noTextEdit="1"/>
              </p:cNvSpPr>
              <p:nvPr/>
            </p:nvSpPr>
            <p:spPr>
              <a:xfrm>
                <a:off x="887647" y="2428035"/>
                <a:ext cx="10161353" cy="6593087"/>
              </a:xfrm>
              <a:prstGeom prst="rect">
                <a:avLst/>
              </a:prstGeom>
              <a:blipFill>
                <a:blip r:embed="rId5"/>
                <a:stretch>
                  <a:fillRect l="-1440" t="-1109"/>
                </a:stretch>
              </a:blipFill>
            </p:spPr>
            <p:txBody>
              <a:bodyPr/>
              <a:lstStyle/>
              <a:p>
                <a:r>
                  <a:rPr lang="da-DK">
                    <a:noFill/>
                  </a:rPr>
                  <a:t> </a:t>
                </a:r>
              </a:p>
            </p:txBody>
          </p:sp>
        </mc:Fallback>
      </mc:AlternateContent>
      <p:grpSp>
        <p:nvGrpSpPr>
          <p:cNvPr id="4" name="Gruppe 3">
            <a:extLst>
              <a:ext uri="{FF2B5EF4-FFF2-40B4-BE49-F238E27FC236}">
                <a16:creationId xmlns:a16="http://schemas.microsoft.com/office/drawing/2014/main" id="{E8C52AC1-03C9-442C-2B5E-460B2DCF008C}"/>
              </a:ext>
            </a:extLst>
          </p:cNvPr>
          <p:cNvGrpSpPr/>
          <p:nvPr/>
        </p:nvGrpSpPr>
        <p:grpSpPr>
          <a:xfrm>
            <a:off x="11077382" y="3440316"/>
            <a:ext cx="6305874" cy="3600000"/>
            <a:chOff x="11077382" y="3440316"/>
            <a:chExt cx="6305874" cy="3600000"/>
          </a:xfrm>
        </p:grpSpPr>
        <p:pic>
          <p:nvPicPr>
            <p:cNvPr id="9" name="Billede 8">
              <a:extLst>
                <a:ext uri="{FF2B5EF4-FFF2-40B4-BE49-F238E27FC236}">
                  <a16:creationId xmlns:a16="http://schemas.microsoft.com/office/drawing/2014/main" id="{0A315CA3-4BBA-C7B7-B044-C643EEDCF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94" y="3440316"/>
              <a:ext cx="5924350" cy="3600000"/>
            </a:xfrm>
            <a:prstGeom prst="rect">
              <a:avLst/>
            </a:prstGeom>
          </p:spPr>
        </p:pic>
        <p:sp>
          <p:nvSpPr>
            <p:cNvPr id="10" name="Tekstfelt 9">
              <a:extLst>
                <a:ext uri="{FF2B5EF4-FFF2-40B4-BE49-F238E27FC236}">
                  <a16:creationId xmlns:a16="http://schemas.microsoft.com/office/drawing/2014/main" id="{4A7BAD23-BF9D-87D2-ED8A-D74B6030A0DB}"/>
                </a:ext>
              </a:extLst>
            </p:cNvPr>
            <p:cNvSpPr txBox="1"/>
            <p:nvPr/>
          </p:nvSpPr>
          <p:spPr>
            <a:xfrm>
              <a:off x="13335000" y="4654358"/>
              <a:ext cx="1143000" cy="707886"/>
            </a:xfrm>
            <a:prstGeom prst="rect">
              <a:avLst/>
            </a:prstGeom>
            <a:solidFill>
              <a:schemeClr val="bg1"/>
            </a:solidFill>
            <a:ln>
              <a:noFill/>
            </a:ln>
          </p:spPr>
          <p:txBody>
            <a:bodyPr wrap="square" rtlCol="0">
              <a:spAutoFit/>
            </a:bodyPr>
            <a:lstStyle/>
            <a:p>
              <a:r>
                <a:rPr lang="da-DK" sz="2000" dirty="0" err="1"/>
                <a:t>Primary</a:t>
              </a:r>
              <a:r>
                <a:rPr lang="da-DK" sz="2000" dirty="0"/>
                <a:t>-</a:t>
              </a:r>
              <a:br>
                <a:rPr lang="da-DK" sz="2000" dirty="0"/>
              </a:br>
              <a:r>
                <a:rPr lang="da-DK" sz="2000" dirty="0" err="1"/>
                <a:t>coil</a:t>
              </a:r>
              <a:endParaRPr lang="da-DK" sz="2000" dirty="0"/>
            </a:p>
          </p:txBody>
        </p:sp>
        <p:sp>
          <p:nvSpPr>
            <p:cNvPr id="13" name="Tekstfelt 12">
              <a:extLst>
                <a:ext uri="{FF2B5EF4-FFF2-40B4-BE49-F238E27FC236}">
                  <a16:creationId xmlns:a16="http://schemas.microsoft.com/office/drawing/2014/main" id="{F4025FC7-0690-68BC-4CB4-7321B068EA0C}"/>
                </a:ext>
              </a:extLst>
            </p:cNvPr>
            <p:cNvSpPr txBox="1"/>
            <p:nvPr/>
          </p:nvSpPr>
          <p:spPr>
            <a:xfrm>
              <a:off x="15801167" y="4508841"/>
              <a:ext cx="1030453" cy="1015663"/>
            </a:xfrm>
            <a:prstGeom prst="rect">
              <a:avLst/>
            </a:prstGeom>
            <a:solidFill>
              <a:schemeClr val="bg1"/>
            </a:solidFill>
            <a:ln>
              <a:noFill/>
            </a:ln>
          </p:spPr>
          <p:txBody>
            <a:bodyPr wrap="square" rtlCol="0">
              <a:spAutoFit/>
            </a:bodyPr>
            <a:lstStyle/>
            <a:p>
              <a:r>
                <a:rPr lang="da-DK" sz="2000" dirty="0" err="1"/>
                <a:t>Secon</a:t>
              </a:r>
              <a:br>
                <a:rPr lang="da-DK" sz="2000" dirty="0"/>
              </a:br>
              <a:r>
                <a:rPr lang="da-DK" sz="2000" dirty="0" err="1"/>
                <a:t>dary</a:t>
              </a:r>
              <a:r>
                <a:rPr lang="da-DK" sz="2000" dirty="0"/>
                <a:t>-</a:t>
              </a:r>
              <a:br>
                <a:rPr lang="da-DK" sz="2000" dirty="0"/>
              </a:br>
              <a:r>
                <a:rPr lang="da-DK" sz="2000" dirty="0" err="1"/>
                <a:t>coil</a:t>
              </a:r>
              <a:endParaRPr lang="da-DK" sz="2000" dirty="0"/>
            </a:p>
          </p:txBody>
        </p:sp>
        <p:sp>
          <p:nvSpPr>
            <p:cNvPr id="14" name="Tekstfelt 13">
              <a:extLst>
                <a:ext uri="{FF2B5EF4-FFF2-40B4-BE49-F238E27FC236}">
                  <a16:creationId xmlns:a16="http://schemas.microsoft.com/office/drawing/2014/main" id="{ACA9AD1F-A148-7A5F-DE54-AE661243DFAF}"/>
                </a:ext>
              </a:extLst>
            </p:cNvPr>
            <p:cNvSpPr txBox="1"/>
            <p:nvPr/>
          </p:nvSpPr>
          <p:spPr>
            <a:xfrm>
              <a:off x="16002000" y="6259853"/>
              <a:ext cx="1381256" cy="707886"/>
            </a:xfrm>
            <a:prstGeom prst="rect">
              <a:avLst/>
            </a:prstGeom>
            <a:solidFill>
              <a:schemeClr val="bg1"/>
            </a:solidFill>
            <a:ln>
              <a:noFill/>
            </a:ln>
          </p:spPr>
          <p:txBody>
            <a:bodyPr wrap="square" rtlCol="0">
              <a:spAutoFit/>
            </a:bodyPr>
            <a:lstStyle/>
            <a:p>
              <a:r>
                <a:rPr lang="da-DK" sz="2000" dirty="0"/>
                <a:t>Iron core</a:t>
              </a:r>
            </a:p>
            <a:p>
              <a:endParaRPr lang="da-DK" sz="2000" dirty="0"/>
            </a:p>
          </p:txBody>
        </p:sp>
        <p:sp>
          <p:nvSpPr>
            <p:cNvPr id="15" name="Tekstfelt 14">
              <a:extLst>
                <a:ext uri="{FF2B5EF4-FFF2-40B4-BE49-F238E27FC236}">
                  <a16:creationId xmlns:a16="http://schemas.microsoft.com/office/drawing/2014/main" id="{70B5723B-425C-A29B-A366-DBFD12088DC6}"/>
                </a:ext>
              </a:extLst>
            </p:cNvPr>
            <p:cNvSpPr txBox="1"/>
            <p:nvPr/>
          </p:nvSpPr>
          <p:spPr>
            <a:xfrm>
              <a:off x="11077382" y="5991517"/>
              <a:ext cx="1219200" cy="1015663"/>
            </a:xfrm>
            <a:prstGeom prst="rect">
              <a:avLst/>
            </a:prstGeom>
            <a:solidFill>
              <a:schemeClr val="bg1"/>
            </a:solidFill>
            <a:ln>
              <a:noFill/>
            </a:ln>
          </p:spPr>
          <p:txBody>
            <a:bodyPr wrap="square" rtlCol="0">
              <a:spAutoFit/>
            </a:bodyPr>
            <a:lstStyle/>
            <a:p>
              <a:r>
                <a:rPr lang="da-DK" sz="2000" dirty="0" err="1"/>
                <a:t>Magnetic</a:t>
              </a:r>
              <a:r>
                <a:rPr lang="da-DK" sz="2000" dirty="0"/>
                <a:t> flux</a:t>
              </a:r>
            </a:p>
            <a:p>
              <a:endParaRPr lang="da-DK" sz="2000" dirty="0"/>
            </a:p>
          </p:txBody>
        </p:sp>
      </p:grpSp>
      <p:grpSp>
        <p:nvGrpSpPr>
          <p:cNvPr id="5" name="Group 4">
            <a:extLst>
              <a:ext uri="{FF2B5EF4-FFF2-40B4-BE49-F238E27FC236}">
                <a16:creationId xmlns:a16="http://schemas.microsoft.com/office/drawing/2014/main" id="{265258F2-821A-E93B-0455-394A6A14BB7A}"/>
              </a:ext>
            </a:extLst>
          </p:cNvPr>
          <p:cNvGrpSpPr/>
          <p:nvPr/>
        </p:nvGrpSpPr>
        <p:grpSpPr>
          <a:xfrm>
            <a:off x="429637" y="8689925"/>
            <a:ext cx="3276250" cy="1310500"/>
            <a:chOff x="429637" y="8689925"/>
            <a:chExt cx="3276250" cy="1310500"/>
          </a:xfrm>
        </p:grpSpPr>
        <p:sp>
          <p:nvSpPr>
            <p:cNvPr id="16" name="Freeform 4">
              <a:extLst>
                <a:ext uri="{FF2B5EF4-FFF2-40B4-BE49-F238E27FC236}">
                  <a16:creationId xmlns:a16="http://schemas.microsoft.com/office/drawing/2014/main" id="{0A29C65F-5958-DDCE-E357-680EF1BA991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7" name="Picture 16" descr="A logo for a company&#10;&#10;AI-generated content may be incorrect.">
              <a:extLst>
                <a:ext uri="{FF2B5EF4-FFF2-40B4-BE49-F238E27FC236}">
                  <a16:creationId xmlns:a16="http://schemas.microsoft.com/office/drawing/2014/main" id="{EDC6177E-4CFE-06CE-77D8-FF8202573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903518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78701-438F-768E-63AF-BE1AD1B8AF7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4506091-3A01-AF51-DC34-3BB13FA7941C}"/>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87775A7-25AD-3928-7169-73BAA550697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17836C9-4C38-B833-4211-0962124208B3}"/>
              </a:ext>
            </a:extLst>
          </p:cNvPr>
          <p:cNvSpPr txBox="1"/>
          <p:nvPr/>
        </p:nvSpPr>
        <p:spPr>
          <a:xfrm>
            <a:off x="1488324" y="474550"/>
            <a:ext cx="16571075" cy="1145698"/>
          </a:xfrm>
          <a:prstGeom prst="rect">
            <a:avLst/>
          </a:prstGeom>
        </p:spPr>
        <p:txBody>
          <a:bodyPr wrap="square" lIns="0" tIns="0" rIns="0" bIns="0" rtlCol="0" anchor="t">
            <a:spAutoFit/>
          </a:bodyPr>
          <a:lstStyle/>
          <a:p>
            <a:pPr>
              <a:lnSpc>
                <a:spcPts val="9792"/>
              </a:lnSpc>
            </a:pPr>
            <a:r>
              <a:rPr lang="da-DK" sz="6000" b="1" dirty="0">
                <a:solidFill>
                  <a:srgbClr val="000000"/>
                </a:solidFill>
                <a:latin typeface="Tshore"/>
              </a:rPr>
              <a:t>An simple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091F43E-D4FA-96D7-70D9-B5A527B84D6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409BE2B-53F9-958E-4128-FA738167486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object 5">
            <a:extLst>
              <a:ext uri="{FF2B5EF4-FFF2-40B4-BE49-F238E27FC236}">
                <a16:creationId xmlns:a16="http://schemas.microsoft.com/office/drawing/2014/main" id="{1A189C5D-2BB3-F09E-7FB2-8573CC0A6DB4}"/>
              </a:ext>
            </a:extLst>
          </p:cNvPr>
          <p:cNvPicPr/>
          <p:nvPr/>
        </p:nvPicPr>
        <p:blipFill>
          <a:blip r:embed="rId3" cstate="print"/>
          <a:stretch>
            <a:fillRect/>
          </a:stretch>
        </p:blipFill>
        <p:spPr>
          <a:xfrm>
            <a:off x="4267200" y="2287466"/>
            <a:ext cx="7162800" cy="6426271"/>
          </a:xfrm>
          <a:prstGeom prst="rect">
            <a:avLst/>
          </a:prstGeom>
        </p:spPr>
      </p:pic>
      <p:grpSp>
        <p:nvGrpSpPr>
          <p:cNvPr id="5" name="Group 4">
            <a:extLst>
              <a:ext uri="{FF2B5EF4-FFF2-40B4-BE49-F238E27FC236}">
                <a16:creationId xmlns:a16="http://schemas.microsoft.com/office/drawing/2014/main" id="{3C18A675-15C5-5DB1-00C5-87C0E2B9B82C}"/>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0023B83A-D422-7BC2-41DC-AB7A6965C66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FCDF66C3-C888-B8A5-5BFF-53F386F7B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780117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08A1-71AC-178F-22DF-514C87E91D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E4CB68-7F25-7C0A-F5CC-236DCD132E2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7B6B903-DF42-D4E0-A9C5-88853E95F1B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09375F2-789D-3348-F8F2-B86309831F1C}"/>
              </a:ext>
            </a:extLst>
          </p:cNvPr>
          <p:cNvSpPr txBox="1"/>
          <p:nvPr/>
        </p:nvSpPr>
        <p:spPr>
          <a:xfrm>
            <a:off x="1488324" y="474550"/>
            <a:ext cx="16571075" cy="1142877"/>
          </a:xfrm>
          <a:prstGeom prst="rect">
            <a:avLst/>
          </a:prstGeom>
        </p:spPr>
        <p:txBody>
          <a:bodyPr wrap="square" lIns="0" tIns="0" rIns="0" bIns="0" rtlCol="0" anchor="t">
            <a:spAutoFit/>
          </a:bodyPr>
          <a:lstStyle/>
          <a:p>
            <a:pPr>
              <a:lnSpc>
                <a:spcPts val="9792"/>
              </a:lnSpc>
            </a:pPr>
            <a:r>
              <a:rPr lang="en-US" sz="6000" b="1" i="0" dirty="0">
                <a:solidFill>
                  <a:srgbClr val="000000"/>
                </a:solidFill>
                <a:effectLst/>
                <a:latin typeface="Tshore"/>
              </a:rPr>
              <a:t>What is prefix</a:t>
            </a:r>
            <a:r>
              <a:rPr lang="en-US" sz="6000" b="1" dirty="0">
                <a:solidFill>
                  <a:srgbClr val="000000"/>
                </a:solidFill>
                <a:latin typeface="Tshore"/>
              </a:rPr>
              <a:t>?</a:t>
            </a:r>
            <a:endParaRPr lang="en-US" sz="60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7CA726FC-E2D1-8D87-6B4A-1FABDEEAE01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46FF3ED9-745B-48A0-A364-0F00C5052A7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5BCAC5A6-2EE7-097A-CA9C-461D54751415}"/>
              </a:ext>
            </a:extLst>
          </p:cNvPr>
          <p:cNvSpPr txBox="1"/>
          <p:nvPr/>
        </p:nvSpPr>
        <p:spPr>
          <a:xfrm>
            <a:off x="914400" y="2295423"/>
            <a:ext cx="11485194" cy="6401753"/>
          </a:xfrm>
          <a:prstGeom prst="rect">
            <a:avLst/>
          </a:prstGeom>
        </p:spPr>
        <p:txBody>
          <a:bodyPr wrap="square" lIns="0" tIns="0" rIns="0" bIns="0" rtlCol="0" anchor="t">
            <a:spAutoFit/>
          </a:bodyPr>
          <a:lstStyle/>
          <a:p>
            <a:pPr marL="0" indent="0">
              <a:buNone/>
            </a:pPr>
            <a:r>
              <a:rPr lang="en-US" sz="3200" dirty="0"/>
              <a:t>Prefixes we use when we have a very large or small number. So when we need to convert units, we use prefix, to put in front of a unit.</a:t>
            </a:r>
          </a:p>
          <a:p>
            <a:pPr marL="0" indent="0">
              <a:buNone/>
            </a:pPr>
            <a:r>
              <a:rPr lang="en-US" sz="3200" dirty="0"/>
              <a:t>
We know it from, for example, 2 kg of flour or. 40 km, where the prefix here is "kilo" and means 1000 times more than our basic unit meter (m).</a:t>
            </a:r>
          </a:p>
          <a:p>
            <a:pPr marL="0" indent="0">
              <a:buNone/>
            </a:pPr>
            <a:r>
              <a:rPr lang="en-US" sz="3200" dirty="0"/>
              <a:t>
Or from, for example, 60 mm, where the prefix is "</a:t>
            </a:r>
            <a:r>
              <a:rPr lang="en-US" sz="3200" dirty="0" err="1"/>
              <a:t>mili</a:t>
            </a:r>
            <a:r>
              <a:rPr lang="en-US" sz="3200" dirty="0"/>
              <a:t>" and means 1/1000 less than our basic unit meter (m).</a:t>
            </a:r>
          </a:p>
          <a:p>
            <a:pPr marL="0" indent="0">
              <a:buNone/>
            </a:pPr>
            <a:r>
              <a:rPr lang="en-US" sz="3200" dirty="0"/>
              <a:t>
Wind turbines: E.g. one of 2 MW. Here the prefix is "Mega" and means 1000000 (million) times more than our base unit Watts (W). </a:t>
            </a:r>
            <a:br>
              <a:rPr lang="en-US" sz="3200" dirty="0"/>
            </a:br>
            <a:r>
              <a:rPr lang="en-US" sz="3200" dirty="0"/>
              <a:t>- 2 MW is the same as 2000000 W.</a:t>
            </a:r>
            <a:endParaRPr lang="da-DK" sz="3200" dirty="0"/>
          </a:p>
        </p:txBody>
      </p:sp>
      <p:pic>
        <p:nvPicPr>
          <p:cNvPr id="9" name="Billede 8">
            <a:extLst>
              <a:ext uri="{FF2B5EF4-FFF2-40B4-BE49-F238E27FC236}">
                <a16:creationId xmlns:a16="http://schemas.microsoft.com/office/drawing/2014/main" id="{A54D58FD-5CD9-6D64-2C9E-C088C6F75477}"/>
              </a:ext>
            </a:extLst>
          </p:cNvPr>
          <p:cNvPicPr>
            <a:picLocks noChangeAspect="1"/>
          </p:cNvPicPr>
          <p:nvPr/>
        </p:nvPicPr>
        <p:blipFill>
          <a:blip r:embed="rId3"/>
          <a:stretch>
            <a:fillRect/>
          </a:stretch>
        </p:blipFill>
        <p:spPr>
          <a:xfrm>
            <a:off x="13792200" y="2359083"/>
            <a:ext cx="3581400" cy="6135778"/>
          </a:xfrm>
          <a:prstGeom prst="rect">
            <a:avLst/>
          </a:prstGeom>
        </p:spPr>
      </p:pic>
      <p:grpSp>
        <p:nvGrpSpPr>
          <p:cNvPr id="6" name="Group 5">
            <a:extLst>
              <a:ext uri="{FF2B5EF4-FFF2-40B4-BE49-F238E27FC236}">
                <a16:creationId xmlns:a16="http://schemas.microsoft.com/office/drawing/2014/main" id="{F37035F7-7141-B2C5-E01D-1F567696842E}"/>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523299C2-718A-FBD7-7F8E-E9C4B54FA17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DAB64EC9-4338-AD4E-1EF0-B787021CD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251697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D51E4-3922-F6A6-8013-A7D5CDA1176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A5FC50-C67B-E1E3-5AFA-0B5411981CD7}"/>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994D407A-9705-C7A5-8E67-48F0D64D681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noProof="0" dirty="0"/>
            </a:p>
          </p:txBody>
        </p:sp>
      </p:grpSp>
      <p:sp>
        <p:nvSpPr>
          <p:cNvPr id="4" name="TextBox 4">
            <a:extLst>
              <a:ext uri="{FF2B5EF4-FFF2-40B4-BE49-F238E27FC236}">
                <a16:creationId xmlns:a16="http://schemas.microsoft.com/office/drawing/2014/main" id="{C01E763F-D643-C376-BE83-BC8DDD7BD6A6}"/>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noProof="0" dirty="0">
                <a:solidFill>
                  <a:srgbClr val="4785C5"/>
                </a:solidFill>
                <a:latin typeface="Cabin 1"/>
                <a:ea typeface="Cabin 1"/>
                <a:cs typeface="Cabin 1"/>
                <a:sym typeface="Cabin 1"/>
              </a:rPr>
              <a:t>Relay technology</a:t>
            </a:r>
          </a:p>
        </p:txBody>
      </p:sp>
      <p:pic>
        <p:nvPicPr>
          <p:cNvPr id="2050" name="Picture 2">
            <a:extLst>
              <a:ext uri="{FF2B5EF4-FFF2-40B4-BE49-F238E27FC236}">
                <a16:creationId xmlns:a16="http://schemas.microsoft.com/office/drawing/2014/main" id="{57C988E1-1D6C-FDC6-C550-643912C79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04" r="15804"/>
          <a:stretch/>
        </p:blipFill>
        <p:spPr bwMode="auto">
          <a:xfrm>
            <a:off x="10763367" y="535720"/>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93ECE8-0167-C633-96DB-730996F6788A}"/>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noProof="0" dirty="0">
                <a:solidFill>
                  <a:srgbClr val="515454"/>
                </a:solidFill>
                <a:latin typeface="Cabin 3"/>
                <a:ea typeface="Cabin 3"/>
                <a:cs typeface="Cabin 3"/>
                <a:sym typeface="Cabin 3"/>
              </a:rPr>
              <a:t>Lesson </a:t>
            </a:r>
            <a:r>
              <a:rPr lang="en-US" sz="3500" dirty="0">
                <a:solidFill>
                  <a:srgbClr val="515454"/>
                </a:solidFill>
                <a:latin typeface="Cabin 3"/>
                <a:ea typeface="Cabin 3"/>
                <a:cs typeface="Cabin 3"/>
                <a:sym typeface="Cabin 3"/>
              </a:rPr>
              <a:t>4</a:t>
            </a:r>
            <a:endParaRPr lang="en-US" sz="3500" noProof="0" dirty="0">
              <a:solidFill>
                <a:srgbClr val="515454"/>
              </a:solidFill>
              <a:latin typeface="Cabin 3"/>
              <a:ea typeface="Cabin 3"/>
              <a:cs typeface="Cabin 3"/>
              <a:sym typeface="Cabin 3"/>
            </a:endParaRPr>
          </a:p>
        </p:txBody>
      </p:sp>
      <p:grpSp>
        <p:nvGrpSpPr>
          <p:cNvPr id="7" name="Group 6">
            <a:extLst>
              <a:ext uri="{FF2B5EF4-FFF2-40B4-BE49-F238E27FC236}">
                <a16:creationId xmlns:a16="http://schemas.microsoft.com/office/drawing/2014/main" id="{2EBDB5A6-D125-AD7E-ECA5-711DB2A2A51D}"/>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6271A359-97F4-F0DA-0DA0-2127AA30F74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6D0DBA3D-B0FC-003F-F3E7-6BEB3E679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501759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E021C-8FC9-4770-D52B-138065FBE5C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16934B-EA3F-22DE-35E3-311D9BD0842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E70558E-4B97-DC3E-1E2F-9A20875E9DC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76366F4-5400-7008-46BF-7F7CF77B381C}"/>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i="0" dirty="0">
                <a:solidFill>
                  <a:srgbClr val="000000"/>
                </a:solidFill>
                <a:effectLst/>
                <a:latin typeface="Tshore"/>
              </a:rPr>
              <a:t>What </a:t>
            </a:r>
            <a:r>
              <a:rPr lang="en-US" sz="4800" b="1" dirty="0">
                <a:solidFill>
                  <a:srgbClr val="000000"/>
                </a:solidFill>
                <a:latin typeface="Tshore"/>
              </a:rPr>
              <a:t>is relay </a:t>
            </a:r>
            <a:r>
              <a:rPr lang="en-US" sz="4800" b="1" dirty="0">
                <a:solidFill>
                  <a:srgbClr val="000000"/>
                </a:solidFill>
                <a:latin typeface="Tshore"/>
                <a:sym typeface="Cabin 1"/>
              </a:rPr>
              <a:t>technology?</a:t>
            </a:r>
          </a:p>
        </p:txBody>
      </p:sp>
      <p:grpSp>
        <p:nvGrpSpPr>
          <p:cNvPr id="11" name="Group 2">
            <a:extLst>
              <a:ext uri="{FF2B5EF4-FFF2-40B4-BE49-F238E27FC236}">
                <a16:creationId xmlns:a16="http://schemas.microsoft.com/office/drawing/2014/main" id="{0CCDADD8-FF54-FA6A-442C-348D621C646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B09AA6A-CDC4-0EB9-BA78-01D779BDEC9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27CADD58-EDC3-C70D-3B84-3920C10F80C1}"/>
              </a:ext>
            </a:extLst>
          </p:cNvPr>
          <p:cNvSpPr txBox="1"/>
          <p:nvPr/>
        </p:nvSpPr>
        <p:spPr>
          <a:xfrm>
            <a:off x="838200" y="2463138"/>
            <a:ext cx="9296401" cy="2954655"/>
          </a:xfrm>
          <a:prstGeom prst="rect">
            <a:avLst/>
          </a:prstGeom>
        </p:spPr>
        <p:txBody>
          <a:bodyPr wrap="square" lIns="0" tIns="0" rIns="0" bIns="0" rtlCol="0" anchor="t">
            <a:spAutoFit/>
          </a:bodyPr>
          <a:lstStyle/>
          <a:p>
            <a:pPr>
              <a:defRPr/>
            </a:pPr>
            <a:r>
              <a:rPr lang="en-US" sz="3200" dirty="0"/>
              <a:t>There is a difference between main power and control</a:t>
            </a:r>
          </a:p>
          <a:p>
            <a:pPr>
              <a:defRPr/>
            </a:pPr>
            <a:r>
              <a:rPr lang="en-US" sz="3200" dirty="0"/>
              <a:t>
Relays are a low-practical solution for control, but work</a:t>
            </a:r>
          </a:p>
          <a:p>
            <a:pPr>
              <a:defRPr/>
            </a:pPr>
            <a:r>
              <a:rPr lang="en-US" sz="3200" dirty="0"/>
              <a:t>
PLCs are a more complex solution but have become a low-cost alternative.</a:t>
            </a:r>
            <a:endParaRPr lang="da-DK" sz="3200" dirty="0"/>
          </a:p>
        </p:txBody>
      </p:sp>
      <p:pic>
        <p:nvPicPr>
          <p:cNvPr id="10" name="object 5">
            <a:extLst>
              <a:ext uri="{FF2B5EF4-FFF2-40B4-BE49-F238E27FC236}">
                <a16:creationId xmlns:a16="http://schemas.microsoft.com/office/drawing/2014/main" id="{5C65A2B4-713F-BAD8-12C4-5734069BED45}"/>
              </a:ext>
            </a:extLst>
          </p:cNvPr>
          <p:cNvPicPr/>
          <p:nvPr/>
        </p:nvPicPr>
        <p:blipFill>
          <a:blip r:embed="rId3" cstate="print"/>
          <a:stretch>
            <a:fillRect/>
          </a:stretch>
        </p:blipFill>
        <p:spPr>
          <a:xfrm>
            <a:off x="11125200" y="2750703"/>
            <a:ext cx="6613775" cy="5240404"/>
          </a:xfrm>
          <a:prstGeom prst="rect">
            <a:avLst/>
          </a:prstGeom>
        </p:spPr>
      </p:pic>
      <p:grpSp>
        <p:nvGrpSpPr>
          <p:cNvPr id="6" name="Group 5">
            <a:extLst>
              <a:ext uri="{FF2B5EF4-FFF2-40B4-BE49-F238E27FC236}">
                <a16:creationId xmlns:a16="http://schemas.microsoft.com/office/drawing/2014/main" id="{9180B726-F471-B1BF-B436-8E517E992DCB}"/>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6F2CC6DA-FE43-2AE7-FE69-675B8BA66DA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9144482E-5F00-3832-5FFD-64DCD009A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910586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46F1A-07C7-3F8A-92BD-49EEFB22652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F4C974-64BD-24DB-AAF2-FA8E5655B27F}"/>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8840856-8FBB-CD17-EBEF-643811AED7A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FF3E052-0091-7B05-6182-24C902440D21}"/>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rPr>
              <a:t>Relay</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0EF3E11B-F646-C531-BDF3-3C4F0D45BDD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1E3B495-5499-E6E8-05A2-8C6937C7867D}"/>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Pladsholder til indhold 2">
            <a:extLst>
              <a:ext uri="{FF2B5EF4-FFF2-40B4-BE49-F238E27FC236}">
                <a16:creationId xmlns:a16="http://schemas.microsoft.com/office/drawing/2014/main" id="{41852E37-B53F-FCB6-AE7B-08F4F4135022}"/>
              </a:ext>
            </a:extLst>
          </p:cNvPr>
          <p:cNvSpPr>
            <a:spLocks noGrp="1"/>
          </p:cNvSpPr>
          <p:nvPr/>
        </p:nvSpPr>
        <p:spPr bwMode="auto">
          <a:xfrm>
            <a:off x="762000" y="2359083"/>
            <a:ext cx="7696200" cy="351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The relay consists of two main components.
</a:t>
            </a:r>
          </a:p>
          <a:p>
            <a:pPr marL="0" indent="0">
              <a:buNone/>
            </a:pPr>
            <a:r>
              <a:rPr lang="en-US" altLang="da-DK" dirty="0"/>
              <a:t>The coil that activates the contact set.
</a:t>
            </a:r>
          </a:p>
          <a:p>
            <a:pPr marL="0" indent="0">
              <a:buNone/>
            </a:pPr>
            <a:r>
              <a:rPr lang="en-US" altLang="da-DK" dirty="0"/>
              <a:t>The switch set that either opens or closes.</a:t>
            </a:r>
            <a:endParaRPr lang="da-DK" altLang="da-DK" dirty="0"/>
          </a:p>
        </p:txBody>
      </p:sp>
      <p:pic>
        <p:nvPicPr>
          <p:cNvPr id="8" name="Picture 3">
            <a:extLst>
              <a:ext uri="{FF2B5EF4-FFF2-40B4-BE49-F238E27FC236}">
                <a16:creationId xmlns:a16="http://schemas.microsoft.com/office/drawing/2014/main" id="{18430E55-0DC0-5EA6-2053-06CE6DCAF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5448300"/>
            <a:ext cx="5953025"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6F51E7E8-5E41-D1CC-7821-BB05D0DA7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0777" y="2582812"/>
            <a:ext cx="4867276" cy="265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9FF61350-325A-34FF-C5DC-3FB53F2533AA}"/>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149E8274-12A2-C99B-9843-C1F76725443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4ABFB5B9-454B-88AA-4D74-777DD3C2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573596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F7FB-363E-0AEC-9714-73F5853E20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C8B8709-DF6A-6DBB-B985-34465C8803E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ADF072C-04C9-4F89-8F33-A87C142F3991}"/>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1794EEE8-FA6A-21F4-16F3-EFF92F57F1D3}"/>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rPr>
              <a:t>Relay</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80A52F64-F62F-4E02-0818-887399B366D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66917CB9-06F8-EBD7-D7E3-89278702B2A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6" name="Pladsholder til indhold 2">
            <a:extLst>
              <a:ext uri="{FF2B5EF4-FFF2-40B4-BE49-F238E27FC236}">
                <a16:creationId xmlns:a16="http://schemas.microsoft.com/office/drawing/2014/main" id="{811C11B8-3184-5552-90C7-64080E222BA8}"/>
              </a:ext>
            </a:extLst>
          </p:cNvPr>
          <p:cNvSpPr>
            <a:spLocks noGrp="1"/>
          </p:cNvSpPr>
          <p:nvPr/>
        </p:nvSpPr>
        <p:spPr bwMode="auto">
          <a:xfrm>
            <a:off x="1066800" y="2836068"/>
            <a:ext cx="6553200" cy="351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It could look like this.
</a:t>
            </a:r>
          </a:p>
          <a:p>
            <a:pPr marL="0" indent="0">
              <a:buNone/>
            </a:pPr>
            <a:r>
              <a:rPr lang="en-US" altLang="da-DK" dirty="0"/>
              <a:t>This is a plug pin relay.</a:t>
            </a:r>
            <a:endParaRPr lang="da-DK" altLang="da-DK" dirty="0"/>
          </a:p>
        </p:txBody>
      </p:sp>
      <p:pic>
        <p:nvPicPr>
          <p:cNvPr id="8" name="Picture 2">
            <a:extLst>
              <a:ext uri="{FF2B5EF4-FFF2-40B4-BE49-F238E27FC236}">
                <a16:creationId xmlns:a16="http://schemas.microsoft.com/office/drawing/2014/main" id="{3D699F25-CCEA-DEF6-FC94-8B59DD14B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8175" y="3009900"/>
            <a:ext cx="48291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Lige pilforbindelse 8">
            <a:extLst>
              <a:ext uri="{FF2B5EF4-FFF2-40B4-BE49-F238E27FC236}">
                <a16:creationId xmlns:a16="http://schemas.microsoft.com/office/drawing/2014/main" id="{A8ACC1F8-AF54-78CA-F004-48686094ACA5}"/>
              </a:ext>
            </a:extLst>
          </p:cNvPr>
          <p:cNvCxnSpPr/>
          <p:nvPr/>
        </p:nvCxnSpPr>
        <p:spPr>
          <a:xfrm flipH="1">
            <a:off x="13935075" y="6931025"/>
            <a:ext cx="2206625" cy="508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3" name="Tekstboks 8">
            <a:extLst>
              <a:ext uri="{FF2B5EF4-FFF2-40B4-BE49-F238E27FC236}">
                <a16:creationId xmlns:a16="http://schemas.microsoft.com/office/drawing/2014/main" id="{6113929A-55DD-824C-D2D5-5184FFD66916}"/>
              </a:ext>
            </a:extLst>
          </p:cNvPr>
          <p:cNvSpPr txBox="1">
            <a:spLocks noChangeArrowheads="1"/>
          </p:cNvSpPr>
          <p:nvPr/>
        </p:nvSpPr>
        <p:spPr bwMode="auto">
          <a:xfrm>
            <a:off x="16141700" y="6497637"/>
            <a:ext cx="1104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a:solidFill>
                  <a:schemeClr val="accent1"/>
                </a:solidFill>
              </a:rPr>
              <a:t>Spole</a:t>
            </a:r>
          </a:p>
          <a:p>
            <a:pPr eaLnBrk="1" hangingPunct="1"/>
            <a:r>
              <a:rPr lang="da-DK" altLang="da-DK" sz="2800">
                <a:solidFill>
                  <a:schemeClr val="accent1"/>
                </a:solidFill>
              </a:rPr>
              <a:t>ben</a:t>
            </a:r>
            <a:r>
              <a:rPr lang="da-DK" altLang="da-DK"/>
              <a:t> </a:t>
            </a:r>
          </a:p>
        </p:txBody>
      </p:sp>
      <p:cxnSp>
        <p:nvCxnSpPr>
          <p:cNvPr id="14" name="Lige pilforbindelse 13">
            <a:extLst>
              <a:ext uri="{FF2B5EF4-FFF2-40B4-BE49-F238E27FC236}">
                <a16:creationId xmlns:a16="http://schemas.microsoft.com/office/drawing/2014/main" id="{FA773223-4F5C-9077-21B9-8E62D559C4E6}"/>
              </a:ext>
            </a:extLst>
          </p:cNvPr>
          <p:cNvCxnSpPr/>
          <p:nvPr/>
        </p:nvCxnSpPr>
        <p:spPr>
          <a:xfrm>
            <a:off x="10406063" y="6824662"/>
            <a:ext cx="993775" cy="214313"/>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01790DA6-7981-85DB-8741-E5AF819D5BB8}"/>
              </a:ext>
            </a:extLst>
          </p:cNvPr>
          <p:cNvCxnSpPr/>
          <p:nvPr/>
        </p:nvCxnSpPr>
        <p:spPr>
          <a:xfrm flipV="1">
            <a:off x="11845925" y="6931025"/>
            <a:ext cx="0" cy="5207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6" name="Lige pilforbindelse 15">
            <a:extLst>
              <a:ext uri="{FF2B5EF4-FFF2-40B4-BE49-F238E27FC236}">
                <a16:creationId xmlns:a16="http://schemas.microsoft.com/office/drawing/2014/main" id="{FF9124A5-3D2C-E702-D77B-1DE02B910878}"/>
              </a:ext>
            </a:extLst>
          </p:cNvPr>
          <p:cNvCxnSpPr/>
          <p:nvPr/>
        </p:nvCxnSpPr>
        <p:spPr>
          <a:xfrm flipH="1" flipV="1">
            <a:off x="12279313" y="7145337"/>
            <a:ext cx="1295400" cy="2540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7" name="Tekstboks 36">
            <a:extLst>
              <a:ext uri="{FF2B5EF4-FFF2-40B4-BE49-F238E27FC236}">
                <a16:creationId xmlns:a16="http://schemas.microsoft.com/office/drawing/2014/main" id="{8A8C5FC4-9663-FF72-99E4-C9208C9D22BC}"/>
              </a:ext>
            </a:extLst>
          </p:cNvPr>
          <p:cNvSpPr txBox="1">
            <a:spLocks noChangeArrowheads="1"/>
          </p:cNvSpPr>
          <p:nvPr/>
        </p:nvSpPr>
        <p:spPr bwMode="auto">
          <a:xfrm>
            <a:off x="13573125" y="7399337"/>
            <a:ext cx="1443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a:solidFill>
                  <a:schemeClr val="accent1"/>
                </a:solidFill>
              </a:rPr>
              <a:t>NC Ben</a:t>
            </a:r>
            <a:endParaRPr lang="da-DK" altLang="da-DK"/>
          </a:p>
        </p:txBody>
      </p:sp>
      <p:sp>
        <p:nvSpPr>
          <p:cNvPr id="18" name="Tekstboks 37">
            <a:extLst>
              <a:ext uri="{FF2B5EF4-FFF2-40B4-BE49-F238E27FC236}">
                <a16:creationId xmlns:a16="http://schemas.microsoft.com/office/drawing/2014/main" id="{CB6351C2-26D2-496A-82F7-524444A77403}"/>
              </a:ext>
            </a:extLst>
          </p:cNvPr>
          <p:cNvSpPr txBox="1">
            <a:spLocks noChangeArrowheads="1"/>
          </p:cNvSpPr>
          <p:nvPr/>
        </p:nvSpPr>
        <p:spPr bwMode="auto">
          <a:xfrm>
            <a:off x="11385550" y="7399337"/>
            <a:ext cx="1023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a:solidFill>
                  <a:schemeClr val="accent1"/>
                </a:solidFill>
              </a:rPr>
              <a:t>COM</a:t>
            </a:r>
            <a:endParaRPr lang="da-DK" altLang="da-DK"/>
          </a:p>
        </p:txBody>
      </p:sp>
      <p:sp>
        <p:nvSpPr>
          <p:cNvPr id="19" name="Tekstboks 38">
            <a:extLst>
              <a:ext uri="{FF2B5EF4-FFF2-40B4-BE49-F238E27FC236}">
                <a16:creationId xmlns:a16="http://schemas.microsoft.com/office/drawing/2014/main" id="{2216BD2D-45BF-6578-123C-F3D53FF03545}"/>
              </a:ext>
            </a:extLst>
          </p:cNvPr>
          <p:cNvSpPr txBox="1">
            <a:spLocks noChangeArrowheads="1"/>
          </p:cNvSpPr>
          <p:nvPr/>
        </p:nvSpPr>
        <p:spPr bwMode="auto">
          <a:xfrm>
            <a:off x="10010775" y="5870575"/>
            <a:ext cx="8239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a:solidFill>
                  <a:schemeClr val="accent1"/>
                </a:solidFill>
              </a:rPr>
              <a:t>NO</a:t>
            </a:r>
          </a:p>
          <a:p>
            <a:pPr eaLnBrk="1" hangingPunct="1"/>
            <a:r>
              <a:rPr lang="da-DK" altLang="da-DK" sz="2800">
                <a:solidFill>
                  <a:schemeClr val="accent1"/>
                </a:solidFill>
              </a:rPr>
              <a:t>Ben</a:t>
            </a:r>
            <a:endParaRPr lang="da-DK" altLang="da-DK"/>
          </a:p>
        </p:txBody>
      </p:sp>
      <p:grpSp>
        <p:nvGrpSpPr>
          <p:cNvPr id="4" name="Group 3">
            <a:extLst>
              <a:ext uri="{FF2B5EF4-FFF2-40B4-BE49-F238E27FC236}">
                <a16:creationId xmlns:a16="http://schemas.microsoft.com/office/drawing/2014/main" id="{C85E07D5-2CB3-3BCF-F908-DE9D28A83313}"/>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A15F260A-0E75-9FA7-99A9-A0A2310FF10A}"/>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20" name="Picture 19" descr="A logo for a company&#10;&#10;AI-generated content may be incorrect.">
              <a:extLst>
                <a:ext uri="{FF2B5EF4-FFF2-40B4-BE49-F238E27FC236}">
                  <a16:creationId xmlns:a16="http://schemas.microsoft.com/office/drawing/2014/main" id="{2C8DF513-7087-EAF5-36E1-5B7881395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343557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6552-8843-4D91-BF3E-9AECE3E3439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A8CD22E-A3DF-BB8B-FCC2-45C5D1246C4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B1BAEA9E-4FB5-3AD6-8A98-A16532F4CEA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DFFF130-54ED-3D30-8819-0F62FDF2E64C}"/>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Standard Relay</a:t>
            </a:r>
          </a:p>
        </p:txBody>
      </p:sp>
      <p:grpSp>
        <p:nvGrpSpPr>
          <p:cNvPr id="11" name="Group 2">
            <a:extLst>
              <a:ext uri="{FF2B5EF4-FFF2-40B4-BE49-F238E27FC236}">
                <a16:creationId xmlns:a16="http://schemas.microsoft.com/office/drawing/2014/main" id="{925ED32C-2175-FAEE-683B-FC9FC0E46A0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334BCB9-FA6A-E52A-0990-CC88209135C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ladsholder til indhold 5">
            <a:extLst>
              <a:ext uri="{FF2B5EF4-FFF2-40B4-BE49-F238E27FC236}">
                <a16:creationId xmlns:a16="http://schemas.microsoft.com/office/drawing/2014/main" id="{599F38B5-99C6-B235-BE4C-B3A7914BBD92}"/>
              </a:ext>
            </a:extLst>
          </p:cNvPr>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803614"/>
            <a:ext cx="3236291" cy="391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7C75B81A-68A2-3366-3EDA-B54812491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25" y="4610100"/>
            <a:ext cx="6613846" cy="271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boks 6">
            <a:extLst>
              <a:ext uri="{FF2B5EF4-FFF2-40B4-BE49-F238E27FC236}">
                <a16:creationId xmlns:a16="http://schemas.microsoft.com/office/drawing/2014/main" id="{E83A5F54-1D06-B265-A3E6-A896162ACC3A}"/>
              </a:ext>
            </a:extLst>
          </p:cNvPr>
          <p:cNvSpPr txBox="1">
            <a:spLocks noChangeArrowheads="1"/>
          </p:cNvSpPr>
          <p:nvPr/>
        </p:nvSpPr>
        <p:spPr bwMode="auto">
          <a:xfrm>
            <a:off x="951749" y="2748462"/>
            <a:ext cx="5296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latin typeface="+mn-lt"/>
              </a:rPr>
              <a:t>Killed</a:t>
            </a:r>
            <a:r>
              <a:rPr lang="da-DK" altLang="da-DK" sz="3200" dirty="0">
                <a:latin typeface="+mn-lt"/>
              </a:rPr>
              <a:t> by large </a:t>
            </a:r>
            <a:r>
              <a:rPr lang="da-DK" altLang="da-DK" sz="3200" dirty="0" err="1">
                <a:latin typeface="+mn-lt"/>
              </a:rPr>
              <a:t>currents</a:t>
            </a:r>
            <a:endParaRPr lang="da-DK" altLang="da-DK" sz="3200" dirty="0">
              <a:latin typeface="+mn-lt"/>
            </a:endParaRPr>
          </a:p>
        </p:txBody>
      </p:sp>
      <p:pic>
        <p:nvPicPr>
          <p:cNvPr id="21" name="Picture 10">
            <a:extLst>
              <a:ext uri="{FF2B5EF4-FFF2-40B4-BE49-F238E27FC236}">
                <a16:creationId xmlns:a16="http://schemas.microsoft.com/office/drawing/2014/main" id="{6FF44AEF-6833-9AA9-6466-E9A9BD7CC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146" y="3122719"/>
            <a:ext cx="4025105" cy="467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felt 21">
            <a:extLst>
              <a:ext uri="{FF2B5EF4-FFF2-40B4-BE49-F238E27FC236}">
                <a16:creationId xmlns:a16="http://schemas.microsoft.com/office/drawing/2014/main" id="{6568AF21-4DFA-D7E3-A20D-8B4E3E71C196}"/>
              </a:ext>
            </a:extLst>
          </p:cNvPr>
          <p:cNvSpPr txBox="1"/>
          <p:nvPr/>
        </p:nvSpPr>
        <p:spPr>
          <a:xfrm>
            <a:off x="2258087" y="4686300"/>
            <a:ext cx="2895600" cy="584775"/>
          </a:xfrm>
          <a:prstGeom prst="rect">
            <a:avLst/>
          </a:prstGeom>
          <a:solidFill>
            <a:schemeClr val="bg1"/>
          </a:solidFill>
          <a:ln>
            <a:noFill/>
          </a:ln>
        </p:spPr>
        <p:txBody>
          <a:bodyPr wrap="square" rtlCol="0">
            <a:spAutoFit/>
          </a:bodyPr>
          <a:lstStyle/>
          <a:p>
            <a:r>
              <a:rPr lang="da-DK" sz="3200" dirty="0"/>
              <a:t>Main </a:t>
            </a:r>
            <a:r>
              <a:rPr lang="da-DK" sz="3200" dirty="0" err="1"/>
              <a:t>contacts</a:t>
            </a:r>
            <a:endParaRPr lang="da-DK" sz="3200" dirty="0"/>
          </a:p>
        </p:txBody>
      </p:sp>
      <p:sp>
        <p:nvSpPr>
          <p:cNvPr id="23" name="Tekstfelt 22">
            <a:extLst>
              <a:ext uri="{FF2B5EF4-FFF2-40B4-BE49-F238E27FC236}">
                <a16:creationId xmlns:a16="http://schemas.microsoft.com/office/drawing/2014/main" id="{325BFAD7-4A3C-46C1-3AFD-08D49121074C}"/>
              </a:ext>
            </a:extLst>
          </p:cNvPr>
          <p:cNvSpPr txBox="1"/>
          <p:nvPr/>
        </p:nvSpPr>
        <p:spPr>
          <a:xfrm>
            <a:off x="5029200" y="4686300"/>
            <a:ext cx="2895600" cy="584775"/>
          </a:xfrm>
          <a:prstGeom prst="rect">
            <a:avLst/>
          </a:prstGeom>
          <a:solidFill>
            <a:schemeClr val="bg1"/>
          </a:solidFill>
          <a:ln>
            <a:noFill/>
          </a:ln>
        </p:spPr>
        <p:txBody>
          <a:bodyPr wrap="square" rtlCol="0">
            <a:spAutoFit/>
          </a:bodyPr>
          <a:lstStyle/>
          <a:p>
            <a:r>
              <a:rPr lang="da-DK" sz="3200" dirty="0"/>
              <a:t>Help </a:t>
            </a:r>
            <a:r>
              <a:rPr lang="da-DK" sz="3200" dirty="0" err="1"/>
              <a:t>contacts</a:t>
            </a:r>
            <a:endParaRPr lang="da-DK" sz="3200" dirty="0"/>
          </a:p>
        </p:txBody>
      </p:sp>
      <p:grpSp>
        <p:nvGrpSpPr>
          <p:cNvPr id="6" name="Group 5">
            <a:extLst>
              <a:ext uri="{FF2B5EF4-FFF2-40B4-BE49-F238E27FC236}">
                <a16:creationId xmlns:a16="http://schemas.microsoft.com/office/drawing/2014/main" id="{98673B38-ED2F-7CAE-D270-0779597DA78C}"/>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CEDF8946-6F7F-9FC5-22C4-9F60C9018FC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4C13798C-E1CB-4C79-3E1C-B815169649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017376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15A4E-D2BD-17BA-0827-337BBB324D1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BD079EC-DBDD-DF51-C20A-BF240A0ADAB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A8FEBEC-EA0C-BFBB-D800-976FABAD1BD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31D0FCBA-EFC6-DE90-5E3D-C7A5D1BF4915}"/>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Contacts plating and numbering</a:t>
            </a:r>
          </a:p>
        </p:txBody>
      </p:sp>
      <p:grpSp>
        <p:nvGrpSpPr>
          <p:cNvPr id="11" name="Group 2">
            <a:extLst>
              <a:ext uri="{FF2B5EF4-FFF2-40B4-BE49-F238E27FC236}">
                <a16:creationId xmlns:a16="http://schemas.microsoft.com/office/drawing/2014/main" id="{2F2439B0-28A7-4D16-06EC-3E17861A944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3D6528B-17B3-AF7C-E928-3FF4A0E072D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0FA52C0B-91B6-FA5C-B8A6-AF08EF656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999" y="2428782"/>
            <a:ext cx="3424363" cy="191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76450F73-5266-A24B-A789-8040A4035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7959" y="2874962"/>
            <a:ext cx="590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a:extLst>
              <a:ext uri="{FF2B5EF4-FFF2-40B4-BE49-F238E27FC236}">
                <a16:creationId xmlns:a16="http://schemas.microsoft.com/office/drawing/2014/main" id="{04C2428A-BD75-A737-2071-E49973546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324" y="5029153"/>
            <a:ext cx="37242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a:extLst>
              <a:ext uri="{FF2B5EF4-FFF2-40B4-BE49-F238E27FC236}">
                <a16:creationId xmlns:a16="http://schemas.microsoft.com/office/drawing/2014/main" id="{854AC0F9-9E80-FA70-2AB4-55DEA7487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575" y="3016250"/>
            <a:ext cx="8286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a:extLst>
              <a:ext uri="{FF2B5EF4-FFF2-40B4-BE49-F238E27FC236}">
                <a16:creationId xmlns:a16="http://schemas.microsoft.com/office/drawing/2014/main" id="{A3830AD3-7249-3F04-10C3-9CCF0C2FEE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87959" y="5041900"/>
            <a:ext cx="7524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7">
            <a:extLst>
              <a:ext uri="{FF2B5EF4-FFF2-40B4-BE49-F238E27FC236}">
                <a16:creationId xmlns:a16="http://schemas.microsoft.com/office/drawing/2014/main" id="{B535750C-CA12-01A6-6597-B83B029AE5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3575" y="5033962"/>
            <a:ext cx="7715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kstboks 5">
            <a:extLst>
              <a:ext uri="{FF2B5EF4-FFF2-40B4-BE49-F238E27FC236}">
                <a16:creationId xmlns:a16="http://schemas.microsoft.com/office/drawing/2014/main" id="{328E802D-19D1-D001-5B94-307527EF891A}"/>
              </a:ext>
            </a:extLst>
          </p:cNvPr>
          <p:cNvSpPr txBox="1">
            <a:spLocks noChangeArrowheads="1"/>
          </p:cNvSpPr>
          <p:nvPr/>
        </p:nvSpPr>
        <p:spPr bwMode="auto">
          <a:xfrm>
            <a:off x="1753436" y="4238578"/>
            <a:ext cx="34195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t>Head Contact Set</a:t>
            </a:r>
          </a:p>
        </p:txBody>
      </p:sp>
      <p:sp>
        <p:nvSpPr>
          <p:cNvPr id="25" name="Tekstboks 14">
            <a:extLst>
              <a:ext uri="{FF2B5EF4-FFF2-40B4-BE49-F238E27FC236}">
                <a16:creationId xmlns:a16="http://schemas.microsoft.com/office/drawing/2014/main" id="{9B1EFAE6-35A1-D058-51C8-8124255D63D9}"/>
              </a:ext>
            </a:extLst>
          </p:cNvPr>
          <p:cNvSpPr txBox="1">
            <a:spLocks noChangeArrowheads="1"/>
          </p:cNvSpPr>
          <p:nvPr/>
        </p:nvSpPr>
        <p:spPr bwMode="auto">
          <a:xfrm>
            <a:off x="1753436" y="6540453"/>
            <a:ext cx="31229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t>Help </a:t>
            </a:r>
            <a:r>
              <a:rPr lang="da-DK" altLang="da-DK" sz="3200" dirty="0" err="1"/>
              <a:t>contact</a:t>
            </a:r>
            <a:r>
              <a:rPr lang="da-DK" altLang="da-DK" sz="3200" dirty="0"/>
              <a:t> set</a:t>
            </a:r>
          </a:p>
        </p:txBody>
      </p:sp>
      <p:sp>
        <p:nvSpPr>
          <p:cNvPr id="26" name="Tekstboks 15">
            <a:extLst>
              <a:ext uri="{FF2B5EF4-FFF2-40B4-BE49-F238E27FC236}">
                <a16:creationId xmlns:a16="http://schemas.microsoft.com/office/drawing/2014/main" id="{AA976C54-132D-F80B-9C4A-8BA25BAD6A3A}"/>
              </a:ext>
            </a:extLst>
          </p:cNvPr>
          <p:cNvSpPr txBox="1">
            <a:spLocks noChangeArrowheads="1"/>
          </p:cNvSpPr>
          <p:nvPr/>
        </p:nvSpPr>
        <p:spPr bwMode="auto">
          <a:xfrm>
            <a:off x="7132638" y="4367212"/>
            <a:ext cx="30091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t>End </a:t>
            </a:r>
            <a:r>
              <a:rPr lang="da-DK" altLang="da-DK" sz="3200" dirty="0" err="1"/>
              <a:t>contact</a:t>
            </a:r>
            <a:r>
              <a:rPr lang="da-DK" altLang="da-DK" sz="3200" dirty="0"/>
              <a:t> set</a:t>
            </a:r>
          </a:p>
        </p:txBody>
      </p:sp>
      <p:sp>
        <p:nvSpPr>
          <p:cNvPr id="27" name="Tekstboks 16">
            <a:extLst>
              <a:ext uri="{FF2B5EF4-FFF2-40B4-BE49-F238E27FC236}">
                <a16:creationId xmlns:a16="http://schemas.microsoft.com/office/drawing/2014/main" id="{93F01330-E50C-202D-831B-084EF7DE20C1}"/>
              </a:ext>
            </a:extLst>
          </p:cNvPr>
          <p:cNvSpPr txBox="1">
            <a:spLocks noChangeArrowheads="1"/>
          </p:cNvSpPr>
          <p:nvPr/>
        </p:nvSpPr>
        <p:spPr bwMode="auto">
          <a:xfrm>
            <a:off x="12840222" y="4367212"/>
            <a:ext cx="38972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t>Breaking</a:t>
            </a:r>
            <a:r>
              <a:rPr lang="da-DK" altLang="da-DK" sz="3200" dirty="0"/>
              <a:t> </a:t>
            </a:r>
            <a:r>
              <a:rPr lang="da-DK" altLang="da-DK" sz="3200" dirty="0" err="1"/>
              <a:t>contact</a:t>
            </a:r>
            <a:r>
              <a:rPr lang="da-DK" altLang="da-DK" sz="3200" dirty="0"/>
              <a:t> set</a:t>
            </a:r>
          </a:p>
        </p:txBody>
      </p:sp>
      <p:sp>
        <p:nvSpPr>
          <p:cNvPr id="28" name="Tekstboks 17">
            <a:extLst>
              <a:ext uri="{FF2B5EF4-FFF2-40B4-BE49-F238E27FC236}">
                <a16:creationId xmlns:a16="http://schemas.microsoft.com/office/drawing/2014/main" id="{A86A8039-1661-FD51-2CDB-D57AC640DFCA}"/>
              </a:ext>
            </a:extLst>
          </p:cNvPr>
          <p:cNvSpPr txBox="1">
            <a:spLocks noChangeArrowheads="1"/>
          </p:cNvSpPr>
          <p:nvPr/>
        </p:nvSpPr>
        <p:spPr bwMode="auto">
          <a:xfrm>
            <a:off x="13378384" y="6346825"/>
            <a:ext cx="20521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t>Sen bryde</a:t>
            </a:r>
          </a:p>
        </p:txBody>
      </p:sp>
      <p:sp>
        <p:nvSpPr>
          <p:cNvPr id="29" name="Tekstboks 18">
            <a:extLst>
              <a:ext uri="{FF2B5EF4-FFF2-40B4-BE49-F238E27FC236}">
                <a16:creationId xmlns:a16="http://schemas.microsoft.com/office/drawing/2014/main" id="{459FC8A3-4D6F-2DB1-EF3F-A17E775647EF}"/>
              </a:ext>
            </a:extLst>
          </p:cNvPr>
          <p:cNvSpPr txBox="1">
            <a:spLocks noChangeArrowheads="1"/>
          </p:cNvSpPr>
          <p:nvPr/>
        </p:nvSpPr>
        <p:spPr bwMode="auto">
          <a:xfrm>
            <a:off x="7678738" y="6359525"/>
            <a:ext cx="18934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t>Early</a:t>
            </a:r>
            <a:r>
              <a:rPr lang="da-DK" altLang="da-DK" sz="3200" dirty="0"/>
              <a:t> </a:t>
            </a:r>
            <a:r>
              <a:rPr lang="da-DK" altLang="da-DK" sz="3200" dirty="0" err="1"/>
              <a:t>quit</a:t>
            </a:r>
            <a:endParaRPr lang="da-DK" altLang="da-DK" sz="3200" dirty="0"/>
          </a:p>
        </p:txBody>
      </p:sp>
      <p:pic>
        <p:nvPicPr>
          <p:cNvPr id="30" name="object 8">
            <a:extLst>
              <a:ext uri="{FF2B5EF4-FFF2-40B4-BE49-F238E27FC236}">
                <a16:creationId xmlns:a16="http://schemas.microsoft.com/office/drawing/2014/main" id="{88D619DF-0956-7E16-29D0-70844B3C978B}"/>
              </a:ext>
            </a:extLst>
          </p:cNvPr>
          <p:cNvPicPr/>
          <p:nvPr/>
        </p:nvPicPr>
        <p:blipFill>
          <a:blip r:embed="rId9" cstate="print"/>
          <a:stretch>
            <a:fillRect/>
          </a:stretch>
        </p:blipFill>
        <p:spPr>
          <a:xfrm>
            <a:off x="9175861" y="3082468"/>
            <a:ext cx="2320907" cy="1391107"/>
          </a:xfrm>
          <a:prstGeom prst="rect">
            <a:avLst/>
          </a:prstGeom>
        </p:spPr>
      </p:pic>
      <p:pic>
        <p:nvPicPr>
          <p:cNvPr id="31" name="object 9">
            <a:extLst>
              <a:ext uri="{FF2B5EF4-FFF2-40B4-BE49-F238E27FC236}">
                <a16:creationId xmlns:a16="http://schemas.microsoft.com/office/drawing/2014/main" id="{93FAB910-F7CB-B134-A59F-793367306E04}"/>
              </a:ext>
            </a:extLst>
          </p:cNvPr>
          <p:cNvPicPr/>
          <p:nvPr/>
        </p:nvPicPr>
        <p:blipFill>
          <a:blip r:embed="rId10" cstate="print"/>
          <a:stretch>
            <a:fillRect/>
          </a:stretch>
        </p:blipFill>
        <p:spPr>
          <a:xfrm>
            <a:off x="14519293" y="3002015"/>
            <a:ext cx="2320907" cy="1363083"/>
          </a:xfrm>
          <a:prstGeom prst="rect">
            <a:avLst/>
          </a:prstGeom>
        </p:spPr>
      </p:pic>
      <p:grpSp>
        <p:nvGrpSpPr>
          <p:cNvPr id="6" name="Group 5">
            <a:extLst>
              <a:ext uri="{FF2B5EF4-FFF2-40B4-BE49-F238E27FC236}">
                <a16:creationId xmlns:a16="http://schemas.microsoft.com/office/drawing/2014/main" id="{7E983600-8BB7-478C-A8BD-892453642F72}"/>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9AC4AEFA-898F-C712-0E1B-78DC7E77A41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11"/>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7C98EDBC-542F-6E18-1633-3C5680227F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18677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5A93A-A375-4ACE-7B70-1A1ACA3929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B2F5466-339E-CC22-2808-1C5A009980B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3F4C729-5B10-9762-D867-1179A06E440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B05E69C-597E-691E-8E27-753B51F86F05}"/>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Drift former</a:t>
            </a:r>
          </a:p>
        </p:txBody>
      </p:sp>
      <p:grpSp>
        <p:nvGrpSpPr>
          <p:cNvPr id="11" name="Group 2">
            <a:extLst>
              <a:ext uri="{FF2B5EF4-FFF2-40B4-BE49-F238E27FC236}">
                <a16:creationId xmlns:a16="http://schemas.microsoft.com/office/drawing/2014/main" id="{66C3A1B8-3BA0-DD92-0582-3A9BA5B3CB0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9F6F055-34D7-CD51-3439-8B74E5E4BD9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CCB87DAB-0552-009A-B8C4-02790A771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672" y="2171700"/>
            <a:ext cx="12922963"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boks 7">
            <a:extLst>
              <a:ext uri="{FF2B5EF4-FFF2-40B4-BE49-F238E27FC236}">
                <a16:creationId xmlns:a16="http://schemas.microsoft.com/office/drawing/2014/main" id="{32D192B0-FF85-CCF3-011B-B4AE18EC6C0C}"/>
              </a:ext>
            </a:extLst>
          </p:cNvPr>
          <p:cNvSpPr txBox="1">
            <a:spLocks noChangeArrowheads="1"/>
          </p:cNvSpPr>
          <p:nvPr/>
        </p:nvSpPr>
        <p:spPr bwMode="auto">
          <a:xfrm>
            <a:off x="1431782" y="7426694"/>
            <a:ext cx="9118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en-US" altLang="da-DK" sz="3200" dirty="0">
                <a:latin typeface="+mn-lt"/>
              </a:rPr>
              <a:t>Contactor type 1 is defective after a large short circuit</a:t>
            </a:r>
            <a:endParaRPr lang="da-DK" altLang="da-DK" sz="3200" dirty="0">
              <a:latin typeface="+mn-lt"/>
            </a:endParaRPr>
          </a:p>
        </p:txBody>
      </p:sp>
      <p:sp>
        <p:nvSpPr>
          <p:cNvPr id="20" name="Tekstboks 8">
            <a:extLst>
              <a:ext uri="{FF2B5EF4-FFF2-40B4-BE49-F238E27FC236}">
                <a16:creationId xmlns:a16="http://schemas.microsoft.com/office/drawing/2014/main" id="{41D66B1C-DFB1-AFCC-3D02-3646219BFF2E}"/>
              </a:ext>
            </a:extLst>
          </p:cNvPr>
          <p:cNvSpPr txBox="1">
            <a:spLocks noChangeArrowheads="1"/>
          </p:cNvSpPr>
          <p:nvPr/>
        </p:nvSpPr>
        <p:spPr bwMode="auto">
          <a:xfrm>
            <a:off x="1441307" y="8115300"/>
            <a:ext cx="99570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en-US" altLang="da-DK" sz="3200" dirty="0">
                <a:latin typeface="+mn-lt"/>
              </a:rPr>
              <a:t>Type 2 contactor should still work after a large short circuit</a:t>
            </a:r>
            <a:endParaRPr lang="da-DK" altLang="da-DK" sz="3200" dirty="0">
              <a:latin typeface="+mn-lt"/>
            </a:endParaRPr>
          </a:p>
        </p:txBody>
      </p:sp>
      <p:sp>
        <p:nvSpPr>
          <p:cNvPr id="21" name="Tekstboks 1">
            <a:extLst>
              <a:ext uri="{FF2B5EF4-FFF2-40B4-BE49-F238E27FC236}">
                <a16:creationId xmlns:a16="http://schemas.microsoft.com/office/drawing/2014/main" id="{651027F6-277E-E7E2-F7AB-0EF1F7A27836}"/>
              </a:ext>
            </a:extLst>
          </p:cNvPr>
          <p:cNvSpPr txBox="1">
            <a:spLocks noChangeArrowheads="1"/>
          </p:cNvSpPr>
          <p:nvPr/>
        </p:nvSpPr>
        <p:spPr bwMode="auto">
          <a:xfrm>
            <a:off x="2660507" y="4886428"/>
            <a:ext cx="784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r>
              <a:rPr lang="da-DK" altLang="da-DK" sz="2400" dirty="0"/>
              <a:t>AC3</a:t>
            </a:r>
          </a:p>
        </p:txBody>
      </p:sp>
      <p:cxnSp>
        <p:nvCxnSpPr>
          <p:cNvPr id="22" name="Lige forbindelse 21">
            <a:extLst>
              <a:ext uri="{FF2B5EF4-FFF2-40B4-BE49-F238E27FC236}">
                <a16:creationId xmlns:a16="http://schemas.microsoft.com/office/drawing/2014/main" id="{75FF299E-FFB7-FB93-721D-98F394A4CE11}"/>
              </a:ext>
            </a:extLst>
          </p:cNvPr>
          <p:cNvCxnSpPr/>
          <p:nvPr/>
        </p:nvCxnSpPr>
        <p:spPr>
          <a:xfrm flipV="1">
            <a:off x="2650982" y="4729265"/>
            <a:ext cx="642938"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C83447A1-A912-D996-EA01-3CE184256202}"/>
              </a:ext>
            </a:extLst>
          </p:cNvPr>
          <p:cNvCxnSpPr>
            <a:stCxn id="24" idx="3"/>
          </p:cNvCxnSpPr>
          <p:nvPr/>
        </p:nvCxnSpPr>
        <p:spPr>
          <a:xfrm flipH="1" flipV="1">
            <a:off x="2290763" y="4959433"/>
            <a:ext cx="209443" cy="408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kstboks 6">
            <a:extLst>
              <a:ext uri="{FF2B5EF4-FFF2-40B4-BE49-F238E27FC236}">
                <a16:creationId xmlns:a16="http://schemas.microsoft.com/office/drawing/2014/main" id="{BE450216-3807-CFE8-2A89-B8D85DBB7FA0}"/>
              </a:ext>
            </a:extLst>
          </p:cNvPr>
          <p:cNvSpPr txBox="1">
            <a:spLocks noChangeArrowheads="1"/>
          </p:cNvSpPr>
          <p:nvPr/>
        </p:nvSpPr>
        <p:spPr bwMode="auto">
          <a:xfrm>
            <a:off x="1066800" y="4584783"/>
            <a:ext cx="143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r>
              <a:rPr lang="da-DK" altLang="da-DK" sz="2400" dirty="0" err="1">
                <a:solidFill>
                  <a:srgbClr val="FF0000"/>
                </a:solidFill>
              </a:rPr>
              <a:t>Errors</a:t>
            </a:r>
            <a:r>
              <a:rPr lang="da-DK" altLang="da-DK" sz="2400" dirty="0">
                <a:solidFill>
                  <a:srgbClr val="FF0000"/>
                </a:solidFill>
              </a:rPr>
              <a:t> in 
book</a:t>
            </a:r>
          </a:p>
        </p:txBody>
      </p:sp>
      <p:grpSp>
        <p:nvGrpSpPr>
          <p:cNvPr id="6" name="Group 5">
            <a:extLst>
              <a:ext uri="{FF2B5EF4-FFF2-40B4-BE49-F238E27FC236}">
                <a16:creationId xmlns:a16="http://schemas.microsoft.com/office/drawing/2014/main" id="{8A8939C7-868C-E8A7-410B-0AFEA69748A6}"/>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0F0962B4-4DC8-50B2-1F57-DC11C7E0CF3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46BD5A35-3040-14D7-367A-AD80CD064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960053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D2AF-C866-1328-393E-1536979C11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4AB4FB5-88DE-7C9B-A94A-808782BFADC2}"/>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15BA637-13E0-2FAB-1A2B-A7963E24CF3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BF1325E-425C-946C-E96F-BFEAA34DC41A}"/>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err="1">
                <a:solidFill>
                  <a:srgbClr val="000000"/>
                </a:solidFill>
                <a:latin typeface="Tshore"/>
                <a:sym typeface="Cabin 1"/>
              </a:rPr>
              <a:t>Thermo</a:t>
            </a:r>
            <a:r>
              <a:rPr lang="en-US" sz="4800" b="1" dirty="0">
                <a:solidFill>
                  <a:srgbClr val="000000"/>
                </a:solidFill>
                <a:latin typeface="Tshore"/>
                <a:sym typeface="Cabin 1"/>
              </a:rPr>
              <a:t> relay</a:t>
            </a:r>
          </a:p>
        </p:txBody>
      </p:sp>
      <p:grpSp>
        <p:nvGrpSpPr>
          <p:cNvPr id="11" name="Group 2">
            <a:extLst>
              <a:ext uri="{FF2B5EF4-FFF2-40B4-BE49-F238E27FC236}">
                <a16:creationId xmlns:a16="http://schemas.microsoft.com/office/drawing/2014/main" id="{0DBDB4B9-E478-9A49-D19E-7B3AB5C9FD0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9A8775B-DDD9-0579-C74B-76E07333372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EB1720A1-2078-28C7-8B49-91F44477F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826" y="5321706"/>
            <a:ext cx="5805651" cy="233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19DE43AD-E81E-5175-80E2-BCC0A3376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811" y="2991085"/>
            <a:ext cx="5438774" cy="430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C308C121-7470-3AEB-75AB-7900B2661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2702473"/>
            <a:ext cx="6315333"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B9226152-8F6E-2B99-4753-6988C989CD8E}"/>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750AAA6C-B01B-AC7D-6472-A8A7B230008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D97D5403-ED43-90BD-61B8-0A139D70D0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093724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1C7A6-CBA4-155C-956C-4509040BD5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C2D7E30-B2AC-795A-3E7B-27CAA31AD67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25B6CF7-7E76-E655-B57A-F45F9D5DBEB4}"/>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630718A-D33A-5685-92D9-49B87C45060E}"/>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err="1">
                <a:solidFill>
                  <a:srgbClr val="000000"/>
                </a:solidFill>
                <a:latin typeface="Tshore"/>
                <a:sym typeface="Cabin 1"/>
              </a:rPr>
              <a:t>Thermo</a:t>
            </a:r>
            <a:r>
              <a:rPr lang="en-US" sz="4800" b="1" dirty="0">
                <a:solidFill>
                  <a:srgbClr val="000000"/>
                </a:solidFill>
                <a:latin typeface="Tshore"/>
                <a:sym typeface="Cabin 1"/>
              </a:rPr>
              <a:t> relay</a:t>
            </a:r>
          </a:p>
        </p:txBody>
      </p:sp>
      <p:grpSp>
        <p:nvGrpSpPr>
          <p:cNvPr id="11" name="Group 2">
            <a:extLst>
              <a:ext uri="{FF2B5EF4-FFF2-40B4-BE49-F238E27FC236}">
                <a16:creationId xmlns:a16="http://schemas.microsoft.com/office/drawing/2014/main" id="{9CA10F7A-E0CF-8D45-2D41-DC557EE3CCE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2A708CC-AD7C-B948-2347-8876CBFB5040}"/>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4">
            <a:extLst>
              <a:ext uri="{FF2B5EF4-FFF2-40B4-BE49-F238E27FC236}">
                <a16:creationId xmlns:a16="http://schemas.microsoft.com/office/drawing/2014/main" id="{5537175B-8EEA-5802-32CE-C61544518FAA}"/>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552" y="2094720"/>
            <a:ext cx="4821317" cy="5722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74CBAACD-86F2-E28F-7953-92B930F08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294" y="2259978"/>
            <a:ext cx="4741437" cy="569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1E1F6E8B-A839-3355-EE5B-CC40BBDB5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9411" y="2374809"/>
            <a:ext cx="4772819" cy="553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6">
            <a:extLst>
              <a:ext uri="{FF2B5EF4-FFF2-40B4-BE49-F238E27FC236}">
                <a16:creationId xmlns:a16="http://schemas.microsoft.com/office/drawing/2014/main" id="{FE0869BE-DE76-D91C-998F-EF0AE8B9CB1C}"/>
              </a:ext>
            </a:extLst>
          </p:cNvPr>
          <p:cNvSpPr txBox="1">
            <a:spLocks noChangeArrowheads="1"/>
          </p:cNvSpPr>
          <p:nvPr/>
        </p:nvSpPr>
        <p:spPr bwMode="auto">
          <a:xfrm>
            <a:off x="2362200" y="7922871"/>
            <a:ext cx="931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latin typeface="+mj-lt"/>
              </a:rPr>
              <a:t>Cold</a:t>
            </a:r>
          </a:p>
        </p:txBody>
      </p:sp>
      <p:sp>
        <p:nvSpPr>
          <p:cNvPr id="10" name="Tekstboks 7">
            <a:extLst>
              <a:ext uri="{FF2B5EF4-FFF2-40B4-BE49-F238E27FC236}">
                <a16:creationId xmlns:a16="http://schemas.microsoft.com/office/drawing/2014/main" id="{55A3716E-E87A-8FA9-4C92-0299FA88F0E8}"/>
              </a:ext>
            </a:extLst>
          </p:cNvPr>
          <p:cNvSpPr txBox="1">
            <a:spLocks noChangeArrowheads="1"/>
          </p:cNvSpPr>
          <p:nvPr/>
        </p:nvSpPr>
        <p:spPr bwMode="auto">
          <a:xfrm>
            <a:off x="7015957" y="7922871"/>
            <a:ext cx="2533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latin typeface="+mj-lt"/>
              </a:rPr>
              <a:t>Operation hot</a:t>
            </a:r>
          </a:p>
        </p:txBody>
      </p:sp>
      <p:sp>
        <p:nvSpPr>
          <p:cNvPr id="13" name="Tekstboks 8">
            <a:extLst>
              <a:ext uri="{FF2B5EF4-FFF2-40B4-BE49-F238E27FC236}">
                <a16:creationId xmlns:a16="http://schemas.microsoft.com/office/drawing/2014/main" id="{9F98C356-DFFC-94A9-C8B6-3A2144E2C00B}"/>
              </a:ext>
            </a:extLst>
          </p:cNvPr>
          <p:cNvSpPr txBox="1">
            <a:spLocks noChangeArrowheads="1"/>
          </p:cNvSpPr>
          <p:nvPr/>
        </p:nvSpPr>
        <p:spPr bwMode="auto">
          <a:xfrm>
            <a:off x="13162273" y="7922871"/>
            <a:ext cx="2441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latin typeface="+mj-lt"/>
              </a:rPr>
              <a:t>Disconnected</a:t>
            </a:r>
            <a:endParaRPr lang="da-DK" altLang="da-DK" sz="3200" dirty="0">
              <a:latin typeface="+mj-lt"/>
            </a:endParaRPr>
          </a:p>
        </p:txBody>
      </p:sp>
      <p:grpSp>
        <p:nvGrpSpPr>
          <p:cNvPr id="14" name="Group 13">
            <a:extLst>
              <a:ext uri="{FF2B5EF4-FFF2-40B4-BE49-F238E27FC236}">
                <a16:creationId xmlns:a16="http://schemas.microsoft.com/office/drawing/2014/main" id="{EC76ED1B-710A-FF5E-E15B-9B5C7A61CBD6}"/>
              </a:ext>
            </a:extLst>
          </p:cNvPr>
          <p:cNvGrpSpPr/>
          <p:nvPr/>
        </p:nvGrpSpPr>
        <p:grpSpPr>
          <a:xfrm>
            <a:off x="429637" y="8689925"/>
            <a:ext cx="3276250" cy="1310500"/>
            <a:chOff x="429637" y="8689925"/>
            <a:chExt cx="3276250" cy="1310500"/>
          </a:xfrm>
        </p:grpSpPr>
        <p:sp>
          <p:nvSpPr>
            <p:cNvPr id="15" name="Freeform 4">
              <a:extLst>
                <a:ext uri="{FF2B5EF4-FFF2-40B4-BE49-F238E27FC236}">
                  <a16:creationId xmlns:a16="http://schemas.microsoft.com/office/drawing/2014/main" id="{A4F7EBB5-F0F2-90D7-851B-6994BF4427C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6" name="Picture 15" descr="A logo for a company&#10;&#10;AI-generated content may be incorrect.">
              <a:extLst>
                <a:ext uri="{FF2B5EF4-FFF2-40B4-BE49-F238E27FC236}">
                  <a16:creationId xmlns:a16="http://schemas.microsoft.com/office/drawing/2014/main" id="{EC3C087F-66E0-8FBE-8F8A-310CF7BC9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625599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7CCD2-A9B9-010A-3DD8-75BFDC30383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76CDB3-7E1D-0AF2-3365-A7FEDEA8487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CCB2E8B-8CE6-E8B7-C6AE-41B0FB3A594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CE1B3273-B395-E661-0187-8C36A86B0C5A}"/>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en-US" altLang="da-DK" sz="4800" b="1" dirty="0">
                <a:solidFill>
                  <a:srgbClr val="000000"/>
                </a:solidFill>
                <a:latin typeface="Tshore"/>
              </a:rPr>
              <a:t>Magnet operated motor protection - engine start</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AF5B1FE-B7A4-AEC4-F167-035338D3FC2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B518A00F-C80C-47D1-E2C1-85EAE16F6B09}"/>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3AA7327A-FDB3-D3BB-0AA1-64592A325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522" y="2361885"/>
            <a:ext cx="5677693" cy="577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CB71EF0-B60E-CBE2-1498-35DF90503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555" y="1955995"/>
            <a:ext cx="5398294" cy="566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1">
            <a:extLst>
              <a:ext uri="{FF2B5EF4-FFF2-40B4-BE49-F238E27FC236}">
                <a16:creationId xmlns:a16="http://schemas.microsoft.com/office/drawing/2014/main" id="{3460694E-D2DC-2B98-4ED0-624F4AC1B5D7}"/>
              </a:ext>
            </a:extLst>
          </p:cNvPr>
          <p:cNvSpPr txBox="1">
            <a:spLocks noChangeArrowheads="1"/>
          </p:cNvSpPr>
          <p:nvPr/>
        </p:nvSpPr>
        <p:spPr bwMode="auto">
          <a:xfrm>
            <a:off x="9124807" y="8164172"/>
            <a:ext cx="5124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en-US" altLang="da-DK" sz="3200" dirty="0">
                <a:latin typeface="+mj-lt"/>
              </a:rPr>
              <a:t>GL type that is still used</a:t>
            </a:r>
            <a:endParaRPr lang="da-DK" altLang="da-DK" sz="3200" dirty="0">
              <a:latin typeface="+mj-lt"/>
            </a:endParaRPr>
          </a:p>
        </p:txBody>
      </p:sp>
      <p:grpSp>
        <p:nvGrpSpPr>
          <p:cNvPr id="9" name="Group 8">
            <a:extLst>
              <a:ext uri="{FF2B5EF4-FFF2-40B4-BE49-F238E27FC236}">
                <a16:creationId xmlns:a16="http://schemas.microsoft.com/office/drawing/2014/main" id="{A53682EC-D13C-069A-2431-AB0CF5429626}"/>
              </a:ext>
            </a:extLst>
          </p:cNvPr>
          <p:cNvGrpSpPr/>
          <p:nvPr/>
        </p:nvGrpSpPr>
        <p:grpSpPr>
          <a:xfrm>
            <a:off x="429637" y="8689925"/>
            <a:ext cx="3276250" cy="1310500"/>
            <a:chOff x="429637" y="8689925"/>
            <a:chExt cx="3276250" cy="1310500"/>
          </a:xfrm>
        </p:grpSpPr>
        <p:sp>
          <p:nvSpPr>
            <p:cNvPr id="10" name="Freeform 4">
              <a:extLst>
                <a:ext uri="{FF2B5EF4-FFF2-40B4-BE49-F238E27FC236}">
                  <a16:creationId xmlns:a16="http://schemas.microsoft.com/office/drawing/2014/main" id="{D21A396E-E455-85E7-561F-3DEE2B5ABD7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6EDF4944-241F-C353-4636-391E58C31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94409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5454-BD11-67DF-C054-3888D58277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194F402-0186-BAF0-3966-C90EB2E0308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EA417C0-D81B-ABA9-5DB9-410F78C515F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7D734AF-A130-6988-3345-6A5E2138E874}"/>
              </a:ext>
            </a:extLst>
          </p:cNvPr>
          <p:cNvSpPr txBox="1"/>
          <p:nvPr/>
        </p:nvSpPr>
        <p:spPr>
          <a:xfrm>
            <a:off x="1488324" y="474550"/>
            <a:ext cx="16571075" cy="1142877"/>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Prefix's table</a:t>
            </a:r>
            <a:endParaRPr lang="en-US" sz="6000" dirty="0">
              <a:solidFill>
                <a:srgbClr val="2D4459"/>
              </a:solidFill>
              <a:latin typeface="Cabin 1"/>
              <a:ea typeface="Cabin 1"/>
              <a:cs typeface="Cabin 1"/>
              <a:sym typeface="Cabin 1"/>
            </a:endParaRPr>
          </a:p>
        </p:txBody>
      </p:sp>
      <p:grpSp>
        <p:nvGrpSpPr>
          <p:cNvPr id="11" name="Group 2">
            <a:extLst>
              <a:ext uri="{FF2B5EF4-FFF2-40B4-BE49-F238E27FC236}">
                <a16:creationId xmlns:a16="http://schemas.microsoft.com/office/drawing/2014/main" id="{C4ECA316-17BF-EFAB-4D7D-5BCEF0ABF18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6EA4066-10DA-4829-1BE8-1037E9C62DD1}"/>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8" name="Pladsholder til indhold 10">
            <a:extLst>
              <a:ext uri="{FF2B5EF4-FFF2-40B4-BE49-F238E27FC236}">
                <a16:creationId xmlns:a16="http://schemas.microsoft.com/office/drawing/2014/main" id="{A324E8D9-4CFC-86AD-AAB0-628C3BE58BF2}"/>
              </a:ext>
            </a:extLst>
          </p:cNvPr>
          <p:cNvPicPr>
            <a:picLocks noChangeAspect="1"/>
          </p:cNvPicPr>
          <p:nvPr/>
        </p:nvPicPr>
        <p:blipFill>
          <a:blip r:embed="rId3"/>
          <a:stretch>
            <a:fillRect/>
          </a:stretch>
        </p:blipFill>
        <p:spPr>
          <a:xfrm>
            <a:off x="914400" y="2483448"/>
            <a:ext cx="16885606" cy="5656262"/>
          </a:xfrm>
          <a:prstGeom prst="rect">
            <a:avLst/>
          </a:prstGeom>
        </p:spPr>
      </p:pic>
      <p:grpSp>
        <p:nvGrpSpPr>
          <p:cNvPr id="4" name="Group 3">
            <a:extLst>
              <a:ext uri="{FF2B5EF4-FFF2-40B4-BE49-F238E27FC236}">
                <a16:creationId xmlns:a16="http://schemas.microsoft.com/office/drawing/2014/main" id="{4D976A74-66A8-0324-254B-EA4047BD80E1}"/>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8F01727D-C465-1AB1-CF4E-86864CEC988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7511784D-7356-83F5-97AA-80F14A315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209532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A621-0F47-BB95-D276-5CBB7D34A6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78246A-1073-9C23-F89B-577C0250521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3E3645A-81CB-040A-BF55-A391118DF3F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EDBB01B-2044-6499-2348-12F121B381CD}"/>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Time relay</a:t>
            </a:r>
          </a:p>
        </p:txBody>
      </p:sp>
      <p:grpSp>
        <p:nvGrpSpPr>
          <p:cNvPr id="11" name="Group 2">
            <a:extLst>
              <a:ext uri="{FF2B5EF4-FFF2-40B4-BE49-F238E27FC236}">
                <a16:creationId xmlns:a16="http://schemas.microsoft.com/office/drawing/2014/main" id="{D5882D3B-4579-11EB-CDFC-650A7B892BC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5782EB2-4458-A8D7-35B0-C0DD5B52E0B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7D3FD874-FE5A-22AC-FF1B-AF51F297464D}"/>
              </a:ext>
            </a:extLst>
          </p:cNvPr>
          <p:cNvSpPr>
            <a:spLocks noGrp="1"/>
          </p:cNvSpPr>
          <p:nvPr/>
        </p:nvSpPr>
        <p:spPr bwMode="auto">
          <a:xfrm>
            <a:off x="985202" y="2289826"/>
            <a:ext cx="11282997" cy="35115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Delayed attraction
Time starts when the time circuit gets tension
After the measured time, the contact set changes</a:t>
            </a:r>
            <a:endParaRPr lang="da-DK" altLang="da-DK" dirty="0"/>
          </a:p>
        </p:txBody>
      </p:sp>
      <p:pic>
        <p:nvPicPr>
          <p:cNvPr id="6" name="Picture 2">
            <a:extLst>
              <a:ext uri="{FF2B5EF4-FFF2-40B4-BE49-F238E27FC236}">
                <a16:creationId xmlns:a16="http://schemas.microsoft.com/office/drawing/2014/main" id="{E7A188D4-9A46-B3C8-A378-B51317F63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2674001"/>
            <a:ext cx="55340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1A1B6505-6B6C-EF1B-E454-6650F29C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20049"/>
            <a:ext cx="14741455" cy="33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5">
            <a:extLst>
              <a:ext uri="{FF2B5EF4-FFF2-40B4-BE49-F238E27FC236}">
                <a16:creationId xmlns:a16="http://schemas.microsoft.com/office/drawing/2014/main" id="{744A0A77-23C0-FF77-21A6-5A3227D1ABF7}"/>
              </a:ext>
            </a:extLst>
          </p:cNvPr>
          <p:cNvSpPr txBox="1">
            <a:spLocks noChangeArrowheads="1"/>
          </p:cNvSpPr>
          <p:nvPr/>
        </p:nvSpPr>
        <p:spPr bwMode="auto">
          <a:xfrm>
            <a:off x="4479250" y="7783123"/>
            <a:ext cx="9605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b="1" i="1" dirty="0">
                <a:solidFill>
                  <a:srgbClr val="FF0000"/>
                </a:solidFill>
                <a:latin typeface="+mn-lt"/>
              </a:rPr>
              <a:t>time</a:t>
            </a:r>
          </a:p>
        </p:txBody>
      </p:sp>
      <p:cxnSp>
        <p:nvCxnSpPr>
          <p:cNvPr id="10" name="Lige forbindelse 9">
            <a:extLst>
              <a:ext uri="{FF2B5EF4-FFF2-40B4-BE49-F238E27FC236}">
                <a16:creationId xmlns:a16="http://schemas.microsoft.com/office/drawing/2014/main" id="{2DD5CD13-3401-8EA5-84BE-BB1A410D8898}"/>
              </a:ext>
            </a:extLst>
          </p:cNvPr>
          <p:cNvCxnSpPr/>
          <p:nvPr/>
        </p:nvCxnSpPr>
        <p:spPr>
          <a:xfrm>
            <a:off x="4021138" y="7821223"/>
            <a:ext cx="0" cy="431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Lige forbindelse 12">
            <a:extLst>
              <a:ext uri="{FF2B5EF4-FFF2-40B4-BE49-F238E27FC236}">
                <a16:creationId xmlns:a16="http://schemas.microsoft.com/office/drawing/2014/main" id="{1891577C-9C58-48DC-3AE2-EB6198A8568B}"/>
              </a:ext>
            </a:extLst>
          </p:cNvPr>
          <p:cNvCxnSpPr/>
          <p:nvPr/>
        </p:nvCxnSpPr>
        <p:spPr>
          <a:xfrm>
            <a:off x="5867400" y="7821223"/>
            <a:ext cx="0" cy="431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1562920F-4C77-9120-335A-64C9941A6A43}"/>
              </a:ext>
            </a:extLst>
          </p:cNvPr>
          <p:cNvGrpSpPr/>
          <p:nvPr/>
        </p:nvGrpSpPr>
        <p:grpSpPr>
          <a:xfrm>
            <a:off x="429637" y="8689925"/>
            <a:ext cx="3276250" cy="1310500"/>
            <a:chOff x="429637" y="8689925"/>
            <a:chExt cx="3276250" cy="1310500"/>
          </a:xfrm>
        </p:grpSpPr>
        <p:sp>
          <p:nvSpPr>
            <p:cNvPr id="15" name="Freeform 4">
              <a:extLst>
                <a:ext uri="{FF2B5EF4-FFF2-40B4-BE49-F238E27FC236}">
                  <a16:creationId xmlns:a16="http://schemas.microsoft.com/office/drawing/2014/main" id="{A9BA3C4C-498B-D48E-ED72-8971BB4641C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6" name="Picture 15" descr="A logo for a company&#10;&#10;AI-generated content may be incorrect.">
              <a:extLst>
                <a:ext uri="{FF2B5EF4-FFF2-40B4-BE49-F238E27FC236}">
                  <a16:creationId xmlns:a16="http://schemas.microsoft.com/office/drawing/2014/main" id="{8D4F1C0A-0ECF-5BE4-AFED-0EBDCBAF91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75709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4440-1BC7-E588-4FF3-2DC94C0D88F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212146E-E041-FDA6-0A5D-609A87E0190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757561D-DCE4-E033-092B-FA88495D0882}"/>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718394E-2588-FC03-CA4B-E72F4A7D041E}"/>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Time relay</a:t>
            </a:r>
          </a:p>
        </p:txBody>
      </p:sp>
      <p:grpSp>
        <p:nvGrpSpPr>
          <p:cNvPr id="11" name="Group 2">
            <a:extLst>
              <a:ext uri="{FF2B5EF4-FFF2-40B4-BE49-F238E27FC236}">
                <a16:creationId xmlns:a16="http://schemas.microsoft.com/office/drawing/2014/main" id="{21545B03-1CC4-4947-42EC-6913500B5792}"/>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68FCF48-C4C1-97D7-BD16-8A8E66A381E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F1F4C214-1F61-1C3D-B767-6F4EB8479940}"/>
              </a:ext>
            </a:extLst>
          </p:cNvPr>
          <p:cNvSpPr>
            <a:spLocks noGrp="1"/>
          </p:cNvSpPr>
          <p:nvPr/>
        </p:nvSpPr>
        <p:spPr bwMode="auto">
          <a:xfrm>
            <a:off x="992980" y="2224087"/>
            <a:ext cx="10188575" cy="35115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Delayed drop-out rate
Time starts when the voltage to the time circuit is broken
After the measured time, the contact set changes</a:t>
            </a:r>
            <a:endParaRPr lang="da-DK" altLang="da-DK" dirty="0"/>
          </a:p>
        </p:txBody>
      </p:sp>
      <p:pic>
        <p:nvPicPr>
          <p:cNvPr id="6" name="Picture 2">
            <a:extLst>
              <a:ext uri="{FF2B5EF4-FFF2-40B4-BE49-F238E27FC236}">
                <a16:creationId xmlns:a16="http://schemas.microsoft.com/office/drawing/2014/main" id="{DED457BD-BE19-F488-45B6-C4C016591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2831384"/>
            <a:ext cx="40005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048A73D8-9CD6-1571-AD5C-F4153FAE4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53" y="4701401"/>
            <a:ext cx="13406416" cy="293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5">
            <a:extLst>
              <a:ext uri="{FF2B5EF4-FFF2-40B4-BE49-F238E27FC236}">
                <a16:creationId xmlns:a16="http://schemas.microsoft.com/office/drawing/2014/main" id="{04B96430-83C3-1B9C-0DDE-DFB08543BA6A}"/>
              </a:ext>
            </a:extLst>
          </p:cNvPr>
          <p:cNvSpPr txBox="1">
            <a:spLocks noChangeArrowheads="1"/>
          </p:cNvSpPr>
          <p:nvPr/>
        </p:nvSpPr>
        <p:spPr bwMode="auto">
          <a:xfrm>
            <a:off x="9936081" y="7277100"/>
            <a:ext cx="9605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b="1" i="1" dirty="0">
                <a:solidFill>
                  <a:srgbClr val="FF0000"/>
                </a:solidFill>
                <a:latin typeface="+mn-lt"/>
              </a:rPr>
              <a:t>time</a:t>
            </a:r>
          </a:p>
        </p:txBody>
      </p:sp>
      <p:cxnSp>
        <p:nvCxnSpPr>
          <p:cNvPr id="10" name="Lige forbindelse 9">
            <a:extLst>
              <a:ext uri="{FF2B5EF4-FFF2-40B4-BE49-F238E27FC236}">
                <a16:creationId xmlns:a16="http://schemas.microsoft.com/office/drawing/2014/main" id="{6CA2E5EC-AD4D-1099-E739-A6B20FB02CC1}"/>
              </a:ext>
            </a:extLst>
          </p:cNvPr>
          <p:cNvCxnSpPr/>
          <p:nvPr/>
        </p:nvCxnSpPr>
        <p:spPr>
          <a:xfrm>
            <a:off x="9601200" y="7391400"/>
            <a:ext cx="0" cy="431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Lige forbindelse 12">
            <a:extLst>
              <a:ext uri="{FF2B5EF4-FFF2-40B4-BE49-F238E27FC236}">
                <a16:creationId xmlns:a16="http://schemas.microsoft.com/office/drawing/2014/main" id="{A9F914BC-AEE2-2B03-CCFC-8A709AFEA096}"/>
              </a:ext>
            </a:extLst>
          </p:cNvPr>
          <p:cNvCxnSpPr/>
          <p:nvPr/>
        </p:nvCxnSpPr>
        <p:spPr>
          <a:xfrm>
            <a:off x="11218862" y="7391400"/>
            <a:ext cx="0" cy="4318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EC797619-5D18-4279-81D3-45269DE793DC}"/>
              </a:ext>
            </a:extLst>
          </p:cNvPr>
          <p:cNvGrpSpPr/>
          <p:nvPr/>
        </p:nvGrpSpPr>
        <p:grpSpPr>
          <a:xfrm>
            <a:off x="429637" y="8689925"/>
            <a:ext cx="3276250" cy="1310500"/>
            <a:chOff x="429637" y="8689925"/>
            <a:chExt cx="3276250" cy="1310500"/>
          </a:xfrm>
        </p:grpSpPr>
        <p:sp>
          <p:nvSpPr>
            <p:cNvPr id="15" name="Freeform 4">
              <a:extLst>
                <a:ext uri="{FF2B5EF4-FFF2-40B4-BE49-F238E27FC236}">
                  <a16:creationId xmlns:a16="http://schemas.microsoft.com/office/drawing/2014/main" id="{8CD8E971-D0B3-415F-8B42-1E2A70CAF45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6" name="Picture 15" descr="A logo for a company&#10;&#10;AI-generated content may be incorrect.">
              <a:extLst>
                <a:ext uri="{FF2B5EF4-FFF2-40B4-BE49-F238E27FC236}">
                  <a16:creationId xmlns:a16="http://schemas.microsoft.com/office/drawing/2014/main" id="{8D971376-34F0-1113-036B-ECDDAA873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79564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4001-D296-81C1-EDCD-FCA5CA1482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5A30E2E-6547-51F9-7B1F-66F06A04FB9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0BC49DE-6531-0897-71DC-4662AB13026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C167C6C-81F6-8C1D-283A-3E2D9C571559}"/>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Push </a:t>
            </a:r>
            <a:r>
              <a:rPr lang="da-DK" altLang="da-DK" sz="4800" b="1" dirty="0" err="1">
                <a:solidFill>
                  <a:srgbClr val="000000"/>
                </a:solidFill>
                <a:latin typeface="Tshore"/>
              </a:rPr>
              <a:t>buttons</a:t>
            </a:r>
            <a:r>
              <a:rPr lang="da-DK" altLang="da-DK" sz="4800" b="1" dirty="0">
                <a:solidFill>
                  <a:srgbClr val="000000"/>
                </a:solidFill>
                <a:latin typeface="Tshore"/>
              </a:rPr>
              <a:t> and switches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3F7376FB-A839-014B-515C-8C30BEEC5C69}"/>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EA3B49C-B9B4-12E3-5441-E804B329573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6F01CF3B-4D28-0763-891D-CC65C64F2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59578"/>
            <a:ext cx="10452856"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DE187A5-ABC1-B181-340A-2F7E31778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448300"/>
            <a:ext cx="8527305"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B0BA0A2D-0390-8866-F40C-53FCA5D5BDEA}"/>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0D7217BB-FE6B-41FA-B1FD-27D4C9B0DB5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379A634C-C65E-5D18-0061-578A8E4EA6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581561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2C6D7-13F7-23A7-1C50-24052D1D700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D94DE7-0296-5985-2DE3-E5EABF2A5B4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734E044-ADBB-E6AC-86F3-8933B36B3C1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4E9CE7E-6CB2-8780-34DD-DFF304CBB1A3}"/>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da-DK" sz="4800" b="1" dirty="0">
                <a:solidFill>
                  <a:srgbClr val="000000"/>
                </a:solidFill>
                <a:latin typeface="Tshore"/>
                <a:sym typeface="Cabin 1"/>
              </a:rPr>
              <a:t>Lamp and </a:t>
            </a:r>
            <a:r>
              <a:rPr lang="da-DK" sz="4800" b="1" dirty="0" err="1">
                <a:solidFill>
                  <a:srgbClr val="000000"/>
                </a:solidFill>
                <a:latin typeface="Tshore"/>
                <a:sym typeface="Cabin 1"/>
              </a:rPr>
              <a:t>lamp</a:t>
            </a:r>
            <a:r>
              <a:rPr lang="da-DK" sz="4800" b="1" dirty="0">
                <a:solidFill>
                  <a:srgbClr val="000000"/>
                </a:solidFill>
                <a:latin typeface="Tshore"/>
                <a:sym typeface="Cabin 1"/>
              </a:rPr>
              <a:t> </a:t>
            </a:r>
            <a:r>
              <a:rPr lang="da-DK" sz="4800" b="1" dirty="0" err="1">
                <a:solidFill>
                  <a:srgbClr val="000000"/>
                </a:solidFill>
                <a:latin typeface="Tshore"/>
                <a:sym typeface="Cabin 1"/>
              </a:rPr>
              <a:t>pressure</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76E5C10-5DB5-E5BC-B4FB-11281255F757}"/>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2D6887D-5F64-2A32-F9AF-B03389E6DE1B}"/>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8" name="Picture 2">
            <a:extLst>
              <a:ext uri="{FF2B5EF4-FFF2-40B4-BE49-F238E27FC236}">
                <a16:creationId xmlns:a16="http://schemas.microsoft.com/office/drawing/2014/main" id="{5A0B3FC8-5CAB-92A5-79E3-D550B04D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906" y="2436900"/>
            <a:ext cx="7521494"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1A5BC1C5-ACA9-94DB-B0BA-12FB14FA6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89" y="4976396"/>
            <a:ext cx="8944572"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60E5CEFB-DF71-BCEA-A4AD-081E8063255B}"/>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8765B33-6867-AF27-60EA-44F565F92F2E}"/>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FCD7E0B2-B0AD-9824-9F55-E7E3393FA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145812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EE85-065D-70ED-A4CC-D4D42764F1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04CEC6C-F2C5-5EF5-9EC2-D36DCB09168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EA5396D-1587-7AA7-552F-0071B34D55E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FDA21A0-F88E-B892-AFC4-8264E02FA905}"/>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da-DK" sz="4800" b="1" dirty="0">
                <a:solidFill>
                  <a:srgbClr val="000000"/>
                </a:solidFill>
                <a:latin typeface="Tshore"/>
                <a:sym typeface="Cabin 1"/>
              </a:rPr>
              <a:t>Emergency stop</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3E09E691-131F-7DAF-0E6F-98718C42343B}"/>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03EB817-C50C-39DB-C720-E702493AA5C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407C41CF-47F5-31D2-5298-B59D961E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59083"/>
            <a:ext cx="8653187"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C0353F1-B3F1-2C1F-F016-A5145992A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419" y="5416505"/>
            <a:ext cx="5003298" cy="263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Lige forbindelse 9">
            <a:extLst>
              <a:ext uri="{FF2B5EF4-FFF2-40B4-BE49-F238E27FC236}">
                <a16:creationId xmlns:a16="http://schemas.microsoft.com/office/drawing/2014/main" id="{A96554B8-6DF4-6687-B282-35C58849BFCB}"/>
              </a:ext>
            </a:extLst>
          </p:cNvPr>
          <p:cNvCxnSpPr/>
          <p:nvPr/>
        </p:nvCxnSpPr>
        <p:spPr>
          <a:xfrm flipV="1">
            <a:off x="7922419" y="3380504"/>
            <a:ext cx="1511300" cy="1295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8B416358-1461-91F4-2D75-B99B300E8238}"/>
              </a:ext>
            </a:extLst>
          </p:cNvPr>
          <p:cNvCxnSpPr/>
          <p:nvPr/>
        </p:nvCxnSpPr>
        <p:spPr>
          <a:xfrm flipH="1" flipV="1">
            <a:off x="7922419" y="3380504"/>
            <a:ext cx="15113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boks 7">
            <a:extLst>
              <a:ext uri="{FF2B5EF4-FFF2-40B4-BE49-F238E27FC236}">
                <a16:creationId xmlns:a16="http://schemas.microsoft.com/office/drawing/2014/main" id="{D33E18C9-8100-710A-240D-F78DFA0CF6FD}"/>
              </a:ext>
            </a:extLst>
          </p:cNvPr>
          <p:cNvSpPr txBox="1">
            <a:spLocks noChangeArrowheads="1"/>
          </p:cNvSpPr>
          <p:nvPr/>
        </p:nvSpPr>
        <p:spPr bwMode="auto">
          <a:xfrm>
            <a:off x="4839261" y="2505986"/>
            <a:ext cx="7677615" cy="584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r>
              <a:rPr lang="en-US" altLang="da-DK" sz="3200" dirty="0">
                <a:latin typeface="+mj-lt"/>
              </a:rPr>
              <a:t>This is not an emergency stop, but a toad tap</a:t>
            </a:r>
            <a:endParaRPr lang="da-DK" altLang="da-DK" sz="3200" dirty="0">
              <a:latin typeface="+mj-lt"/>
            </a:endParaRPr>
          </a:p>
        </p:txBody>
      </p:sp>
      <p:sp>
        <p:nvSpPr>
          <p:cNvPr id="17" name="Grafik 15" descr="Afkrydsning kontur">
            <a:extLst>
              <a:ext uri="{FF2B5EF4-FFF2-40B4-BE49-F238E27FC236}">
                <a16:creationId xmlns:a16="http://schemas.microsoft.com/office/drawing/2014/main" id="{EA0DCAA7-FAC4-B5CE-760C-D9DAE8EE5DBE}"/>
              </a:ext>
            </a:extLst>
          </p:cNvPr>
          <p:cNvSpPr/>
          <p:nvPr/>
        </p:nvSpPr>
        <p:spPr>
          <a:xfrm>
            <a:off x="11466128" y="6307963"/>
            <a:ext cx="1812114" cy="1137951"/>
          </a:xfrm>
          <a:custGeom>
            <a:avLst/>
            <a:gdLst>
              <a:gd name="connsiteX0" fmla="*/ 620386 w 1812114"/>
              <a:gd name="connsiteY0" fmla="*/ 1079039 h 1137951"/>
              <a:gd name="connsiteX1" fmla="*/ 30008 w 1812114"/>
              <a:gd name="connsiteY1" fmla="*/ 488661 h 1137951"/>
              <a:gd name="connsiteX2" fmla="*/ 0 w 1812114"/>
              <a:gd name="connsiteY2" fmla="*/ 518669 h 1137951"/>
              <a:gd name="connsiteX3" fmla="*/ 619283 w 1812114"/>
              <a:gd name="connsiteY3" fmla="*/ 1137952 h 1137951"/>
              <a:gd name="connsiteX4" fmla="*/ 1812115 w 1812114"/>
              <a:gd name="connsiteY4" fmla="*/ 31112 h 1137951"/>
              <a:gd name="connsiteX5" fmla="*/ 1783210 w 1812114"/>
              <a:gd name="connsiteY5" fmla="*/ 0 h 1137951"/>
              <a:gd name="connsiteX6" fmla="*/ 620386 w 1812114"/>
              <a:gd name="connsiteY6" fmla="*/ 1079039 h 113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14" h="1137951">
                <a:moveTo>
                  <a:pt x="620386" y="1079039"/>
                </a:moveTo>
                <a:lnTo>
                  <a:pt x="30008" y="488661"/>
                </a:lnTo>
                <a:lnTo>
                  <a:pt x="0" y="518669"/>
                </a:lnTo>
                <a:lnTo>
                  <a:pt x="619283" y="1137952"/>
                </a:lnTo>
                <a:lnTo>
                  <a:pt x="1812115" y="31112"/>
                </a:lnTo>
                <a:lnTo>
                  <a:pt x="1783210" y="0"/>
                </a:lnTo>
                <a:lnTo>
                  <a:pt x="620386" y="1079039"/>
                </a:lnTo>
                <a:close/>
              </a:path>
            </a:pathLst>
          </a:custGeom>
          <a:solidFill>
            <a:srgbClr val="000000"/>
          </a:solidFill>
          <a:ln w="28575" cap="flat">
            <a:solidFill>
              <a:srgbClr val="00B050"/>
            </a:solidFill>
            <a:prstDash val="solid"/>
            <a:miter/>
          </a:ln>
        </p:spPr>
        <p:txBody>
          <a:bodyPr rtlCol="0" anchor="ctr"/>
          <a:lstStyle/>
          <a:p>
            <a:endParaRPr lang="da-DK"/>
          </a:p>
        </p:txBody>
      </p:sp>
      <p:grpSp>
        <p:nvGrpSpPr>
          <p:cNvPr id="8" name="Group 7">
            <a:extLst>
              <a:ext uri="{FF2B5EF4-FFF2-40B4-BE49-F238E27FC236}">
                <a16:creationId xmlns:a16="http://schemas.microsoft.com/office/drawing/2014/main" id="{CD09FF00-DB2A-8C8E-F4B5-A804BABD06F8}"/>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646D6ECC-458D-74B9-8024-D2E86260F68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5" name="Picture 14" descr="A logo for a company&#10;&#10;AI-generated content may be incorrect.">
              <a:extLst>
                <a:ext uri="{FF2B5EF4-FFF2-40B4-BE49-F238E27FC236}">
                  <a16:creationId xmlns:a16="http://schemas.microsoft.com/office/drawing/2014/main" id="{36E7674F-7E0D-90E2-37E0-2CDA7F6DF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82105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B687-4FB0-0A1A-29EF-CD7909334D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C6D985B-607D-10E6-BAA2-B5FEF7D7AC69}"/>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428223B-AA9A-B5A6-B823-CA43716FDFE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AE38958-43BB-8A45-AB29-4F401264C950}"/>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Wire Colors</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965F0BF-2968-BB51-F7D0-BA85643582DF}"/>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95CA241-2547-C9AF-1B2D-D3568B2B4EA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14" name="Pladsholder til indhold 2">
            <a:extLst>
              <a:ext uri="{FF2B5EF4-FFF2-40B4-BE49-F238E27FC236}">
                <a16:creationId xmlns:a16="http://schemas.microsoft.com/office/drawing/2014/main" id="{5C1561A2-0015-02D1-99E7-6CE81A0DAFE7}"/>
              </a:ext>
            </a:extLst>
          </p:cNvPr>
          <p:cNvSpPr>
            <a:spLocks noGrp="1"/>
          </p:cNvSpPr>
          <p:nvPr/>
        </p:nvSpPr>
        <p:spPr bwMode="auto">
          <a:xfrm>
            <a:off x="992980" y="2224087"/>
            <a:ext cx="10188575" cy="35115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Black 			: 	AC and DC Power Circuits
Red 				: 	AC Control Circuits
Blue 				: 	DC Control Circuits
Orange 			: 	Control circuits with foreign control voltage
Yellow/Green : 	Protective conductor
Light blue 		: 	Zero conductor</a:t>
            </a:r>
            <a:endParaRPr lang="da-DK" altLang="da-DK" dirty="0"/>
          </a:p>
        </p:txBody>
      </p:sp>
      <p:grpSp>
        <p:nvGrpSpPr>
          <p:cNvPr id="4" name="Group 3">
            <a:extLst>
              <a:ext uri="{FF2B5EF4-FFF2-40B4-BE49-F238E27FC236}">
                <a16:creationId xmlns:a16="http://schemas.microsoft.com/office/drawing/2014/main" id="{06B2FA10-432E-4AF1-A104-E692E1224A5A}"/>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C7B58828-2771-3E76-36F7-846BEFDB8687}"/>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6" name="Picture 5" descr="A logo for a company&#10;&#10;AI-generated content may be incorrect.">
              <a:extLst>
                <a:ext uri="{FF2B5EF4-FFF2-40B4-BE49-F238E27FC236}">
                  <a16:creationId xmlns:a16="http://schemas.microsoft.com/office/drawing/2014/main" id="{2BB87A2C-679F-B7BF-381B-5087FC770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968127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C96F-C148-C0ED-BCCA-563E71E1981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457BB49-8AEF-41DC-51DE-00D990DD520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A19C214-4207-BF82-F821-3F53F767106B}"/>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D8D1371-BBB8-B625-F16D-233152C7F0BB}"/>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rPr>
              <a:t>Control Transformer</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537CBA4-3744-A5DA-9C8B-7A2A7B83D69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AECD155F-B7D3-FD2C-6C22-21F7DE3F5FA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5" name="Picture 2">
            <a:extLst>
              <a:ext uri="{FF2B5EF4-FFF2-40B4-BE49-F238E27FC236}">
                <a16:creationId xmlns:a16="http://schemas.microsoft.com/office/drawing/2014/main" id="{09366B6C-DC92-A755-AC42-249A8A832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23075"/>
            <a:ext cx="8358188" cy="644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ktangel 9">
            <a:extLst>
              <a:ext uri="{FF2B5EF4-FFF2-40B4-BE49-F238E27FC236}">
                <a16:creationId xmlns:a16="http://schemas.microsoft.com/office/drawing/2014/main" id="{4B731D20-EB10-1F5C-3A20-D0EDE38EAECB}"/>
              </a:ext>
            </a:extLst>
          </p:cNvPr>
          <p:cNvSpPr/>
          <p:nvPr/>
        </p:nvSpPr>
        <p:spPr>
          <a:xfrm>
            <a:off x="7620000" y="7505700"/>
            <a:ext cx="7620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F057F0BD-3041-A7ED-2C76-04FA7C484E6F}"/>
              </a:ext>
            </a:extLst>
          </p:cNvPr>
          <p:cNvSpPr txBox="1"/>
          <p:nvPr/>
        </p:nvSpPr>
        <p:spPr>
          <a:xfrm>
            <a:off x="3705887" y="7241453"/>
            <a:ext cx="4343399" cy="1569660"/>
          </a:xfrm>
          <a:prstGeom prst="rect">
            <a:avLst/>
          </a:prstGeom>
          <a:solidFill>
            <a:schemeClr val="bg1"/>
          </a:solidFill>
        </p:spPr>
        <p:txBody>
          <a:bodyPr wrap="square" rtlCol="0">
            <a:spAutoFit/>
          </a:bodyPr>
          <a:lstStyle/>
          <a:p>
            <a:r>
              <a:rPr lang="da-DK" sz="3200" dirty="0"/>
              <a:t>Power Circuit</a:t>
            </a:r>
            <a:br>
              <a:rPr lang="da-DK" sz="3200" dirty="0"/>
            </a:br>
            <a:r>
              <a:rPr lang="da-DK" sz="3200" dirty="0"/>
              <a:t>Transformer short-</a:t>
            </a:r>
            <a:r>
              <a:rPr lang="da-DK" sz="3200" dirty="0" err="1"/>
              <a:t>circuit</a:t>
            </a:r>
            <a:r>
              <a:rPr lang="da-DK" sz="3200" dirty="0"/>
              <a:t> </a:t>
            </a:r>
            <a:r>
              <a:rPr lang="da-DK" sz="3200" dirty="0" err="1"/>
              <a:t>protection</a:t>
            </a:r>
            <a:endParaRPr lang="da-DK" sz="3200" dirty="0"/>
          </a:p>
        </p:txBody>
      </p:sp>
      <p:sp>
        <p:nvSpPr>
          <p:cNvPr id="13" name="Tekstfelt 12">
            <a:extLst>
              <a:ext uri="{FF2B5EF4-FFF2-40B4-BE49-F238E27FC236}">
                <a16:creationId xmlns:a16="http://schemas.microsoft.com/office/drawing/2014/main" id="{42FC7F81-94D4-034D-6AFF-25A8CD88D0A5}"/>
              </a:ext>
            </a:extLst>
          </p:cNvPr>
          <p:cNvSpPr txBox="1"/>
          <p:nvPr/>
        </p:nvSpPr>
        <p:spPr>
          <a:xfrm>
            <a:off x="9153836" y="7241453"/>
            <a:ext cx="4343399" cy="1569660"/>
          </a:xfrm>
          <a:prstGeom prst="rect">
            <a:avLst/>
          </a:prstGeom>
          <a:solidFill>
            <a:schemeClr val="bg1"/>
          </a:solidFill>
        </p:spPr>
        <p:txBody>
          <a:bodyPr wrap="square" rtlCol="0">
            <a:spAutoFit/>
          </a:bodyPr>
          <a:lstStyle/>
          <a:p>
            <a:r>
              <a:rPr lang="en-US" sz="3200" dirty="0"/>
              <a:t>Control circle</a:t>
            </a:r>
            <a:br>
              <a:rPr lang="en-US" sz="3200" dirty="0"/>
            </a:br>
            <a:r>
              <a:rPr lang="en-US" sz="3200" dirty="0"/>
              <a:t>transformer overload protection</a:t>
            </a:r>
            <a:endParaRPr lang="da-DK" sz="3200" dirty="0"/>
          </a:p>
        </p:txBody>
      </p:sp>
      <p:grpSp>
        <p:nvGrpSpPr>
          <p:cNvPr id="4" name="Group 3">
            <a:extLst>
              <a:ext uri="{FF2B5EF4-FFF2-40B4-BE49-F238E27FC236}">
                <a16:creationId xmlns:a16="http://schemas.microsoft.com/office/drawing/2014/main" id="{FDD49D45-35FB-0466-71EB-857A08B60B38}"/>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BABF8037-FCAC-4AF5-F55F-AEEEE126942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4" name="Picture 13" descr="A logo for a company&#10;&#10;AI-generated content may be incorrect.">
              <a:extLst>
                <a:ext uri="{FF2B5EF4-FFF2-40B4-BE49-F238E27FC236}">
                  <a16:creationId xmlns:a16="http://schemas.microsoft.com/office/drawing/2014/main" id="{43740245-DE28-F106-4D6B-7320E3EF3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8447195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4047-AF8F-CF3E-F3B0-35D92D3CA33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44BD5CC-2391-867A-A25E-B6FD1098D5C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1DFCDCC1-80A5-1465-7891-4C06DDA7AD75}"/>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D86EEB9-E551-66AA-A503-7A05E411AEB9}"/>
              </a:ext>
            </a:extLst>
          </p:cNvPr>
          <p:cNvSpPr txBox="1"/>
          <p:nvPr/>
        </p:nvSpPr>
        <p:spPr>
          <a:xfrm>
            <a:off x="1488324" y="474550"/>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One-line chart</a:t>
            </a:r>
          </a:p>
        </p:txBody>
      </p:sp>
      <p:grpSp>
        <p:nvGrpSpPr>
          <p:cNvPr id="11" name="Group 2">
            <a:extLst>
              <a:ext uri="{FF2B5EF4-FFF2-40B4-BE49-F238E27FC236}">
                <a16:creationId xmlns:a16="http://schemas.microsoft.com/office/drawing/2014/main" id="{2170CCF9-2D15-2813-E354-A07E69C0ABDE}"/>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8591E6F-34C3-2DA1-A8EC-A2B2C17899D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EDF50AEA-B676-6BAF-3299-F65C7CB42420}"/>
              </a:ext>
            </a:extLst>
          </p:cNvPr>
          <p:cNvSpPr>
            <a:spLocks noGrp="1"/>
          </p:cNvSpPr>
          <p:nvPr/>
        </p:nvSpPr>
        <p:spPr bwMode="auto">
          <a:xfrm>
            <a:off x="914400" y="2359083"/>
            <a:ext cx="9906000" cy="351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The one-line chart is not the most commonly used but is often found on smaller machines.</a:t>
            </a:r>
          </a:p>
          <a:p>
            <a:pPr marL="0" indent="0">
              <a:buNone/>
            </a:pPr>
            <a:r>
              <a:rPr lang="en-US" altLang="da-DK" dirty="0"/>
              <a:t>
The inclined roasts indicate the leader number</a:t>
            </a:r>
            <a:endParaRPr lang="da-DK" altLang="da-DK" dirty="0"/>
          </a:p>
        </p:txBody>
      </p:sp>
      <p:pic>
        <p:nvPicPr>
          <p:cNvPr id="6" name="Picture 2">
            <a:extLst>
              <a:ext uri="{FF2B5EF4-FFF2-40B4-BE49-F238E27FC236}">
                <a16:creationId xmlns:a16="http://schemas.microsoft.com/office/drawing/2014/main" id="{8C269B06-A7DF-FB20-6AE2-5A62993D5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0" y="2258168"/>
            <a:ext cx="3803650" cy="661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269F1234-CC45-45E2-EA1F-1C3F70511A8C}"/>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02147E5-0070-BDB5-0AD2-F26381E96D1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8CACC777-46B9-95F9-66FB-E1DD11099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899923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BB51-7D9B-6F91-A2EF-3689FAA850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00AAFEA-0CCF-D810-AAE0-A6418A76640C}"/>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0B18EA8A-A3A6-96A6-E150-08D8831A6EC9}"/>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A96A464D-864E-894D-89EA-E64EAC27279E}"/>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More lines chart</a:t>
            </a:r>
          </a:p>
        </p:txBody>
      </p:sp>
      <p:grpSp>
        <p:nvGrpSpPr>
          <p:cNvPr id="11" name="Group 2">
            <a:extLst>
              <a:ext uri="{FF2B5EF4-FFF2-40B4-BE49-F238E27FC236}">
                <a16:creationId xmlns:a16="http://schemas.microsoft.com/office/drawing/2014/main" id="{B47727BA-1A39-6B29-D0B7-CA28FA621ED2}"/>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61D9F8E8-80F9-7BF8-10A7-664CF77A16B3}"/>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5" name="Pladsholder til indhold 2">
            <a:extLst>
              <a:ext uri="{FF2B5EF4-FFF2-40B4-BE49-F238E27FC236}">
                <a16:creationId xmlns:a16="http://schemas.microsoft.com/office/drawing/2014/main" id="{266AAE94-A16A-7DA0-3B6F-28A431D595B4}"/>
              </a:ext>
            </a:extLst>
          </p:cNvPr>
          <p:cNvSpPr>
            <a:spLocks noGrp="1"/>
          </p:cNvSpPr>
          <p:nvPr/>
        </p:nvSpPr>
        <p:spPr bwMode="auto">
          <a:xfrm>
            <a:off x="954924" y="2729562"/>
            <a:ext cx="9179676" cy="351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The most commonly used drawing style for the main power circuit</a:t>
            </a:r>
            <a:endParaRPr lang="da-DK" altLang="da-DK" dirty="0"/>
          </a:p>
        </p:txBody>
      </p:sp>
      <p:pic>
        <p:nvPicPr>
          <p:cNvPr id="9" name="Picture 2">
            <a:extLst>
              <a:ext uri="{FF2B5EF4-FFF2-40B4-BE49-F238E27FC236}">
                <a16:creationId xmlns:a16="http://schemas.microsoft.com/office/drawing/2014/main" id="{F0C8F08D-F30E-5AC3-1B2D-13B4FD899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425" y="2359528"/>
            <a:ext cx="5456999" cy="656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726FDCB6-AE16-D02F-AE43-AE5B866ABBC3}"/>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5F4F836A-6340-99FA-8EDE-48C27989BFF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0C76AD3B-07B3-32DF-174C-99DDC1D6B1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924154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700B-4DEC-97FE-8678-709D5053AC0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E0A64F1-38C1-F903-DBA2-671CB93499FE}"/>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71D6E747-9711-B930-2346-8E2B4D8B6E6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ECB8766-D98C-23DE-2BEA-0B0D810AC19E}"/>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Controlling the circuit chart</a:t>
            </a:r>
          </a:p>
        </p:txBody>
      </p:sp>
      <p:grpSp>
        <p:nvGrpSpPr>
          <p:cNvPr id="11" name="Group 2">
            <a:extLst>
              <a:ext uri="{FF2B5EF4-FFF2-40B4-BE49-F238E27FC236}">
                <a16:creationId xmlns:a16="http://schemas.microsoft.com/office/drawing/2014/main" id="{24BAB1E8-E020-14E7-2BDF-6446387CFE93}"/>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11110E89-7A9C-EB99-E3DD-EBB476B2431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55A12DC1-9F29-E4F6-D47D-CC0BD36DE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012" y="5240756"/>
            <a:ext cx="6090241" cy="371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4FB20E3-BFC5-342A-D0A4-8BD1E9F75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438514"/>
            <a:ext cx="14428761" cy="235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ladsholder til indhold 2">
            <a:extLst>
              <a:ext uri="{FF2B5EF4-FFF2-40B4-BE49-F238E27FC236}">
                <a16:creationId xmlns:a16="http://schemas.microsoft.com/office/drawing/2014/main" id="{50DA1A02-1276-A818-C234-330E339062EB}"/>
              </a:ext>
            </a:extLst>
          </p:cNvPr>
          <p:cNvSpPr>
            <a:spLocks noGrp="1"/>
          </p:cNvSpPr>
          <p:nvPr/>
        </p:nvSpPr>
        <p:spPr bwMode="auto">
          <a:xfrm>
            <a:off x="954924" y="2729562"/>
            <a:ext cx="11160876" cy="22250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b="1" dirty="0"/>
              <a:t>Contact position</a:t>
            </a:r>
            <a:r>
              <a:rPr lang="en-US" altLang="da-DK" dirty="0"/>
              <a:t>
The individual contacts In a key schema, the individual contacts are always drawn un activated and for contact movement from left to right.</a:t>
            </a:r>
            <a:endParaRPr lang="da-DK" altLang="da-DK" dirty="0"/>
          </a:p>
        </p:txBody>
      </p:sp>
      <p:grpSp>
        <p:nvGrpSpPr>
          <p:cNvPr id="5" name="Group 4">
            <a:extLst>
              <a:ext uri="{FF2B5EF4-FFF2-40B4-BE49-F238E27FC236}">
                <a16:creationId xmlns:a16="http://schemas.microsoft.com/office/drawing/2014/main" id="{66ACE4EB-D473-AE0C-F1E2-8EBDAF30640B}"/>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E0151056-F3F3-BEA0-E63E-7AA0CC0A20E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5220DDC8-1DCD-7FFC-27AE-65CA0F591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17318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DD6B-F0C1-FE36-F0D3-937E060BF86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017E48C-E7F6-EC03-45E3-219204F963BB}"/>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4548B86-3B1C-A34E-8A31-036036AF45B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D350CD1C-E016-FF01-8169-ADECCCE91B64}"/>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en-US" sz="6000" b="1" i="0" dirty="0">
                <a:solidFill>
                  <a:srgbClr val="000000"/>
                </a:solidFill>
                <a:effectLst/>
                <a:latin typeface="Tshore"/>
              </a:rPr>
              <a:t>Prefix</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55C69E1-1933-4800-268B-1EDE3827EC74}"/>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72E2E3E0-DDAC-8C97-438F-364E06339B6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657D71E0-D29E-6FE0-BD3C-B8A2B8C183CB}"/>
              </a:ext>
            </a:extLst>
          </p:cNvPr>
          <p:cNvSpPr txBox="1"/>
          <p:nvPr/>
        </p:nvSpPr>
        <p:spPr>
          <a:xfrm>
            <a:off x="762000" y="2274909"/>
            <a:ext cx="15925800" cy="5416868"/>
          </a:xfrm>
          <a:prstGeom prst="rect">
            <a:avLst/>
          </a:prstGeom>
        </p:spPr>
        <p:txBody>
          <a:bodyPr wrap="square" lIns="0" tIns="0" rIns="0" bIns="0" rtlCol="0" anchor="t">
            <a:spAutoFit/>
          </a:bodyPr>
          <a:lstStyle/>
          <a:p>
            <a:pPr>
              <a:buNone/>
            </a:pPr>
            <a:r>
              <a:rPr lang="en-US" sz="3200" dirty="0">
                <a:latin typeface="Calibri" panose="020F0502020204030204" pitchFamily="34" charset="0"/>
                <a:ea typeface="Calibri" panose="020F0502020204030204" pitchFamily="34" charset="0"/>
                <a:cs typeface="Times New Roman" panose="02020603050405020304" pitchFamily="18" charset="0"/>
              </a:rPr>
              <a:t>If we go up a notch, the next prefix is 1000 times larger. </a:t>
            </a:r>
            <a:r>
              <a:rPr lang="en-US" sz="3200" b="1" dirty="0">
                <a:latin typeface="Calibri" panose="020F0502020204030204" pitchFamily="34" charset="0"/>
                <a:ea typeface="Calibri" panose="020F0502020204030204" pitchFamily="34" charset="0"/>
                <a:cs typeface="Times New Roman" panose="02020603050405020304" pitchFamily="18" charset="0"/>
              </a:rPr>
              <a:t>1000 (thousand).</a:t>
            </a:r>
            <a:r>
              <a:rPr lang="en-US" sz="3200" dirty="0">
                <a:latin typeface="Calibri" panose="020F0502020204030204" pitchFamily="34" charset="0"/>
                <a:ea typeface="Calibri" panose="020F0502020204030204" pitchFamily="34" charset="0"/>
                <a:cs typeface="Times New Roman" panose="02020603050405020304" pitchFamily="18" charset="0"/>
              </a:rPr>
              <a:t> Here the prefix </a:t>
            </a:r>
            <a:r>
              <a:rPr lang="en-US" sz="3200" b="1" dirty="0">
                <a:latin typeface="Calibri" panose="020F0502020204030204" pitchFamily="34" charset="0"/>
                <a:ea typeface="Calibri" panose="020F0502020204030204" pitchFamily="34" charset="0"/>
                <a:cs typeface="Times New Roman" panose="02020603050405020304" pitchFamily="18" charset="0"/>
              </a:rPr>
              <a:t>kilo (k) </a:t>
            </a:r>
            <a:r>
              <a:rPr lang="en-US" sz="3200" dirty="0">
                <a:latin typeface="Calibri" panose="020F0502020204030204" pitchFamily="34" charset="0"/>
                <a:ea typeface="Calibri" panose="020F0502020204030204" pitchFamily="34" charset="0"/>
                <a:cs typeface="Times New Roman" panose="02020603050405020304" pitchFamily="18" charset="0"/>
              </a:rPr>
              <a:t>is which is </a:t>
            </a:r>
            <a:r>
              <a:rPr lang="da-DK" sz="3200" b="1" dirty="0">
                <a:effectLst/>
                <a:latin typeface="Calibri" panose="020F0502020204030204" pitchFamily="34" charset="0"/>
                <a:ea typeface="Calibri" panose="020F0502020204030204" pitchFamily="34" charset="0"/>
                <a:cs typeface="Times New Roman" panose="02020603050405020304" pitchFamily="18" charset="0"/>
              </a:rPr>
              <a:t>10</a:t>
            </a:r>
            <a:r>
              <a:rPr lang="da-DK" sz="3200" b="1"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3200" dirty="0">
                <a:latin typeface="Calibri" panose="020F0502020204030204" pitchFamily="34" charset="0"/>
                <a:ea typeface="Calibri" panose="020F0502020204030204" pitchFamily="34" charset="0"/>
                <a:cs typeface="Times New Roman" panose="02020603050405020304" pitchFamily="18" charset="0"/>
              </a:rPr>
              <a:t> (10x10x10)</a:t>
            </a:r>
          </a:p>
          <a:p>
            <a:pPr>
              <a:buNone/>
            </a:pPr>
            <a:r>
              <a:rPr lang="en-US" sz="3200" dirty="0">
                <a:latin typeface="Calibri" panose="020F0502020204030204" pitchFamily="34" charset="0"/>
                <a:ea typeface="Calibri" panose="020F0502020204030204" pitchFamily="34" charset="0"/>
                <a:cs typeface="Times New Roman" panose="02020603050405020304" pitchFamily="18" charset="0"/>
              </a:rPr>
              <a:t>
If we go up another thank, the next prefix is 1000 times bigger. </a:t>
            </a:r>
            <a:r>
              <a:rPr lang="en-US" sz="3200" b="1" dirty="0">
                <a:latin typeface="Calibri" panose="020F0502020204030204" pitchFamily="34" charset="0"/>
                <a:ea typeface="Calibri" panose="020F0502020204030204" pitchFamily="34" charset="0"/>
                <a:cs typeface="Times New Roman" panose="02020603050405020304" pitchFamily="18" charset="0"/>
              </a:rPr>
              <a:t>1000000 (million). </a:t>
            </a:r>
            <a:r>
              <a:rPr lang="en-US" sz="3200" dirty="0">
                <a:latin typeface="Calibri" panose="020F0502020204030204" pitchFamily="34" charset="0"/>
                <a:ea typeface="Calibri" panose="020F0502020204030204" pitchFamily="34" charset="0"/>
                <a:cs typeface="Times New Roman" panose="02020603050405020304" pitchFamily="18" charset="0"/>
              </a:rPr>
              <a:t>Here the prefix is </a:t>
            </a:r>
            <a:r>
              <a:rPr lang="en-US" sz="3200" b="1" dirty="0">
                <a:latin typeface="Calibri" panose="020F0502020204030204" pitchFamily="34" charset="0"/>
                <a:ea typeface="Calibri" panose="020F0502020204030204" pitchFamily="34" charset="0"/>
                <a:cs typeface="Times New Roman" panose="02020603050405020304" pitchFamily="18" charset="0"/>
              </a:rPr>
              <a:t>Mega (M)</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da-DK" sz="3200" b="1" dirty="0">
                <a:effectLst/>
                <a:latin typeface="Calibri" panose="020F0502020204030204" pitchFamily="34" charset="0"/>
                <a:ea typeface="Calibri" panose="020F0502020204030204" pitchFamily="34" charset="0"/>
                <a:cs typeface="Times New Roman" panose="02020603050405020304" pitchFamily="18" charset="0"/>
              </a:rPr>
              <a:t>10</a:t>
            </a:r>
            <a:r>
              <a:rPr lang="da-DK" sz="3200" b="1"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da-DK" sz="3200" baseline="300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(10x10x10x10x10xx10x10) </a:t>
            </a:r>
          </a:p>
          <a:p>
            <a:pPr>
              <a:buNone/>
            </a:pPr>
            <a:r>
              <a:rPr lang="en-US" sz="3200" dirty="0">
                <a:latin typeface="Calibri" panose="020F0502020204030204" pitchFamily="34" charset="0"/>
                <a:ea typeface="Calibri" panose="020F0502020204030204" pitchFamily="34" charset="0"/>
                <a:cs typeface="Times New Roman" panose="02020603050405020304" pitchFamily="18" charset="0"/>
              </a:rPr>
              <a:t>
If we go up another thank, the next prefix is 1000 times bigger. </a:t>
            </a:r>
            <a:r>
              <a:rPr lang="en-US" sz="3200" b="1" dirty="0">
                <a:latin typeface="Calibri" panose="020F0502020204030204" pitchFamily="34" charset="0"/>
                <a:ea typeface="Calibri" panose="020F0502020204030204" pitchFamily="34" charset="0"/>
                <a:cs typeface="Times New Roman" panose="02020603050405020304" pitchFamily="18" charset="0"/>
              </a:rPr>
              <a:t>1000000000 (billion) </a:t>
            </a:r>
            <a:r>
              <a:rPr lang="en-US" sz="3200" dirty="0">
                <a:latin typeface="Calibri" panose="020F0502020204030204" pitchFamily="34" charset="0"/>
                <a:ea typeface="Calibri" panose="020F0502020204030204" pitchFamily="34" charset="0"/>
                <a:cs typeface="Times New Roman" panose="02020603050405020304" pitchFamily="18" charset="0"/>
              </a:rPr>
              <a:t>Here is the prefix </a:t>
            </a:r>
            <a:r>
              <a:rPr lang="en-US" sz="3200" b="1" dirty="0">
                <a:latin typeface="Calibri" panose="020F0502020204030204" pitchFamily="34" charset="0"/>
                <a:ea typeface="Calibri" panose="020F0502020204030204" pitchFamily="34" charset="0"/>
                <a:cs typeface="Times New Roman" panose="02020603050405020304" pitchFamily="18" charset="0"/>
              </a:rPr>
              <a:t>Giga (G)</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da-DK" sz="3200" b="1" dirty="0">
                <a:effectLst/>
                <a:latin typeface="Calibri" panose="020F0502020204030204" pitchFamily="34" charset="0"/>
                <a:ea typeface="Calibri" panose="020F0502020204030204" pitchFamily="34" charset="0"/>
                <a:cs typeface="Times New Roman" panose="02020603050405020304" pitchFamily="18" charset="0"/>
              </a:rPr>
              <a:t>10</a:t>
            </a:r>
            <a:r>
              <a:rPr lang="da-DK" sz="3200" b="1" baseline="30000" dirty="0">
                <a:effectLst/>
                <a:latin typeface="Calibri" panose="020F0502020204030204" pitchFamily="34" charset="0"/>
                <a:ea typeface="Calibri" panose="020F0502020204030204" pitchFamily="34" charset="0"/>
                <a:cs typeface="Times New Roman" panose="02020603050405020304" pitchFamily="18" charset="0"/>
              </a:rPr>
              <a:t>9</a:t>
            </a:r>
            <a:r>
              <a:rPr lang="en-US" sz="3200" dirty="0">
                <a:latin typeface="Calibri" panose="020F0502020204030204" pitchFamily="34" charset="0"/>
                <a:ea typeface="Calibri" panose="020F0502020204030204" pitchFamily="34" charset="0"/>
                <a:cs typeface="Times New Roman" panose="02020603050405020304" pitchFamily="18" charset="0"/>
              </a:rPr>
              <a:t> (10x10x10x10x10x10x10x10x10x10) </a:t>
            </a:r>
          </a:p>
          <a:p>
            <a:pPr>
              <a:buNone/>
            </a:pPr>
            <a:r>
              <a:rPr lang="en-US" sz="3200" dirty="0">
                <a:latin typeface="Calibri" panose="020F0502020204030204" pitchFamily="34" charset="0"/>
                <a:ea typeface="Calibri" panose="020F0502020204030204" pitchFamily="34" charset="0"/>
                <a:cs typeface="Times New Roman" panose="02020603050405020304" pitchFamily="18" charset="0"/>
              </a:rPr>
              <a:t>
If we go up another thank, the next prefix is 1000 times bigger. </a:t>
            </a:r>
            <a:r>
              <a:rPr lang="en-US" sz="3200" b="1" dirty="0">
                <a:latin typeface="Calibri" panose="020F0502020204030204" pitchFamily="34" charset="0"/>
                <a:ea typeface="Calibri" panose="020F0502020204030204" pitchFamily="34" charset="0"/>
                <a:cs typeface="Times New Roman" panose="02020603050405020304" pitchFamily="18" charset="0"/>
              </a:rPr>
              <a:t>1000000000000 (billion)</a:t>
            </a:r>
            <a:r>
              <a:rPr lang="en-US" sz="3200" dirty="0">
                <a:latin typeface="Calibri" panose="020F0502020204030204" pitchFamily="34" charset="0"/>
                <a:ea typeface="Calibri" panose="020F0502020204030204" pitchFamily="34" charset="0"/>
                <a:cs typeface="Times New Roman" panose="02020603050405020304" pitchFamily="18" charset="0"/>
              </a:rPr>
              <a:t>. Here the prefix is </a:t>
            </a:r>
            <a:r>
              <a:rPr lang="en-US" sz="3200" b="1" dirty="0">
                <a:latin typeface="Calibri" panose="020F0502020204030204" pitchFamily="34" charset="0"/>
                <a:ea typeface="Calibri" panose="020F0502020204030204" pitchFamily="34" charset="0"/>
                <a:cs typeface="Times New Roman" panose="02020603050405020304" pitchFamily="18" charset="0"/>
              </a:rPr>
              <a:t>Tera (T)</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da-DK" sz="3200" b="1" dirty="0">
                <a:effectLst/>
                <a:latin typeface="Calibri" panose="020F0502020204030204" pitchFamily="34" charset="0"/>
                <a:ea typeface="Calibri" panose="020F0502020204030204" pitchFamily="34" charset="0"/>
                <a:cs typeface="Times New Roman" panose="02020603050405020304" pitchFamily="18" charset="0"/>
              </a:rPr>
              <a:t>10</a:t>
            </a:r>
            <a:r>
              <a:rPr lang="da-DK" sz="3200" b="1"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en-US" sz="3200" dirty="0">
                <a:latin typeface="Calibri" panose="020F0502020204030204" pitchFamily="34" charset="0"/>
                <a:ea typeface="Calibri" panose="020F0502020204030204" pitchFamily="34" charset="0"/>
                <a:cs typeface="Times New Roman" panose="02020603050405020304" pitchFamily="18" charset="0"/>
              </a:rPr>
              <a:t> (10x10x10x10x10x10x10x10x10x10x10x10x10)</a:t>
            </a:r>
            <a:endParaRPr lang="en-US" sz="3200" dirty="0"/>
          </a:p>
        </p:txBody>
      </p:sp>
      <p:grpSp>
        <p:nvGrpSpPr>
          <p:cNvPr id="5" name="Group 4">
            <a:extLst>
              <a:ext uri="{FF2B5EF4-FFF2-40B4-BE49-F238E27FC236}">
                <a16:creationId xmlns:a16="http://schemas.microsoft.com/office/drawing/2014/main" id="{5507DF79-2649-D7DD-00CF-AB523F96DFC1}"/>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E6E8A6C9-1319-9654-46FA-5E5C27223B33}"/>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782A5ACA-C03D-98D6-4760-B4716DF0F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945798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13205-3D0D-A305-8517-81088E7A8F5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765754-C056-7135-83C3-9A99FC9E86EE}"/>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D0374B37-ADCD-7674-D5D8-B6D36B663E56}"/>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8222330-FE1C-B3CD-50FE-F711261D6463}"/>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Controlling the circuit chart</a:t>
            </a:r>
          </a:p>
        </p:txBody>
      </p:sp>
      <p:grpSp>
        <p:nvGrpSpPr>
          <p:cNvPr id="11" name="Group 2">
            <a:extLst>
              <a:ext uri="{FF2B5EF4-FFF2-40B4-BE49-F238E27FC236}">
                <a16:creationId xmlns:a16="http://schemas.microsoft.com/office/drawing/2014/main" id="{B2461AC8-D4CE-741E-5A38-9F13D64E20C3}"/>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A2004E8A-BCC7-FCD6-8AC1-EC8398A35C4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E6BACDD8-7459-F3F7-A34B-E490752AD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912" y="1968520"/>
            <a:ext cx="9583088" cy="698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7BBDBA69-1163-68B2-79E1-8D3A7C0BC553}"/>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8BC3230-45FB-AF9B-E407-E9E45F29F58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2F5324E2-B2E7-3838-5AD9-036C1C25B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0259135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DB44F-3934-F94A-D412-C41891D144D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20944A-423A-809D-4E97-B42775FBD291}"/>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BFC0A68E-1EBB-BC72-093D-5D2701FC1A8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1666A79-F643-69D4-EC6A-D74F97427DB8}"/>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Switching in with self-control</a:t>
            </a:r>
          </a:p>
        </p:txBody>
      </p:sp>
      <p:grpSp>
        <p:nvGrpSpPr>
          <p:cNvPr id="11" name="Group 2">
            <a:extLst>
              <a:ext uri="{FF2B5EF4-FFF2-40B4-BE49-F238E27FC236}">
                <a16:creationId xmlns:a16="http://schemas.microsoft.com/office/drawing/2014/main" id="{D8FB0F71-E21E-EB63-A94F-18FAB0B09B57}"/>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444CD904-A1E4-4E1E-993C-37015EDAE55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F06017BD-40F5-DC97-858C-92014D231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2224230"/>
            <a:ext cx="11541919" cy="483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boks 5">
            <a:extLst>
              <a:ext uri="{FF2B5EF4-FFF2-40B4-BE49-F238E27FC236}">
                <a16:creationId xmlns:a16="http://schemas.microsoft.com/office/drawing/2014/main" id="{EA7539FB-7060-C10D-179C-A5BE505E1DBC}"/>
              </a:ext>
            </a:extLst>
          </p:cNvPr>
          <p:cNvSpPr txBox="1">
            <a:spLocks noChangeArrowheads="1"/>
          </p:cNvSpPr>
          <p:nvPr/>
        </p:nvSpPr>
        <p:spPr bwMode="auto">
          <a:xfrm>
            <a:off x="2209800" y="6957702"/>
            <a:ext cx="29803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b="1" dirty="0">
                <a:solidFill>
                  <a:srgbClr val="FF0000"/>
                </a:solidFill>
              </a:rPr>
              <a:t>Stop </a:t>
            </a:r>
            <a:r>
              <a:rPr lang="da-DK" altLang="da-DK" sz="2800" b="1" dirty="0" err="1">
                <a:solidFill>
                  <a:srgbClr val="FF0000"/>
                </a:solidFill>
              </a:rPr>
              <a:t>dominance</a:t>
            </a:r>
            <a:endParaRPr lang="da-DK" altLang="da-DK" sz="2800" b="1" dirty="0">
              <a:solidFill>
                <a:srgbClr val="FF0000"/>
              </a:solidFill>
            </a:endParaRPr>
          </a:p>
        </p:txBody>
      </p:sp>
      <p:sp>
        <p:nvSpPr>
          <p:cNvPr id="10" name="Tekstboks 8">
            <a:extLst>
              <a:ext uri="{FF2B5EF4-FFF2-40B4-BE49-F238E27FC236}">
                <a16:creationId xmlns:a16="http://schemas.microsoft.com/office/drawing/2014/main" id="{C1A855F1-09B4-3FD7-DE81-1E74A0C2FFC9}"/>
              </a:ext>
            </a:extLst>
          </p:cNvPr>
          <p:cNvSpPr txBox="1">
            <a:spLocks noChangeArrowheads="1"/>
          </p:cNvSpPr>
          <p:nvPr/>
        </p:nvSpPr>
        <p:spPr bwMode="auto">
          <a:xfrm>
            <a:off x="9466262" y="6957702"/>
            <a:ext cx="3001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b="1" dirty="0">
                <a:solidFill>
                  <a:srgbClr val="FF0000"/>
                </a:solidFill>
              </a:rPr>
              <a:t>Start </a:t>
            </a:r>
            <a:r>
              <a:rPr lang="da-DK" altLang="da-DK" sz="2800" b="1" dirty="0" err="1">
                <a:solidFill>
                  <a:srgbClr val="FF0000"/>
                </a:solidFill>
              </a:rPr>
              <a:t>dominance</a:t>
            </a:r>
            <a:endParaRPr lang="da-DK" altLang="da-DK" sz="2800" b="1" dirty="0">
              <a:solidFill>
                <a:srgbClr val="FF0000"/>
              </a:solidFill>
            </a:endParaRPr>
          </a:p>
        </p:txBody>
      </p:sp>
      <p:grpSp>
        <p:nvGrpSpPr>
          <p:cNvPr id="5" name="Group 4">
            <a:extLst>
              <a:ext uri="{FF2B5EF4-FFF2-40B4-BE49-F238E27FC236}">
                <a16:creationId xmlns:a16="http://schemas.microsoft.com/office/drawing/2014/main" id="{37376366-50A0-487E-EF9A-F72F5C7BB46F}"/>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3FB2077C-5E2B-B5D8-C946-17F22244BE0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3" name="Picture 12" descr="A logo for a company&#10;&#10;AI-generated content may be incorrect.">
              <a:extLst>
                <a:ext uri="{FF2B5EF4-FFF2-40B4-BE49-F238E27FC236}">
                  <a16:creationId xmlns:a16="http://schemas.microsoft.com/office/drawing/2014/main" id="{A24A3FE9-44A6-E300-799A-C9BDA2066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607645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8364-5395-A32B-451F-73FD5D1257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F942DB-CDD3-4B53-5907-5936BD919396}"/>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FFC9C89C-7BFE-5B4E-C001-02725BA6F5E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7176E7FD-0D8F-F972-CDCA-30A99CB1CA64}"/>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Locking switching</a:t>
            </a:r>
          </a:p>
        </p:txBody>
      </p:sp>
      <p:grpSp>
        <p:nvGrpSpPr>
          <p:cNvPr id="11" name="Group 2">
            <a:extLst>
              <a:ext uri="{FF2B5EF4-FFF2-40B4-BE49-F238E27FC236}">
                <a16:creationId xmlns:a16="http://schemas.microsoft.com/office/drawing/2014/main" id="{674C1629-43EB-1CCC-D315-FDAB0825C97F}"/>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24291E81-FE79-DB1B-2B82-6854E33C82C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2">
            <a:extLst>
              <a:ext uri="{FF2B5EF4-FFF2-40B4-BE49-F238E27FC236}">
                <a16:creationId xmlns:a16="http://schemas.microsoft.com/office/drawing/2014/main" id="{9D2E7DF1-956A-67DE-DE37-532524358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571379"/>
            <a:ext cx="7142643" cy="551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boks 5">
            <a:extLst>
              <a:ext uri="{FF2B5EF4-FFF2-40B4-BE49-F238E27FC236}">
                <a16:creationId xmlns:a16="http://schemas.microsoft.com/office/drawing/2014/main" id="{19FEBE2C-31C3-E6AC-5C5A-347B7DC7B1BB}"/>
              </a:ext>
            </a:extLst>
          </p:cNvPr>
          <p:cNvSpPr txBox="1">
            <a:spLocks noChangeArrowheads="1"/>
          </p:cNvSpPr>
          <p:nvPr/>
        </p:nvSpPr>
        <p:spPr bwMode="auto">
          <a:xfrm>
            <a:off x="1371600" y="2906889"/>
            <a:ext cx="66952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latin typeface="+mj-lt"/>
              </a:rPr>
              <a:t>Problem </a:t>
            </a:r>
            <a:r>
              <a:rPr lang="da-DK" altLang="da-DK" sz="3200" dirty="0" err="1">
                <a:latin typeface="+mj-lt"/>
              </a:rPr>
              <a:t>when</a:t>
            </a:r>
            <a:r>
              <a:rPr lang="da-DK" altLang="da-DK" sz="3200" dirty="0">
                <a:latin typeface="+mj-lt"/>
              </a:rPr>
              <a:t> </a:t>
            </a:r>
            <a:r>
              <a:rPr lang="da-DK" altLang="da-DK" sz="3200" dirty="0" err="1">
                <a:latin typeface="+mj-lt"/>
              </a:rPr>
              <a:t>welding</a:t>
            </a:r>
            <a:r>
              <a:rPr lang="da-DK" altLang="da-DK" sz="3200" dirty="0">
                <a:latin typeface="+mj-lt"/>
              </a:rPr>
              <a:t> </a:t>
            </a:r>
            <a:r>
              <a:rPr lang="da-DK" altLang="da-DK" sz="3200" dirty="0" err="1">
                <a:latin typeface="+mj-lt"/>
              </a:rPr>
              <a:t>contactor</a:t>
            </a:r>
            <a:endParaRPr lang="da-DK" altLang="da-DK" sz="3200" dirty="0">
              <a:latin typeface="+mj-lt"/>
            </a:endParaRPr>
          </a:p>
        </p:txBody>
      </p:sp>
      <p:grpSp>
        <p:nvGrpSpPr>
          <p:cNvPr id="5" name="Group 4">
            <a:extLst>
              <a:ext uri="{FF2B5EF4-FFF2-40B4-BE49-F238E27FC236}">
                <a16:creationId xmlns:a16="http://schemas.microsoft.com/office/drawing/2014/main" id="{D9F29E03-8D55-364D-02C6-8683CC2181A4}"/>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309F4B77-33C9-1DEA-9A50-5A54362C376D}"/>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172A67EE-A3C8-CE76-7CC1-B2CEB54C7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7685897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803F-CEE7-1FAB-EBEB-622D9428AC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3A867D5-6A2A-2808-66E2-DBF438134C2A}"/>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1ECC98CF-EF84-9355-1770-ACAAFAB339C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2E4AFDFA-3EC0-0317-89B9-387EB7ABE19C}"/>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Locking switching with relay monitoring</a:t>
            </a:r>
          </a:p>
        </p:txBody>
      </p:sp>
      <p:grpSp>
        <p:nvGrpSpPr>
          <p:cNvPr id="11" name="Group 2">
            <a:extLst>
              <a:ext uri="{FF2B5EF4-FFF2-40B4-BE49-F238E27FC236}">
                <a16:creationId xmlns:a16="http://schemas.microsoft.com/office/drawing/2014/main" id="{9AA4D872-7A58-DE83-971E-8660FEF53D87}"/>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8EE4761E-E5B5-FBFE-25F3-C2DE6DBBA85A}"/>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5" name="Pladsholder til indhold 2">
            <a:extLst>
              <a:ext uri="{FF2B5EF4-FFF2-40B4-BE49-F238E27FC236}">
                <a16:creationId xmlns:a16="http://schemas.microsoft.com/office/drawing/2014/main" id="{836784FE-A89F-7098-EE3A-D1E95A655D1B}"/>
              </a:ext>
            </a:extLst>
          </p:cNvPr>
          <p:cNvSpPr>
            <a:spLocks noGrp="1"/>
          </p:cNvSpPr>
          <p:nvPr/>
        </p:nvSpPr>
        <p:spPr bwMode="auto">
          <a:xfrm>
            <a:off x="1320802" y="2767662"/>
            <a:ext cx="7402512" cy="3511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Problem reduced by having the second relay in the circuit as a barrier</a:t>
            </a:r>
            <a:endParaRPr lang="da-DK" altLang="da-DK" dirty="0"/>
          </a:p>
        </p:txBody>
      </p:sp>
      <p:pic>
        <p:nvPicPr>
          <p:cNvPr id="9" name="Picture 2">
            <a:extLst>
              <a:ext uri="{FF2B5EF4-FFF2-40B4-BE49-F238E27FC236}">
                <a16:creationId xmlns:a16="http://schemas.microsoft.com/office/drawing/2014/main" id="{6F7D9E93-DBEA-B6BE-D26F-C5804EE78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5638" y="2420097"/>
            <a:ext cx="5854701" cy="593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9300CA34-B795-C7DB-9477-745AA409B933}"/>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F8D88D3-26AC-690F-B5B9-577CC2F431D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E7BC06DB-D213-17D6-7E48-9439C9B9F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295571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F549C-D4D3-A045-68A7-09D710BCD81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C6F19A1-F54C-3E20-1673-934C6CED987D}"/>
              </a:ext>
            </a:extLst>
          </p:cNvPr>
          <p:cNvGrpSpPr/>
          <p:nvPr/>
        </p:nvGrpSpPr>
        <p:grpSpPr>
          <a:xfrm>
            <a:off x="46025" y="9239695"/>
            <a:ext cx="18280075" cy="1028255"/>
            <a:chOff x="0" y="0"/>
            <a:chExt cx="24373433" cy="1371007"/>
          </a:xfrm>
        </p:grpSpPr>
        <p:sp>
          <p:nvSpPr>
            <p:cNvPr id="3" name="Freeform 3">
              <a:extLst>
                <a:ext uri="{FF2B5EF4-FFF2-40B4-BE49-F238E27FC236}">
                  <a16:creationId xmlns:a16="http://schemas.microsoft.com/office/drawing/2014/main" id="{686D242F-528E-C4E5-4477-CA2AC34B4B5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4E60D36-1271-EBFC-8E1A-92F61D2ABA5B}"/>
              </a:ext>
            </a:extLst>
          </p:cNvPr>
          <p:cNvSpPr txBox="1"/>
          <p:nvPr/>
        </p:nvSpPr>
        <p:spPr>
          <a:xfrm>
            <a:off x="1534349" y="455945"/>
            <a:ext cx="16571075" cy="1157881"/>
          </a:xfrm>
          <a:prstGeom prst="rect">
            <a:avLst/>
          </a:prstGeom>
        </p:spPr>
        <p:txBody>
          <a:bodyPr wrap="square" lIns="0" tIns="0" rIns="0" bIns="0" rtlCol="0" anchor="t">
            <a:spAutoFit/>
          </a:bodyPr>
          <a:lstStyle/>
          <a:p>
            <a:pPr>
              <a:lnSpc>
                <a:spcPts val="9792"/>
              </a:lnSpc>
            </a:pPr>
            <a:r>
              <a:rPr lang="en-US" sz="6000" b="1" dirty="0">
                <a:solidFill>
                  <a:srgbClr val="000000"/>
                </a:solidFill>
                <a:latin typeface="Tshore"/>
                <a:sym typeface="Cabin 1"/>
              </a:rPr>
              <a:t>Symbol list</a:t>
            </a:r>
          </a:p>
        </p:txBody>
      </p:sp>
      <p:grpSp>
        <p:nvGrpSpPr>
          <p:cNvPr id="11" name="Group 2">
            <a:extLst>
              <a:ext uri="{FF2B5EF4-FFF2-40B4-BE49-F238E27FC236}">
                <a16:creationId xmlns:a16="http://schemas.microsoft.com/office/drawing/2014/main" id="{A42EE126-4E1C-A272-6091-7222F05E6C49}"/>
              </a:ext>
            </a:extLst>
          </p:cNvPr>
          <p:cNvGrpSpPr/>
          <p:nvPr/>
        </p:nvGrpSpPr>
        <p:grpSpPr>
          <a:xfrm>
            <a:off x="27827" y="1609781"/>
            <a:ext cx="14267597" cy="162313"/>
            <a:chOff x="0" y="0"/>
            <a:chExt cx="13299088" cy="142613"/>
          </a:xfrm>
        </p:grpSpPr>
        <p:sp>
          <p:nvSpPr>
            <p:cNvPr id="12" name="Freeform 3">
              <a:extLst>
                <a:ext uri="{FF2B5EF4-FFF2-40B4-BE49-F238E27FC236}">
                  <a16:creationId xmlns:a16="http://schemas.microsoft.com/office/drawing/2014/main" id="{A1A4637C-3B50-637C-93A0-9B6DA847015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graphicFrame>
        <p:nvGraphicFramePr>
          <p:cNvPr id="6" name="object 5">
            <a:extLst>
              <a:ext uri="{FF2B5EF4-FFF2-40B4-BE49-F238E27FC236}">
                <a16:creationId xmlns:a16="http://schemas.microsoft.com/office/drawing/2014/main" id="{727683EB-D10A-69DB-B569-63DCB8041A57}"/>
              </a:ext>
            </a:extLst>
          </p:cNvPr>
          <p:cNvGraphicFramePr>
            <a:graphicFrameLocks noGrp="1"/>
          </p:cNvGraphicFramePr>
          <p:nvPr>
            <p:extLst>
              <p:ext uri="{D42A27DB-BD31-4B8C-83A1-F6EECF244321}">
                <p14:modId xmlns:p14="http://schemas.microsoft.com/office/powerpoint/2010/main" val="908583993"/>
              </p:ext>
            </p:extLst>
          </p:nvPr>
        </p:nvGraphicFramePr>
        <p:xfrm>
          <a:off x="6111991" y="1886782"/>
          <a:ext cx="5965236" cy="7142918"/>
        </p:xfrm>
        <a:graphic>
          <a:graphicData uri="http://schemas.openxmlformats.org/drawingml/2006/table">
            <a:tbl>
              <a:tblPr firstRow="1" bandRow="1">
                <a:tableStyleId>{2D5ABB26-0587-4C30-8999-92F81FD0307C}</a:tableStyleId>
              </a:tblPr>
              <a:tblGrid>
                <a:gridCol w="863253">
                  <a:extLst>
                    <a:ext uri="{9D8B030D-6E8A-4147-A177-3AD203B41FA5}">
                      <a16:colId xmlns:a16="http://schemas.microsoft.com/office/drawing/2014/main" val="20000"/>
                    </a:ext>
                  </a:extLst>
                </a:gridCol>
                <a:gridCol w="1629435">
                  <a:extLst>
                    <a:ext uri="{9D8B030D-6E8A-4147-A177-3AD203B41FA5}">
                      <a16:colId xmlns:a16="http://schemas.microsoft.com/office/drawing/2014/main" val="20001"/>
                    </a:ext>
                  </a:extLst>
                </a:gridCol>
                <a:gridCol w="706354">
                  <a:extLst>
                    <a:ext uri="{9D8B030D-6E8A-4147-A177-3AD203B41FA5}">
                      <a16:colId xmlns:a16="http://schemas.microsoft.com/office/drawing/2014/main" val="20002"/>
                    </a:ext>
                  </a:extLst>
                </a:gridCol>
                <a:gridCol w="1213072">
                  <a:extLst>
                    <a:ext uri="{9D8B030D-6E8A-4147-A177-3AD203B41FA5}">
                      <a16:colId xmlns:a16="http://schemas.microsoft.com/office/drawing/2014/main" val="20003"/>
                    </a:ext>
                  </a:extLst>
                </a:gridCol>
                <a:gridCol w="1553122">
                  <a:extLst>
                    <a:ext uri="{9D8B030D-6E8A-4147-A177-3AD203B41FA5}">
                      <a16:colId xmlns:a16="http://schemas.microsoft.com/office/drawing/2014/main" val="20004"/>
                    </a:ext>
                  </a:extLst>
                </a:gridCol>
              </a:tblGrid>
              <a:tr h="184372">
                <a:tc>
                  <a:txBody>
                    <a:bodyPr/>
                    <a:lstStyle/>
                    <a:p>
                      <a:pPr marL="67945">
                        <a:lnSpc>
                          <a:spcPts val="1405"/>
                        </a:lnSpc>
                      </a:pPr>
                      <a:r>
                        <a:rPr sz="1200" spc="-10" dirty="0">
                          <a:latin typeface="Calibri"/>
                          <a:cs typeface="Calibri"/>
                        </a:rPr>
                        <a:t>Component</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0" dirty="0">
                          <a:latin typeface="Calibri"/>
                          <a:cs typeface="Calibri"/>
                        </a:rPr>
                        <a:t>Name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Clamps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5" dirty="0">
                          <a:latin typeface="Calibri"/>
                          <a:cs typeface="Calibri"/>
                        </a:rPr>
                        <a:t>Use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spc="-20" dirty="0">
                          <a:latin typeface="Calibri"/>
                          <a:cs typeface="Calibri"/>
                        </a:rPr>
                        <a:t>Term</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K-</a:t>
                      </a:r>
                      <a:r>
                        <a:rPr sz="1200" dirty="0">
                          <a:latin typeface="Calibri"/>
                          <a:cs typeface="Calibri"/>
                        </a:rPr>
                        <a:t>x</a:t>
                      </a:r>
                      <a:r>
                        <a:rPr sz="1200" spc="-10" dirty="0">
                          <a:latin typeface="Calibri"/>
                          <a:cs typeface="Calibri"/>
                        </a:rPr>
                        <a:t> </a:t>
                      </a:r>
                      <a:r>
                        <a:rPr sz="1200" dirty="0">
                          <a:latin typeface="Calibri"/>
                          <a:cs typeface="Calibri"/>
                        </a:rPr>
                        <a:t>according</a:t>
                      </a:r>
                      <a:r>
                        <a:rPr sz="1200" spc="-15" dirty="0">
                          <a:latin typeface="Calibri"/>
                          <a:cs typeface="Calibri"/>
                        </a:rPr>
                        <a:t> </a:t>
                      </a:r>
                      <a:r>
                        <a:rPr sz="1200" dirty="0">
                          <a:latin typeface="Calibri"/>
                          <a:cs typeface="Calibri"/>
                        </a:rPr>
                        <a:t>to</a:t>
                      </a:r>
                      <a:r>
                        <a:rPr sz="1200" spc="-10" dirty="0">
                          <a:latin typeface="Calibri"/>
                          <a:cs typeface="Calibri"/>
                        </a:rPr>
                        <a:t> </a:t>
                      </a:r>
                      <a:r>
                        <a:rPr sz="1200" spc="-20" dirty="0">
                          <a:latin typeface="Calibri"/>
                          <a:cs typeface="Calibri"/>
                        </a:rPr>
                        <a:t>which</a:t>
                      </a:r>
                      <a:endParaRPr sz="1200">
                        <a:latin typeface="Calibri"/>
                        <a:cs typeface="Calibri"/>
                      </a:endParaRPr>
                    </a:p>
                    <a:p>
                      <a:pPr marL="67945">
                        <a:lnSpc>
                          <a:spcPct val="100000"/>
                        </a:lnSpc>
                        <a:spcBef>
                          <a:spcPts val="25"/>
                        </a:spcBef>
                      </a:pPr>
                      <a:r>
                        <a:rPr sz="1200" dirty="0">
                          <a:latin typeface="Calibri"/>
                          <a:cs typeface="Calibri"/>
                        </a:rPr>
                        <a:t>relay</a:t>
                      </a:r>
                      <a:r>
                        <a:rPr sz="1200" spc="-10" dirty="0">
                          <a:latin typeface="Calibri"/>
                          <a:cs typeface="Calibri"/>
                        </a:rPr>
                        <a:t> </a:t>
                      </a:r>
                      <a:r>
                        <a:rPr sz="1200" dirty="0">
                          <a:latin typeface="Calibri"/>
                          <a:cs typeface="Calibri"/>
                        </a:rPr>
                        <a:t>it</a:t>
                      </a:r>
                      <a:r>
                        <a:rPr sz="1200" spc="-10" dirty="0">
                          <a:latin typeface="Calibri"/>
                          <a:cs typeface="Calibri"/>
                        </a:rPr>
                        <a:t> </a:t>
                      </a:r>
                      <a:r>
                        <a:rPr sz="1200" dirty="0">
                          <a:latin typeface="Calibri"/>
                          <a:cs typeface="Calibri"/>
                        </a:rPr>
                        <a:t>sits</a:t>
                      </a:r>
                      <a:r>
                        <a:rPr sz="1200" spc="-15" dirty="0">
                          <a:latin typeface="Calibri"/>
                          <a:cs typeface="Calibri"/>
                        </a:rPr>
                        <a:t> </a:t>
                      </a:r>
                      <a:r>
                        <a:rPr sz="1200" spc="-25" dirty="0">
                          <a:latin typeface="Calibri"/>
                          <a:cs typeface="Calibri"/>
                        </a:rPr>
                        <a:t>on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3 &amp;</a:t>
                      </a:r>
                      <a:r>
                        <a:rPr sz="1200" spc="-5" dirty="0">
                          <a:latin typeface="Calibri"/>
                          <a:cs typeface="Calibri"/>
                        </a:rPr>
                        <a:t> </a:t>
                      </a:r>
                      <a:r>
                        <a:rPr sz="1200" spc="-50" dirty="0">
                          <a:latin typeface="Calibri"/>
                          <a:cs typeface="Calibri"/>
                        </a:rPr>
                        <a:t>4</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Auxiliary</a:t>
                      </a:r>
                      <a:r>
                        <a:rPr sz="1200" spc="-25" dirty="0">
                          <a:latin typeface="Calibri"/>
                          <a:cs typeface="Calibri"/>
                        </a:rPr>
                        <a:t> </a:t>
                      </a:r>
                      <a:r>
                        <a:rPr sz="1200" spc="-10" dirty="0">
                          <a:latin typeface="Calibri"/>
                          <a:cs typeface="Calibri"/>
                        </a:rPr>
                        <a:t>contact</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Make</a:t>
                      </a:r>
                      <a:r>
                        <a:rPr sz="1200" spc="-20" dirty="0">
                          <a:latin typeface="Calibri"/>
                          <a:cs typeface="Calibri"/>
                        </a:rPr>
                        <a:t> </a:t>
                      </a:r>
                      <a:r>
                        <a:rPr sz="1200" spc="-10" dirty="0">
                          <a:latin typeface="Calibri"/>
                          <a:cs typeface="Calibri"/>
                        </a:rPr>
                        <a:t>contact</a:t>
                      </a:r>
                      <a:endParaRPr sz="1200">
                        <a:latin typeface="Calibri"/>
                        <a:cs typeface="Calibri"/>
                      </a:endParaRPr>
                    </a:p>
                    <a:p>
                      <a:pPr marL="66675">
                        <a:lnSpc>
                          <a:spcPct val="100000"/>
                        </a:lnSpc>
                        <a:spcBef>
                          <a:spcPts val="25"/>
                        </a:spcBef>
                      </a:pPr>
                      <a:r>
                        <a:rPr sz="1200" dirty="0">
                          <a:latin typeface="Calibri"/>
                          <a:cs typeface="Calibri"/>
                        </a:rPr>
                        <a:t>Normally</a:t>
                      </a:r>
                      <a:r>
                        <a:rPr sz="1200" spc="-25" dirty="0">
                          <a:latin typeface="Calibri"/>
                          <a:cs typeface="Calibri"/>
                        </a:rPr>
                        <a:t> </a:t>
                      </a:r>
                      <a:r>
                        <a:rPr sz="1200" spc="-20" dirty="0">
                          <a:latin typeface="Calibri"/>
                          <a:cs typeface="Calibri"/>
                        </a:rPr>
                        <a:t>open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64471">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K-</a:t>
                      </a:r>
                      <a:r>
                        <a:rPr sz="1200" dirty="0">
                          <a:latin typeface="Calibri"/>
                          <a:cs typeface="Calibri"/>
                        </a:rPr>
                        <a:t>x</a:t>
                      </a:r>
                      <a:r>
                        <a:rPr sz="1200" spc="-10" dirty="0">
                          <a:latin typeface="Calibri"/>
                          <a:cs typeface="Calibri"/>
                        </a:rPr>
                        <a:t> </a:t>
                      </a:r>
                      <a:r>
                        <a:rPr sz="1200" dirty="0">
                          <a:latin typeface="Calibri"/>
                          <a:cs typeface="Calibri"/>
                        </a:rPr>
                        <a:t>according</a:t>
                      </a:r>
                      <a:r>
                        <a:rPr sz="1200" spc="-15" dirty="0">
                          <a:latin typeface="Calibri"/>
                          <a:cs typeface="Calibri"/>
                        </a:rPr>
                        <a:t> </a:t>
                      </a:r>
                      <a:r>
                        <a:rPr sz="1200" dirty="0">
                          <a:latin typeface="Calibri"/>
                          <a:cs typeface="Calibri"/>
                        </a:rPr>
                        <a:t>to</a:t>
                      </a:r>
                      <a:r>
                        <a:rPr sz="1200" spc="-10" dirty="0">
                          <a:latin typeface="Calibri"/>
                          <a:cs typeface="Calibri"/>
                        </a:rPr>
                        <a:t> </a:t>
                      </a:r>
                      <a:r>
                        <a:rPr sz="1200" spc="-20" dirty="0">
                          <a:latin typeface="Calibri"/>
                          <a:cs typeface="Calibri"/>
                        </a:rPr>
                        <a:t>which</a:t>
                      </a:r>
                      <a:endParaRPr sz="1200">
                        <a:latin typeface="Calibri"/>
                        <a:cs typeface="Calibri"/>
                      </a:endParaRPr>
                    </a:p>
                    <a:p>
                      <a:pPr marL="67945">
                        <a:lnSpc>
                          <a:spcPct val="100000"/>
                        </a:lnSpc>
                        <a:spcBef>
                          <a:spcPts val="35"/>
                        </a:spcBef>
                      </a:pPr>
                      <a:r>
                        <a:rPr sz="1200" dirty="0">
                          <a:latin typeface="Calibri"/>
                          <a:cs typeface="Calibri"/>
                        </a:rPr>
                        <a:t>relay</a:t>
                      </a:r>
                      <a:r>
                        <a:rPr sz="1200" spc="-10" dirty="0">
                          <a:latin typeface="Calibri"/>
                          <a:cs typeface="Calibri"/>
                        </a:rPr>
                        <a:t> </a:t>
                      </a:r>
                      <a:r>
                        <a:rPr sz="1200" dirty="0">
                          <a:latin typeface="Calibri"/>
                          <a:cs typeface="Calibri"/>
                        </a:rPr>
                        <a:t>it</a:t>
                      </a:r>
                      <a:r>
                        <a:rPr sz="1200" spc="-10" dirty="0">
                          <a:latin typeface="Calibri"/>
                          <a:cs typeface="Calibri"/>
                        </a:rPr>
                        <a:t> </a:t>
                      </a:r>
                      <a:r>
                        <a:rPr sz="1200" dirty="0">
                          <a:latin typeface="Calibri"/>
                          <a:cs typeface="Calibri"/>
                        </a:rPr>
                        <a:t>sits</a:t>
                      </a:r>
                      <a:r>
                        <a:rPr sz="1200" spc="-15" dirty="0">
                          <a:latin typeface="Calibri"/>
                          <a:cs typeface="Calibri"/>
                        </a:rPr>
                        <a:t> </a:t>
                      </a:r>
                      <a:r>
                        <a:rPr sz="1200" spc="-25" dirty="0">
                          <a:latin typeface="Calibri"/>
                          <a:cs typeface="Calibri"/>
                        </a:rPr>
                        <a:t>on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 &amp;</a:t>
                      </a:r>
                      <a:r>
                        <a:rPr sz="1200" spc="-5" dirty="0">
                          <a:latin typeface="Calibri"/>
                          <a:cs typeface="Calibri"/>
                        </a:rPr>
                        <a:t> </a:t>
                      </a:r>
                      <a:r>
                        <a:rPr sz="1200" spc="-50" dirty="0">
                          <a:latin typeface="Calibri"/>
                          <a:cs typeface="Calibri"/>
                        </a:rPr>
                        <a:t>2</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Auxiliary</a:t>
                      </a:r>
                      <a:r>
                        <a:rPr sz="1200" spc="-25" dirty="0">
                          <a:latin typeface="Calibri"/>
                          <a:cs typeface="Calibri"/>
                        </a:rPr>
                        <a:t> </a:t>
                      </a:r>
                      <a:r>
                        <a:rPr sz="1200" spc="-10" dirty="0">
                          <a:latin typeface="Calibri"/>
                          <a:cs typeface="Calibri"/>
                        </a:rPr>
                        <a:t>contact</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Break</a:t>
                      </a:r>
                      <a:r>
                        <a:rPr sz="1200" spc="-25" dirty="0">
                          <a:latin typeface="Calibri"/>
                          <a:cs typeface="Calibri"/>
                        </a:rPr>
                        <a:t> </a:t>
                      </a:r>
                      <a:r>
                        <a:rPr sz="1200" spc="-10" dirty="0">
                          <a:latin typeface="Calibri"/>
                          <a:cs typeface="Calibri"/>
                        </a:rPr>
                        <a:t>contact</a:t>
                      </a:r>
                      <a:endParaRPr sz="1200">
                        <a:latin typeface="Calibri"/>
                        <a:cs typeface="Calibri"/>
                      </a:endParaRPr>
                    </a:p>
                    <a:p>
                      <a:pPr marL="66675">
                        <a:lnSpc>
                          <a:spcPct val="100000"/>
                        </a:lnSpc>
                        <a:spcBef>
                          <a:spcPts val="35"/>
                        </a:spcBef>
                      </a:pPr>
                      <a:r>
                        <a:rPr sz="1200" dirty="0">
                          <a:latin typeface="Calibri"/>
                          <a:cs typeface="Calibri"/>
                        </a:rPr>
                        <a:t>Nomally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KxT</a:t>
                      </a:r>
                      <a:r>
                        <a:rPr sz="1200" spc="-15" dirty="0">
                          <a:latin typeface="Calibri"/>
                          <a:cs typeface="Calibri"/>
                        </a:rPr>
                        <a:t> </a:t>
                      </a:r>
                      <a:r>
                        <a:rPr sz="1200" dirty="0">
                          <a:latin typeface="Calibri"/>
                          <a:cs typeface="Calibri"/>
                        </a:rPr>
                        <a:t>by</a:t>
                      </a:r>
                      <a:r>
                        <a:rPr sz="1200" spc="-15" dirty="0">
                          <a:latin typeface="Calibri"/>
                          <a:cs typeface="Calibri"/>
                        </a:rPr>
                        <a:t> </a:t>
                      </a:r>
                      <a:r>
                        <a:rPr sz="1200" dirty="0">
                          <a:latin typeface="Calibri"/>
                          <a:cs typeface="Calibri"/>
                        </a:rPr>
                        <a:t>which</a:t>
                      </a:r>
                      <a:r>
                        <a:rPr sz="1200" spc="-20" dirty="0">
                          <a:latin typeface="Calibri"/>
                          <a:cs typeface="Calibri"/>
                        </a:rPr>
                        <a:t> </a:t>
                      </a:r>
                      <a:r>
                        <a:rPr sz="1200" dirty="0">
                          <a:latin typeface="Calibri"/>
                          <a:cs typeface="Calibri"/>
                        </a:rPr>
                        <a:t>timer</a:t>
                      </a:r>
                      <a:r>
                        <a:rPr sz="1200" spc="-10" dirty="0">
                          <a:latin typeface="Calibri"/>
                          <a:cs typeface="Calibri"/>
                        </a:rPr>
                        <a:t> </a:t>
                      </a:r>
                      <a:r>
                        <a:rPr sz="1200" spc="-25" dirty="0">
                          <a:latin typeface="Calibri"/>
                          <a:cs typeface="Calibri"/>
                        </a:rPr>
                        <a:t>it</a:t>
                      </a:r>
                      <a:endParaRPr sz="1200">
                        <a:latin typeface="Calibri"/>
                        <a:cs typeface="Calibri"/>
                      </a:endParaRPr>
                    </a:p>
                    <a:p>
                      <a:pPr marL="67945">
                        <a:lnSpc>
                          <a:spcPct val="100000"/>
                        </a:lnSpc>
                        <a:spcBef>
                          <a:spcPts val="25"/>
                        </a:spcBef>
                      </a:pPr>
                      <a:r>
                        <a:rPr sz="1200" dirty="0">
                          <a:latin typeface="Calibri"/>
                          <a:cs typeface="Calibri"/>
                        </a:rPr>
                        <a:t>belongs</a:t>
                      </a:r>
                      <a:r>
                        <a:rPr sz="1200" spc="-25" dirty="0">
                          <a:latin typeface="Calibri"/>
                          <a:cs typeface="Calibri"/>
                        </a:rPr>
                        <a:t> 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15</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18</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Timers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Delayed</a:t>
                      </a:r>
                      <a:r>
                        <a:rPr sz="1200" spc="-20" dirty="0">
                          <a:latin typeface="Calibri"/>
                          <a:cs typeface="Calibri"/>
                        </a:rPr>
                        <a:t> </a:t>
                      </a:r>
                      <a:r>
                        <a:rPr sz="1200" spc="-10" dirty="0">
                          <a:latin typeface="Calibri"/>
                          <a:cs typeface="Calibri"/>
                        </a:rPr>
                        <a:t>contact</a:t>
                      </a:r>
                      <a:endParaRPr sz="1200">
                        <a:latin typeface="Calibri"/>
                        <a:cs typeface="Calibri"/>
                      </a:endParaRPr>
                    </a:p>
                    <a:p>
                      <a:pPr marL="66675">
                        <a:lnSpc>
                          <a:spcPct val="100000"/>
                        </a:lnSpc>
                        <a:spcBef>
                          <a:spcPts val="25"/>
                        </a:spcBef>
                      </a:pPr>
                      <a:r>
                        <a:rPr sz="1200" dirty="0">
                          <a:latin typeface="Calibri"/>
                          <a:cs typeface="Calibri"/>
                        </a:rPr>
                        <a:t>Normally</a:t>
                      </a:r>
                      <a:r>
                        <a:rPr sz="1200" spc="-25" dirty="0">
                          <a:latin typeface="Calibri"/>
                          <a:cs typeface="Calibri"/>
                        </a:rPr>
                        <a:t> </a:t>
                      </a:r>
                      <a:r>
                        <a:rPr sz="1200" spc="-20" dirty="0">
                          <a:latin typeface="Calibri"/>
                          <a:cs typeface="Calibri"/>
                        </a:rPr>
                        <a:t>open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KxT</a:t>
                      </a:r>
                      <a:r>
                        <a:rPr sz="1200" spc="-15" dirty="0">
                          <a:latin typeface="Calibri"/>
                          <a:cs typeface="Calibri"/>
                        </a:rPr>
                        <a:t> </a:t>
                      </a:r>
                      <a:r>
                        <a:rPr sz="1200" dirty="0">
                          <a:latin typeface="Calibri"/>
                          <a:cs typeface="Calibri"/>
                        </a:rPr>
                        <a:t>by</a:t>
                      </a:r>
                      <a:r>
                        <a:rPr sz="1200" spc="-15" dirty="0">
                          <a:latin typeface="Calibri"/>
                          <a:cs typeface="Calibri"/>
                        </a:rPr>
                        <a:t> </a:t>
                      </a:r>
                      <a:r>
                        <a:rPr sz="1200" dirty="0">
                          <a:latin typeface="Calibri"/>
                          <a:cs typeface="Calibri"/>
                        </a:rPr>
                        <a:t>which</a:t>
                      </a:r>
                      <a:r>
                        <a:rPr sz="1200" spc="-20" dirty="0">
                          <a:latin typeface="Calibri"/>
                          <a:cs typeface="Calibri"/>
                        </a:rPr>
                        <a:t> </a:t>
                      </a:r>
                      <a:r>
                        <a:rPr sz="1200" dirty="0">
                          <a:latin typeface="Calibri"/>
                          <a:cs typeface="Calibri"/>
                        </a:rPr>
                        <a:t>timer</a:t>
                      </a:r>
                      <a:r>
                        <a:rPr sz="1200" spc="-10" dirty="0">
                          <a:latin typeface="Calibri"/>
                          <a:cs typeface="Calibri"/>
                        </a:rPr>
                        <a:t> </a:t>
                      </a:r>
                      <a:r>
                        <a:rPr sz="1200" spc="-25" dirty="0">
                          <a:latin typeface="Calibri"/>
                          <a:cs typeface="Calibri"/>
                        </a:rPr>
                        <a:t>it</a:t>
                      </a:r>
                      <a:endParaRPr sz="1200">
                        <a:latin typeface="Calibri"/>
                        <a:cs typeface="Calibri"/>
                      </a:endParaRPr>
                    </a:p>
                    <a:p>
                      <a:pPr marL="67945">
                        <a:lnSpc>
                          <a:spcPct val="100000"/>
                        </a:lnSpc>
                        <a:spcBef>
                          <a:spcPts val="25"/>
                        </a:spcBef>
                      </a:pPr>
                      <a:r>
                        <a:rPr sz="1200" dirty="0">
                          <a:latin typeface="Calibri"/>
                          <a:cs typeface="Calibri"/>
                        </a:rPr>
                        <a:t>belongs</a:t>
                      </a:r>
                      <a:r>
                        <a:rPr sz="1200" spc="-25" dirty="0">
                          <a:latin typeface="Calibri"/>
                          <a:cs typeface="Calibri"/>
                        </a:rPr>
                        <a:t> 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15</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16</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Timers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Delayed</a:t>
                      </a:r>
                      <a:r>
                        <a:rPr sz="1200" spc="-20" dirty="0">
                          <a:latin typeface="Calibri"/>
                          <a:cs typeface="Calibri"/>
                        </a:rPr>
                        <a:t> </a:t>
                      </a:r>
                      <a:r>
                        <a:rPr sz="1200" spc="-10" dirty="0">
                          <a:latin typeface="Calibri"/>
                          <a:cs typeface="Calibri"/>
                        </a:rPr>
                        <a:t>Contact</a:t>
                      </a:r>
                      <a:endParaRPr sz="1200">
                        <a:latin typeface="Calibri"/>
                        <a:cs typeface="Calibri"/>
                      </a:endParaRPr>
                    </a:p>
                    <a:p>
                      <a:pPr marL="66675">
                        <a:lnSpc>
                          <a:spcPct val="100000"/>
                        </a:lnSpc>
                        <a:spcBef>
                          <a:spcPts val="25"/>
                        </a:spcBef>
                      </a:pPr>
                      <a:r>
                        <a:rPr sz="1200" dirty="0">
                          <a:latin typeface="Calibri"/>
                          <a:cs typeface="Calibri"/>
                        </a:rPr>
                        <a:t>Normally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64471">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KxT</a:t>
                      </a:r>
                      <a:r>
                        <a:rPr sz="1200" spc="-15" dirty="0">
                          <a:latin typeface="Calibri"/>
                          <a:cs typeface="Calibri"/>
                        </a:rPr>
                        <a:t> </a:t>
                      </a:r>
                      <a:r>
                        <a:rPr sz="1200" dirty="0">
                          <a:latin typeface="Calibri"/>
                          <a:cs typeface="Calibri"/>
                        </a:rPr>
                        <a:t>by</a:t>
                      </a:r>
                      <a:r>
                        <a:rPr sz="1200" spc="-15" dirty="0">
                          <a:latin typeface="Calibri"/>
                          <a:cs typeface="Calibri"/>
                        </a:rPr>
                        <a:t> </a:t>
                      </a:r>
                      <a:r>
                        <a:rPr sz="1200" dirty="0">
                          <a:latin typeface="Calibri"/>
                          <a:cs typeface="Calibri"/>
                        </a:rPr>
                        <a:t>which</a:t>
                      </a:r>
                      <a:r>
                        <a:rPr sz="1200" spc="-20" dirty="0">
                          <a:latin typeface="Calibri"/>
                          <a:cs typeface="Calibri"/>
                        </a:rPr>
                        <a:t> </a:t>
                      </a:r>
                      <a:r>
                        <a:rPr sz="1200" dirty="0">
                          <a:latin typeface="Calibri"/>
                          <a:cs typeface="Calibri"/>
                        </a:rPr>
                        <a:t>timer</a:t>
                      </a:r>
                      <a:r>
                        <a:rPr sz="1200" spc="-10" dirty="0">
                          <a:latin typeface="Calibri"/>
                          <a:cs typeface="Calibri"/>
                        </a:rPr>
                        <a:t> </a:t>
                      </a:r>
                      <a:r>
                        <a:rPr sz="1200" spc="-25" dirty="0">
                          <a:latin typeface="Calibri"/>
                          <a:cs typeface="Calibri"/>
                        </a:rPr>
                        <a:t>it</a:t>
                      </a:r>
                      <a:endParaRPr sz="1200">
                        <a:latin typeface="Calibri"/>
                        <a:cs typeface="Calibri"/>
                      </a:endParaRPr>
                    </a:p>
                    <a:p>
                      <a:pPr marL="67945">
                        <a:lnSpc>
                          <a:spcPct val="100000"/>
                        </a:lnSpc>
                        <a:spcBef>
                          <a:spcPts val="25"/>
                        </a:spcBef>
                      </a:pPr>
                      <a:r>
                        <a:rPr sz="1200" dirty="0">
                          <a:latin typeface="Calibri"/>
                          <a:cs typeface="Calibri"/>
                        </a:rPr>
                        <a:t>belongs</a:t>
                      </a:r>
                      <a:r>
                        <a:rPr sz="1200" spc="-25" dirty="0">
                          <a:latin typeface="Calibri"/>
                          <a:cs typeface="Calibri"/>
                        </a:rPr>
                        <a:t> 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15</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18</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Timers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Delayed</a:t>
                      </a:r>
                      <a:r>
                        <a:rPr sz="1200" spc="-5" dirty="0">
                          <a:latin typeface="Calibri"/>
                          <a:cs typeface="Calibri"/>
                        </a:rPr>
                        <a:t> </a:t>
                      </a:r>
                      <a:r>
                        <a:rPr sz="1200" spc="-10" dirty="0">
                          <a:latin typeface="Calibri"/>
                          <a:cs typeface="Calibri"/>
                        </a:rPr>
                        <a:t>drop-</a:t>
                      </a:r>
                      <a:r>
                        <a:rPr sz="1200" dirty="0">
                          <a:latin typeface="Calibri"/>
                          <a:cs typeface="Calibri"/>
                        </a:rPr>
                        <a:t>out</a:t>
                      </a:r>
                      <a:r>
                        <a:rPr sz="1200" spc="10" dirty="0">
                          <a:latin typeface="Calibri"/>
                          <a:cs typeface="Calibri"/>
                        </a:rPr>
                        <a:t> </a:t>
                      </a:r>
                      <a:r>
                        <a:rPr sz="1200" spc="-20" dirty="0">
                          <a:latin typeface="Calibri"/>
                          <a:cs typeface="Calibri"/>
                        </a:rPr>
                        <a:t>rate</a:t>
                      </a:r>
                      <a:endParaRPr sz="1200">
                        <a:latin typeface="Calibri"/>
                        <a:cs typeface="Calibri"/>
                      </a:endParaRPr>
                    </a:p>
                    <a:p>
                      <a:pPr marL="66675">
                        <a:lnSpc>
                          <a:spcPct val="100000"/>
                        </a:lnSpc>
                        <a:spcBef>
                          <a:spcPts val="25"/>
                        </a:spcBef>
                      </a:pPr>
                      <a:r>
                        <a:rPr sz="1200" dirty="0">
                          <a:latin typeface="Calibri"/>
                          <a:cs typeface="Calibri"/>
                        </a:rPr>
                        <a:t>Normally</a:t>
                      </a:r>
                      <a:r>
                        <a:rPr sz="1200" spc="-25" dirty="0">
                          <a:latin typeface="Calibri"/>
                          <a:cs typeface="Calibri"/>
                        </a:rPr>
                        <a:t> </a:t>
                      </a:r>
                      <a:r>
                        <a:rPr sz="1200" spc="-20" dirty="0">
                          <a:latin typeface="Calibri"/>
                          <a:cs typeface="Calibri"/>
                        </a:rPr>
                        <a:t>open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KxT</a:t>
                      </a:r>
                      <a:r>
                        <a:rPr sz="1200" spc="-15" dirty="0">
                          <a:latin typeface="Calibri"/>
                          <a:cs typeface="Calibri"/>
                        </a:rPr>
                        <a:t> </a:t>
                      </a:r>
                      <a:r>
                        <a:rPr sz="1200" dirty="0">
                          <a:latin typeface="Calibri"/>
                          <a:cs typeface="Calibri"/>
                        </a:rPr>
                        <a:t>by</a:t>
                      </a:r>
                      <a:r>
                        <a:rPr sz="1200" spc="-15" dirty="0">
                          <a:latin typeface="Calibri"/>
                          <a:cs typeface="Calibri"/>
                        </a:rPr>
                        <a:t> </a:t>
                      </a:r>
                      <a:r>
                        <a:rPr sz="1200" dirty="0">
                          <a:latin typeface="Calibri"/>
                          <a:cs typeface="Calibri"/>
                        </a:rPr>
                        <a:t>which</a:t>
                      </a:r>
                      <a:r>
                        <a:rPr sz="1200" spc="-20" dirty="0">
                          <a:latin typeface="Calibri"/>
                          <a:cs typeface="Calibri"/>
                        </a:rPr>
                        <a:t> </a:t>
                      </a:r>
                      <a:r>
                        <a:rPr sz="1200" dirty="0">
                          <a:latin typeface="Calibri"/>
                          <a:cs typeface="Calibri"/>
                        </a:rPr>
                        <a:t>timer</a:t>
                      </a:r>
                      <a:r>
                        <a:rPr sz="1200" spc="-10" dirty="0">
                          <a:latin typeface="Calibri"/>
                          <a:cs typeface="Calibri"/>
                        </a:rPr>
                        <a:t> </a:t>
                      </a:r>
                      <a:r>
                        <a:rPr sz="1200" spc="-25" dirty="0">
                          <a:latin typeface="Calibri"/>
                          <a:cs typeface="Calibri"/>
                        </a:rPr>
                        <a:t>it</a:t>
                      </a:r>
                      <a:endParaRPr sz="1200">
                        <a:latin typeface="Calibri"/>
                        <a:cs typeface="Calibri"/>
                      </a:endParaRPr>
                    </a:p>
                    <a:p>
                      <a:pPr marL="67945">
                        <a:lnSpc>
                          <a:spcPct val="100000"/>
                        </a:lnSpc>
                        <a:spcBef>
                          <a:spcPts val="25"/>
                        </a:spcBef>
                      </a:pPr>
                      <a:r>
                        <a:rPr sz="1200" dirty="0">
                          <a:latin typeface="Calibri"/>
                          <a:cs typeface="Calibri"/>
                        </a:rPr>
                        <a:t>belongs</a:t>
                      </a:r>
                      <a:r>
                        <a:rPr sz="1200" spc="-25" dirty="0">
                          <a:latin typeface="Calibri"/>
                          <a:cs typeface="Calibri"/>
                        </a:rPr>
                        <a:t> 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15</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16</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Timers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Delayed</a:t>
                      </a:r>
                      <a:r>
                        <a:rPr sz="1200" spc="-5" dirty="0">
                          <a:latin typeface="Calibri"/>
                          <a:cs typeface="Calibri"/>
                        </a:rPr>
                        <a:t> </a:t>
                      </a:r>
                      <a:r>
                        <a:rPr sz="1200" spc="-10" dirty="0">
                          <a:latin typeface="Calibri"/>
                          <a:cs typeface="Calibri"/>
                        </a:rPr>
                        <a:t>drop-</a:t>
                      </a:r>
                      <a:r>
                        <a:rPr sz="1200" dirty="0">
                          <a:latin typeface="Calibri"/>
                          <a:cs typeface="Calibri"/>
                        </a:rPr>
                        <a:t>out</a:t>
                      </a:r>
                      <a:r>
                        <a:rPr sz="1200" spc="10" dirty="0">
                          <a:latin typeface="Calibri"/>
                          <a:cs typeface="Calibri"/>
                        </a:rPr>
                        <a:t> </a:t>
                      </a:r>
                      <a:r>
                        <a:rPr sz="1200" spc="-20" dirty="0">
                          <a:latin typeface="Calibri"/>
                          <a:cs typeface="Calibri"/>
                        </a:rPr>
                        <a:t>rate</a:t>
                      </a:r>
                      <a:endParaRPr sz="1200">
                        <a:latin typeface="Calibri"/>
                        <a:cs typeface="Calibri"/>
                      </a:endParaRPr>
                    </a:p>
                    <a:p>
                      <a:pPr marL="66675">
                        <a:lnSpc>
                          <a:spcPct val="100000"/>
                        </a:lnSpc>
                        <a:spcBef>
                          <a:spcPts val="25"/>
                        </a:spcBef>
                      </a:pPr>
                      <a:r>
                        <a:rPr sz="1200" dirty="0">
                          <a:latin typeface="Calibri"/>
                          <a:cs typeface="Calibri"/>
                        </a:rPr>
                        <a:t>Normally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5" dirty="0">
                          <a:latin typeface="Calibri"/>
                          <a:cs typeface="Calibri"/>
                        </a:rPr>
                        <a:t>Sx</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3 &amp;</a:t>
                      </a:r>
                      <a:r>
                        <a:rPr sz="1200" spc="-5" dirty="0">
                          <a:latin typeface="Calibri"/>
                          <a:cs typeface="Calibri"/>
                        </a:rPr>
                        <a:t> </a:t>
                      </a:r>
                      <a:r>
                        <a:rPr sz="1200" spc="-50" dirty="0">
                          <a:latin typeface="Calibri"/>
                          <a:cs typeface="Calibri"/>
                        </a:rPr>
                        <a:t>4</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Spring</a:t>
                      </a:r>
                      <a:r>
                        <a:rPr sz="1200" spc="-10" dirty="0">
                          <a:latin typeface="Calibri"/>
                          <a:cs typeface="Calibri"/>
                        </a:rPr>
                        <a:t> return</a:t>
                      </a:r>
                      <a:endParaRPr sz="1200">
                        <a:latin typeface="Calibri"/>
                        <a:cs typeface="Calibri"/>
                      </a:endParaRPr>
                    </a:p>
                    <a:p>
                      <a:pPr marL="67945">
                        <a:lnSpc>
                          <a:spcPct val="100000"/>
                        </a:lnSpc>
                        <a:spcBef>
                          <a:spcPts val="20"/>
                        </a:spcBef>
                      </a:pPr>
                      <a:r>
                        <a:rPr sz="1200" dirty="0">
                          <a:latin typeface="Calibri"/>
                          <a:cs typeface="Calibri"/>
                        </a:rPr>
                        <a:t>starting</a:t>
                      </a:r>
                      <a:r>
                        <a:rPr sz="1200" spc="-20" dirty="0">
                          <a:latin typeface="Calibri"/>
                          <a:cs typeface="Calibri"/>
                        </a:rPr>
                        <a:t> </a:t>
                      </a:r>
                      <a:r>
                        <a:rPr sz="1200" spc="-10" dirty="0">
                          <a:latin typeface="Calibri"/>
                          <a:cs typeface="Calibri"/>
                        </a:rPr>
                        <a:t>pressure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Normally</a:t>
                      </a:r>
                      <a:r>
                        <a:rPr sz="1200" spc="-25" dirty="0">
                          <a:latin typeface="Calibri"/>
                          <a:cs typeface="Calibri"/>
                        </a:rPr>
                        <a:t> </a:t>
                      </a:r>
                      <a:r>
                        <a:rPr sz="1200" spc="-20" dirty="0">
                          <a:latin typeface="Calibri"/>
                          <a:cs typeface="Calibri"/>
                        </a:rPr>
                        <a:t>open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5" dirty="0">
                          <a:latin typeface="Calibri"/>
                          <a:cs typeface="Calibri"/>
                        </a:rPr>
                        <a:t>Sx</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 &amp;</a:t>
                      </a:r>
                      <a:r>
                        <a:rPr sz="1200" spc="-5" dirty="0">
                          <a:latin typeface="Calibri"/>
                          <a:cs typeface="Calibri"/>
                        </a:rPr>
                        <a:t> </a:t>
                      </a:r>
                      <a:r>
                        <a:rPr sz="1200" spc="-50" dirty="0">
                          <a:latin typeface="Calibri"/>
                          <a:cs typeface="Calibri"/>
                        </a:rPr>
                        <a:t>2</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Spring</a:t>
                      </a:r>
                      <a:r>
                        <a:rPr sz="1200" spc="-5" dirty="0">
                          <a:latin typeface="Calibri"/>
                          <a:cs typeface="Calibri"/>
                        </a:rPr>
                        <a:t> </a:t>
                      </a:r>
                      <a:r>
                        <a:rPr sz="1200" dirty="0">
                          <a:latin typeface="Calibri"/>
                          <a:cs typeface="Calibri"/>
                        </a:rPr>
                        <a:t>return</a:t>
                      </a:r>
                      <a:r>
                        <a:rPr sz="1200" spc="5" dirty="0">
                          <a:latin typeface="Calibri"/>
                          <a:cs typeface="Calibri"/>
                        </a:rPr>
                        <a:t> </a:t>
                      </a:r>
                      <a:r>
                        <a:rPr sz="1200" spc="-20" dirty="0">
                          <a:latin typeface="Calibri"/>
                          <a:cs typeface="Calibri"/>
                        </a:rPr>
                        <a:t>stop</a:t>
                      </a:r>
                      <a:endParaRPr sz="1200">
                        <a:latin typeface="Calibri"/>
                        <a:cs typeface="Calibri"/>
                      </a:endParaRPr>
                    </a:p>
                    <a:p>
                      <a:pPr marL="67945">
                        <a:lnSpc>
                          <a:spcPct val="100000"/>
                        </a:lnSpc>
                        <a:spcBef>
                          <a:spcPts val="20"/>
                        </a:spcBef>
                      </a:pPr>
                      <a:r>
                        <a:rPr sz="1200" spc="-10" dirty="0">
                          <a:latin typeface="Calibri"/>
                          <a:cs typeface="Calibri"/>
                        </a:rPr>
                        <a:t>pressure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Normally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336388">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spc="-25" dirty="0">
                          <a:latin typeface="Calibri"/>
                          <a:cs typeface="Calibri"/>
                        </a:rPr>
                        <a:t>Sx</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dirty="0">
                          <a:latin typeface="Calibri"/>
                          <a:cs typeface="Calibri"/>
                        </a:rPr>
                        <a:t>1 &amp;</a:t>
                      </a:r>
                      <a:r>
                        <a:rPr sz="1200" spc="-5" dirty="0">
                          <a:latin typeface="Calibri"/>
                          <a:cs typeface="Calibri"/>
                        </a:rPr>
                        <a:t> </a:t>
                      </a:r>
                      <a:r>
                        <a:rPr sz="1200" spc="-50" dirty="0">
                          <a:latin typeface="Calibri"/>
                          <a:cs typeface="Calibri"/>
                        </a:rPr>
                        <a:t>2</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spc="-10" dirty="0">
                          <a:latin typeface="Calibri"/>
                          <a:cs typeface="Calibri"/>
                        </a:rPr>
                        <a:t>Switch</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15"/>
                        </a:lnSpc>
                      </a:pPr>
                      <a:r>
                        <a:rPr sz="1200" dirty="0">
                          <a:latin typeface="Calibri"/>
                          <a:cs typeface="Calibri"/>
                        </a:rPr>
                        <a:t>Normally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542128">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For</a:t>
                      </a:r>
                      <a:r>
                        <a:rPr sz="1200" spc="-20" dirty="0">
                          <a:latin typeface="Calibri"/>
                          <a:cs typeface="Calibri"/>
                        </a:rPr>
                        <a:t> </a:t>
                      </a:r>
                      <a:r>
                        <a:rPr sz="1200" dirty="0">
                          <a:latin typeface="Calibri"/>
                          <a:cs typeface="Calibri"/>
                        </a:rPr>
                        <a:t>example,</a:t>
                      </a:r>
                      <a:r>
                        <a:rPr sz="1200" spc="-20" dirty="0">
                          <a:latin typeface="Calibri"/>
                          <a:cs typeface="Calibri"/>
                        </a:rPr>
                        <a:t> </a:t>
                      </a:r>
                      <a:r>
                        <a:rPr sz="1200" spc="-10" dirty="0">
                          <a:latin typeface="Calibri"/>
                          <a:cs typeface="Calibri"/>
                        </a:rPr>
                        <a:t>according</a:t>
                      </a:r>
                      <a:endParaRPr sz="1200" dirty="0">
                        <a:latin typeface="Calibri"/>
                        <a:cs typeface="Calibri"/>
                      </a:endParaRPr>
                    </a:p>
                    <a:p>
                      <a:pPr marL="67945" marR="116839">
                        <a:lnSpc>
                          <a:spcPct val="101699"/>
                        </a:lnSpc>
                      </a:pPr>
                      <a:r>
                        <a:rPr sz="1200" dirty="0">
                          <a:latin typeface="Calibri"/>
                          <a:cs typeface="Calibri"/>
                        </a:rPr>
                        <a:t>to</a:t>
                      </a:r>
                      <a:r>
                        <a:rPr sz="1200" spc="-20" dirty="0">
                          <a:latin typeface="Calibri"/>
                          <a:cs typeface="Calibri"/>
                        </a:rPr>
                        <a:t> </a:t>
                      </a:r>
                      <a:r>
                        <a:rPr sz="1200" dirty="0">
                          <a:latin typeface="Calibri"/>
                          <a:cs typeface="Calibri"/>
                        </a:rPr>
                        <a:t>which</a:t>
                      </a:r>
                      <a:r>
                        <a:rPr sz="1200" spc="-15" dirty="0">
                          <a:latin typeface="Calibri"/>
                          <a:cs typeface="Calibri"/>
                        </a:rPr>
                        <a:t> </a:t>
                      </a:r>
                      <a:r>
                        <a:rPr sz="1200" dirty="0">
                          <a:latin typeface="Calibri"/>
                          <a:cs typeface="Calibri"/>
                        </a:rPr>
                        <a:t>thermo</a:t>
                      </a:r>
                      <a:r>
                        <a:rPr sz="1200" spc="-15" dirty="0">
                          <a:latin typeface="Calibri"/>
                          <a:cs typeface="Calibri"/>
                        </a:rPr>
                        <a:t> </a:t>
                      </a:r>
                      <a:r>
                        <a:rPr sz="1200" dirty="0">
                          <a:latin typeface="Calibri"/>
                          <a:cs typeface="Calibri"/>
                        </a:rPr>
                        <a:t>relay</a:t>
                      </a:r>
                      <a:r>
                        <a:rPr sz="1200" spc="-25" dirty="0">
                          <a:latin typeface="Calibri"/>
                          <a:cs typeface="Calibri"/>
                        </a:rPr>
                        <a:t> is </a:t>
                      </a:r>
                      <a:r>
                        <a:rPr sz="1200" dirty="0">
                          <a:latin typeface="Calibri"/>
                          <a:cs typeface="Calibri"/>
                        </a:rPr>
                        <a:t>referred</a:t>
                      </a:r>
                      <a:r>
                        <a:rPr sz="1200" spc="-10" dirty="0">
                          <a:latin typeface="Calibri"/>
                          <a:cs typeface="Calibri"/>
                        </a:rPr>
                        <a:t> </a:t>
                      </a:r>
                      <a:r>
                        <a:rPr sz="1200" spc="-25" dirty="0">
                          <a:latin typeface="Calibri"/>
                          <a:cs typeface="Calibri"/>
                        </a:rPr>
                        <a:t>to</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95</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96</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Thermo</a:t>
                      </a:r>
                      <a:r>
                        <a:rPr sz="1200" spc="-35" dirty="0">
                          <a:latin typeface="Calibri"/>
                          <a:cs typeface="Calibri"/>
                        </a:rPr>
                        <a:t> </a:t>
                      </a:r>
                      <a:r>
                        <a:rPr sz="1200" spc="-10" dirty="0">
                          <a:latin typeface="Calibri"/>
                          <a:cs typeface="Calibri"/>
                        </a:rPr>
                        <a:t>relay</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Normally</a:t>
                      </a:r>
                      <a:r>
                        <a:rPr sz="1200" spc="-10" dirty="0">
                          <a:latin typeface="Calibri"/>
                          <a:cs typeface="Calibri"/>
                        </a:rPr>
                        <a:t> closed</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EX</a:t>
                      </a:r>
                      <a:r>
                        <a:rPr sz="1200" spc="-5" dirty="0">
                          <a:latin typeface="Calibri"/>
                          <a:cs typeface="Calibri"/>
                        </a:rPr>
                        <a:t> </a:t>
                      </a:r>
                      <a:r>
                        <a:rPr sz="1200" dirty="0">
                          <a:latin typeface="Calibri"/>
                          <a:cs typeface="Calibri"/>
                        </a:rPr>
                        <a:t>refers</a:t>
                      </a:r>
                      <a:r>
                        <a:rPr sz="1200" spc="-15" dirty="0">
                          <a:latin typeface="Calibri"/>
                          <a:cs typeface="Calibri"/>
                        </a:rPr>
                        <a:t> </a:t>
                      </a:r>
                      <a:r>
                        <a:rPr sz="1200" dirty="0">
                          <a:latin typeface="Calibri"/>
                          <a:cs typeface="Calibri"/>
                        </a:rPr>
                        <a:t>to</a:t>
                      </a:r>
                      <a:r>
                        <a:rPr sz="1200" spc="-15" dirty="0">
                          <a:latin typeface="Calibri"/>
                          <a:cs typeface="Calibri"/>
                        </a:rPr>
                        <a:t> </a:t>
                      </a:r>
                      <a:r>
                        <a:rPr sz="1200" dirty="0">
                          <a:latin typeface="Calibri"/>
                          <a:cs typeface="Calibri"/>
                        </a:rPr>
                        <a:t>which</a:t>
                      </a:r>
                      <a:r>
                        <a:rPr sz="1200" spc="-10" dirty="0">
                          <a:latin typeface="Calibri"/>
                          <a:cs typeface="Calibri"/>
                        </a:rPr>
                        <a:t> </a:t>
                      </a:r>
                      <a:r>
                        <a:rPr sz="1200" spc="-25" dirty="0">
                          <a:latin typeface="Calibri"/>
                          <a:cs typeface="Calibri"/>
                        </a:rPr>
                        <a:t>end</a:t>
                      </a:r>
                      <a:endParaRPr sz="1200">
                        <a:latin typeface="Calibri"/>
                        <a:cs typeface="Calibri"/>
                      </a:endParaRPr>
                    </a:p>
                    <a:p>
                      <a:pPr marL="67945">
                        <a:lnSpc>
                          <a:spcPct val="100000"/>
                        </a:lnSpc>
                        <a:spcBef>
                          <a:spcPts val="20"/>
                        </a:spcBef>
                      </a:pPr>
                      <a:r>
                        <a:rPr sz="1200" dirty="0">
                          <a:latin typeface="Calibri"/>
                          <a:cs typeface="Calibri"/>
                        </a:rPr>
                        <a:t>stop</a:t>
                      </a:r>
                      <a:r>
                        <a:rPr sz="1200" spc="-20" dirty="0">
                          <a:latin typeface="Calibri"/>
                          <a:cs typeface="Calibri"/>
                        </a:rPr>
                        <a:t> </a:t>
                      </a:r>
                      <a:r>
                        <a:rPr sz="1200" dirty="0">
                          <a:latin typeface="Calibri"/>
                          <a:cs typeface="Calibri"/>
                        </a:rPr>
                        <a:t>it</a:t>
                      </a:r>
                      <a:r>
                        <a:rPr sz="1200" spc="-20" dirty="0">
                          <a:latin typeface="Calibri"/>
                          <a:cs typeface="Calibri"/>
                        </a:rPr>
                        <a:t> </a:t>
                      </a:r>
                      <a:r>
                        <a:rPr sz="1200" dirty="0">
                          <a:latin typeface="Calibri"/>
                          <a:cs typeface="Calibri"/>
                        </a:rPr>
                        <a:t>belongs</a:t>
                      </a:r>
                      <a:r>
                        <a:rPr sz="1200" spc="-25" dirty="0">
                          <a:latin typeface="Calibri"/>
                          <a:cs typeface="Calibri"/>
                        </a:rPr>
                        <a:t> 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13</a:t>
                      </a:r>
                      <a:r>
                        <a:rPr sz="1200" spc="-5" dirty="0">
                          <a:latin typeface="Calibri"/>
                          <a:cs typeface="Calibri"/>
                        </a:rPr>
                        <a:t> </a:t>
                      </a:r>
                      <a:r>
                        <a:rPr sz="1200" dirty="0">
                          <a:latin typeface="Calibri"/>
                          <a:cs typeface="Calibri"/>
                        </a:rPr>
                        <a:t>&amp;</a:t>
                      </a:r>
                      <a:r>
                        <a:rPr sz="1200" spc="-15" dirty="0">
                          <a:latin typeface="Calibri"/>
                          <a:cs typeface="Calibri"/>
                        </a:rPr>
                        <a:t> </a:t>
                      </a:r>
                      <a:r>
                        <a:rPr sz="1200" spc="-25" dirty="0">
                          <a:latin typeface="Calibri"/>
                          <a:cs typeface="Calibri"/>
                        </a:rPr>
                        <a:t>14</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Touch-sensitive</a:t>
                      </a:r>
                      <a:endParaRPr sz="1200" dirty="0">
                        <a:latin typeface="Calibri"/>
                        <a:cs typeface="Calibri"/>
                      </a:endParaRPr>
                    </a:p>
                    <a:p>
                      <a:pPr marL="67945">
                        <a:lnSpc>
                          <a:spcPct val="100000"/>
                        </a:lnSpc>
                        <a:spcBef>
                          <a:spcPts val="20"/>
                        </a:spcBef>
                      </a:pPr>
                      <a:r>
                        <a:rPr sz="1200" dirty="0">
                          <a:latin typeface="Calibri"/>
                          <a:cs typeface="Calibri"/>
                        </a:rPr>
                        <a:t>limit</a:t>
                      </a:r>
                      <a:r>
                        <a:rPr sz="1200" spc="-15" dirty="0">
                          <a:latin typeface="Calibri"/>
                          <a:cs typeface="Calibri"/>
                        </a:rPr>
                        <a:t> </a:t>
                      </a:r>
                      <a:r>
                        <a:rPr sz="1200" spc="-10" dirty="0">
                          <a:latin typeface="Calibri"/>
                          <a:cs typeface="Calibri"/>
                        </a:rPr>
                        <a:t>switch</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Normally</a:t>
                      </a:r>
                      <a:r>
                        <a:rPr sz="1200" spc="-25" dirty="0">
                          <a:latin typeface="Calibri"/>
                          <a:cs typeface="Calibri"/>
                        </a:rPr>
                        <a:t> </a:t>
                      </a:r>
                      <a:r>
                        <a:rPr sz="1200" spc="-20" dirty="0">
                          <a:latin typeface="Calibri"/>
                          <a:cs typeface="Calibri"/>
                        </a:rPr>
                        <a:t>open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98537">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K-</a:t>
                      </a:r>
                      <a:r>
                        <a:rPr sz="1200" dirty="0">
                          <a:latin typeface="Calibri"/>
                          <a:cs typeface="Calibri"/>
                        </a:rPr>
                        <a:t>x</a:t>
                      </a:r>
                      <a:r>
                        <a:rPr sz="1200" spc="-10" dirty="0">
                          <a:latin typeface="Calibri"/>
                          <a:cs typeface="Calibri"/>
                        </a:rPr>
                        <a:t> </a:t>
                      </a:r>
                      <a:r>
                        <a:rPr sz="1200" dirty="0">
                          <a:latin typeface="Calibri"/>
                          <a:cs typeface="Calibri"/>
                        </a:rPr>
                        <a:t>by</a:t>
                      </a:r>
                      <a:r>
                        <a:rPr sz="1200" spc="-10" dirty="0">
                          <a:latin typeface="Calibri"/>
                          <a:cs typeface="Calibri"/>
                        </a:rPr>
                        <a:t> </a:t>
                      </a:r>
                      <a:r>
                        <a:rPr sz="1200" dirty="0">
                          <a:latin typeface="Calibri"/>
                          <a:cs typeface="Calibri"/>
                        </a:rPr>
                        <a:t>contactor</a:t>
                      </a:r>
                      <a:r>
                        <a:rPr sz="1200" spc="-20" dirty="0">
                          <a:latin typeface="Calibri"/>
                          <a:cs typeface="Calibri"/>
                        </a:rPr>
                        <a:t> </a:t>
                      </a:r>
                      <a:r>
                        <a:rPr sz="1200" spc="-10" dirty="0">
                          <a:latin typeface="Calibri"/>
                          <a:cs typeface="Calibri"/>
                        </a:rPr>
                        <a:t>number</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A1</a:t>
                      </a:r>
                      <a:r>
                        <a:rPr sz="1200" spc="-5" dirty="0">
                          <a:latin typeface="Calibri"/>
                          <a:cs typeface="Calibri"/>
                        </a:rPr>
                        <a:t> </a:t>
                      </a:r>
                      <a:r>
                        <a:rPr sz="1200" dirty="0">
                          <a:latin typeface="Calibri"/>
                          <a:cs typeface="Calibri"/>
                        </a:rPr>
                        <a:t>&amp;</a:t>
                      </a:r>
                      <a:r>
                        <a:rPr sz="1200" spc="-5" dirty="0">
                          <a:latin typeface="Calibri"/>
                          <a:cs typeface="Calibri"/>
                        </a:rPr>
                        <a:t> </a:t>
                      </a:r>
                      <a:r>
                        <a:rPr sz="1200" spc="-25" dirty="0">
                          <a:latin typeface="Calibri"/>
                          <a:cs typeface="Calibri"/>
                        </a:rPr>
                        <a:t>A2</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Contactor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364471">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dirty="0">
                          <a:latin typeface="Calibri"/>
                          <a:cs typeface="Calibri"/>
                        </a:rPr>
                        <a:t>KxT</a:t>
                      </a:r>
                      <a:r>
                        <a:rPr sz="1200" spc="-15" dirty="0">
                          <a:latin typeface="Calibri"/>
                          <a:cs typeface="Calibri"/>
                        </a:rPr>
                        <a:t> </a:t>
                      </a:r>
                      <a:r>
                        <a:rPr sz="1200" dirty="0">
                          <a:latin typeface="Calibri"/>
                          <a:cs typeface="Calibri"/>
                        </a:rPr>
                        <a:t>by</a:t>
                      </a:r>
                      <a:r>
                        <a:rPr sz="1200" spc="-20" dirty="0">
                          <a:latin typeface="Calibri"/>
                          <a:cs typeface="Calibri"/>
                        </a:rPr>
                        <a:t> </a:t>
                      </a:r>
                      <a:r>
                        <a:rPr sz="1200" dirty="0">
                          <a:latin typeface="Calibri"/>
                          <a:cs typeface="Calibri"/>
                        </a:rPr>
                        <a:t>Timer</a:t>
                      </a:r>
                      <a:r>
                        <a:rPr sz="1200" spc="-25" dirty="0">
                          <a:latin typeface="Calibri"/>
                          <a:cs typeface="Calibri"/>
                        </a:rPr>
                        <a:t> </a:t>
                      </a:r>
                      <a:r>
                        <a:rPr sz="1200" spc="-10" dirty="0">
                          <a:latin typeface="Calibri"/>
                          <a:cs typeface="Calibri"/>
                        </a:rPr>
                        <a:t>Number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dirty="0">
                          <a:latin typeface="Calibri"/>
                          <a:cs typeface="Calibri"/>
                        </a:rPr>
                        <a:t>A1</a:t>
                      </a:r>
                      <a:r>
                        <a:rPr sz="1200" spc="-5" dirty="0">
                          <a:latin typeface="Calibri"/>
                          <a:cs typeface="Calibri"/>
                        </a:rPr>
                        <a:t> </a:t>
                      </a:r>
                      <a:r>
                        <a:rPr sz="1200" dirty="0">
                          <a:latin typeface="Calibri"/>
                          <a:cs typeface="Calibri"/>
                        </a:rPr>
                        <a:t>&amp;</a:t>
                      </a:r>
                      <a:r>
                        <a:rPr sz="1200" spc="-5" dirty="0">
                          <a:latin typeface="Calibri"/>
                          <a:cs typeface="Calibri"/>
                        </a:rPr>
                        <a:t> </a:t>
                      </a:r>
                      <a:r>
                        <a:rPr sz="1200" spc="-25" dirty="0">
                          <a:latin typeface="Calibri"/>
                          <a:cs typeface="Calibri"/>
                        </a:rPr>
                        <a:t>A2</a:t>
                      </a:r>
                      <a:endParaRPr sz="1200">
                        <a:latin typeface="Calibri"/>
                        <a:cs typeface="Calibri"/>
                      </a:endParaRPr>
                    </a:p>
                    <a:p>
                      <a:pPr marL="67945">
                        <a:lnSpc>
                          <a:spcPct val="100000"/>
                        </a:lnSpc>
                        <a:spcBef>
                          <a:spcPts val="25"/>
                        </a:spcBef>
                      </a:pPr>
                      <a:r>
                        <a:rPr sz="1200" dirty="0">
                          <a:latin typeface="Calibri"/>
                          <a:cs typeface="Calibri"/>
                        </a:rPr>
                        <a:t>and</a:t>
                      </a:r>
                      <a:r>
                        <a:rPr sz="1200" spc="-10" dirty="0">
                          <a:latin typeface="Calibri"/>
                          <a:cs typeface="Calibri"/>
                        </a:rPr>
                        <a:t> </a:t>
                      </a:r>
                      <a:r>
                        <a:rPr sz="1200" spc="-25" dirty="0">
                          <a:latin typeface="Calibri"/>
                          <a:cs typeface="Calibri"/>
                        </a:rPr>
                        <a:t>Y1</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15"/>
                        </a:lnSpc>
                      </a:pPr>
                      <a:r>
                        <a:rPr sz="1200" spc="-10" dirty="0">
                          <a:latin typeface="Calibri"/>
                          <a:cs typeface="Calibri"/>
                        </a:rPr>
                        <a:t>Hours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15"/>
                        </a:lnSpc>
                      </a:pPr>
                      <a:r>
                        <a:rPr sz="1200" dirty="0">
                          <a:latin typeface="Calibri"/>
                          <a:cs typeface="Calibri"/>
                        </a:rPr>
                        <a:t>Delayed</a:t>
                      </a:r>
                      <a:r>
                        <a:rPr sz="1200" spc="-5" dirty="0">
                          <a:latin typeface="Calibri"/>
                          <a:cs typeface="Calibri"/>
                        </a:rPr>
                        <a:t> </a:t>
                      </a:r>
                      <a:r>
                        <a:rPr sz="1200" spc="-10" dirty="0">
                          <a:latin typeface="Calibri"/>
                          <a:cs typeface="Calibri"/>
                        </a:rPr>
                        <a:t>drop-</a:t>
                      </a:r>
                      <a:r>
                        <a:rPr sz="1200" dirty="0">
                          <a:latin typeface="Calibri"/>
                          <a:cs typeface="Calibri"/>
                        </a:rPr>
                        <a:t>out</a:t>
                      </a:r>
                      <a:r>
                        <a:rPr sz="1200" spc="10" dirty="0">
                          <a:latin typeface="Calibri"/>
                          <a:cs typeface="Calibri"/>
                        </a:rPr>
                        <a:t> </a:t>
                      </a:r>
                      <a:r>
                        <a:rPr sz="1200" spc="-20" dirty="0">
                          <a:latin typeface="Calibri"/>
                          <a:cs typeface="Calibri"/>
                        </a:rPr>
                        <a:t>rate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363250">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KxT</a:t>
                      </a:r>
                      <a:r>
                        <a:rPr sz="1200" spc="-15" dirty="0">
                          <a:latin typeface="Calibri"/>
                          <a:cs typeface="Calibri"/>
                        </a:rPr>
                        <a:t> </a:t>
                      </a:r>
                      <a:r>
                        <a:rPr sz="1200" dirty="0">
                          <a:latin typeface="Calibri"/>
                          <a:cs typeface="Calibri"/>
                        </a:rPr>
                        <a:t>by</a:t>
                      </a:r>
                      <a:r>
                        <a:rPr sz="1200" spc="-20" dirty="0">
                          <a:latin typeface="Calibri"/>
                          <a:cs typeface="Calibri"/>
                        </a:rPr>
                        <a:t> </a:t>
                      </a:r>
                      <a:r>
                        <a:rPr sz="1200" dirty="0">
                          <a:latin typeface="Calibri"/>
                          <a:cs typeface="Calibri"/>
                        </a:rPr>
                        <a:t>Timer</a:t>
                      </a:r>
                      <a:r>
                        <a:rPr sz="1200" spc="-25" dirty="0">
                          <a:latin typeface="Calibri"/>
                          <a:cs typeface="Calibri"/>
                        </a:rPr>
                        <a:t> </a:t>
                      </a:r>
                      <a:r>
                        <a:rPr sz="1200" spc="-10" dirty="0">
                          <a:latin typeface="Calibri"/>
                          <a:cs typeface="Calibri"/>
                        </a:rPr>
                        <a:t>Number</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A1</a:t>
                      </a:r>
                      <a:r>
                        <a:rPr sz="1200" spc="-5" dirty="0">
                          <a:latin typeface="Calibri"/>
                          <a:cs typeface="Calibri"/>
                        </a:rPr>
                        <a:t> </a:t>
                      </a:r>
                      <a:r>
                        <a:rPr sz="1200" dirty="0">
                          <a:latin typeface="Calibri"/>
                          <a:cs typeface="Calibri"/>
                        </a:rPr>
                        <a:t>&amp;</a:t>
                      </a:r>
                      <a:r>
                        <a:rPr sz="1200" spc="-5" dirty="0">
                          <a:latin typeface="Calibri"/>
                          <a:cs typeface="Calibri"/>
                        </a:rPr>
                        <a:t> </a:t>
                      </a:r>
                      <a:r>
                        <a:rPr sz="1200" spc="-25" dirty="0">
                          <a:latin typeface="Calibri"/>
                          <a:cs typeface="Calibri"/>
                        </a:rPr>
                        <a:t>A2</a:t>
                      </a:r>
                      <a:endParaRPr sz="1200">
                        <a:latin typeface="Calibri"/>
                        <a:cs typeface="Calibri"/>
                      </a:endParaRPr>
                    </a:p>
                    <a:p>
                      <a:pPr marL="67945">
                        <a:lnSpc>
                          <a:spcPct val="100000"/>
                        </a:lnSpc>
                        <a:spcBef>
                          <a:spcPts val="20"/>
                        </a:spcBef>
                      </a:pPr>
                      <a:r>
                        <a:rPr sz="1200" dirty="0">
                          <a:latin typeface="Calibri"/>
                          <a:cs typeface="Calibri"/>
                        </a:rPr>
                        <a:t>and</a:t>
                      </a:r>
                      <a:r>
                        <a:rPr sz="1200" spc="-10" dirty="0">
                          <a:latin typeface="Calibri"/>
                          <a:cs typeface="Calibri"/>
                        </a:rPr>
                        <a:t> </a:t>
                      </a:r>
                      <a:r>
                        <a:rPr sz="1200" spc="-25" dirty="0">
                          <a:latin typeface="Calibri"/>
                          <a:cs typeface="Calibri"/>
                        </a:rPr>
                        <a:t>Y1</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Hours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Delayed</a:t>
                      </a:r>
                      <a:r>
                        <a:rPr sz="1200" spc="-20" dirty="0">
                          <a:latin typeface="Calibri"/>
                          <a:cs typeface="Calibri"/>
                        </a:rPr>
                        <a:t> </a:t>
                      </a:r>
                      <a:r>
                        <a:rPr sz="1200" spc="-10" dirty="0">
                          <a:latin typeface="Calibri"/>
                          <a:cs typeface="Calibri"/>
                        </a:rPr>
                        <a:t>contact</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317462">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Make</a:t>
                      </a:r>
                      <a:r>
                        <a:rPr sz="1200" spc="-15" dirty="0">
                          <a:latin typeface="Calibri"/>
                          <a:cs typeface="Calibri"/>
                        </a:rPr>
                        <a:t> </a:t>
                      </a:r>
                      <a:r>
                        <a:rPr sz="1200" dirty="0">
                          <a:latin typeface="Calibri"/>
                          <a:cs typeface="Calibri"/>
                        </a:rPr>
                        <a:t>and</a:t>
                      </a:r>
                      <a:r>
                        <a:rPr sz="1200" spc="-20" dirty="0">
                          <a:latin typeface="Calibri"/>
                          <a:cs typeface="Calibri"/>
                        </a:rPr>
                        <a:t> brake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Sits</a:t>
                      </a:r>
                      <a:r>
                        <a:rPr sz="1200" spc="-20" dirty="0">
                          <a:latin typeface="Calibri"/>
                          <a:cs typeface="Calibri"/>
                        </a:rPr>
                        <a:t> </a:t>
                      </a:r>
                      <a:r>
                        <a:rPr sz="1200" dirty="0">
                          <a:latin typeface="Calibri"/>
                          <a:cs typeface="Calibri"/>
                        </a:rPr>
                        <a:t>under</a:t>
                      </a:r>
                      <a:r>
                        <a:rPr sz="1200" spc="-10" dirty="0">
                          <a:latin typeface="Calibri"/>
                          <a:cs typeface="Calibri"/>
                        </a:rPr>
                        <a:t> </a:t>
                      </a:r>
                      <a:r>
                        <a:rPr sz="1200" dirty="0">
                          <a:latin typeface="Calibri"/>
                          <a:cs typeface="Calibri"/>
                        </a:rPr>
                        <a:t>each</a:t>
                      </a:r>
                      <a:r>
                        <a:rPr sz="1200" spc="-5" dirty="0">
                          <a:latin typeface="Calibri"/>
                          <a:cs typeface="Calibri"/>
                        </a:rPr>
                        <a:t> </a:t>
                      </a:r>
                      <a:r>
                        <a:rPr sz="1200" spc="-10" dirty="0">
                          <a:latin typeface="Calibri"/>
                          <a:cs typeface="Calibri"/>
                        </a:rPr>
                        <a:t>switch</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542128">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dirty="0">
                          <a:latin typeface="Calibri"/>
                          <a:cs typeface="Calibri"/>
                        </a:rPr>
                        <a:t>Fx,</a:t>
                      </a:r>
                      <a:r>
                        <a:rPr sz="1200" spc="-5" dirty="0">
                          <a:latin typeface="Calibri"/>
                          <a:cs typeface="Calibri"/>
                        </a:rPr>
                        <a:t> </a:t>
                      </a:r>
                      <a:r>
                        <a:rPr sz="1200" dirty="0">
                          <a:latin typeface="Calibri"/>
                          <a:cs typeface="Calibri"/>
                        </a:rPr>
                        <a:t>refer</a:t>
                      </a:r>
                      <a:r>
                        <a:rPr sz="1200" spc="-15" dirty="0">
                          <a:latin typeface="Calibri"/>
                          <a:cs typeface="Calibri"/>
                        </a:rPr>
                        <a:t> </a:t>
                      </a:r>
                      <a:r>
                        <a:rPr sz="1200" spc="-25" dirty="0">
                          <a:latin typeface="Calibri"/>
                          <a:cs typeface="Calibri"/>
                        </a:rPr>
                        <a:t>to</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0" dirty="0">
                          <a:latin typeface="Calibri"/>
                          <a:cs typeface="Calibri"/>
                        </a:rPr>
                        <a:t>Fuse</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Protects</a:t>
                      </a:r>
                      <a:r>
                        <a:rPr sz="1200" spc="-45" dirty="0">
                          <a:latin typeface="Calibri"/>
                          <a:cs typeface="Calibri"/>
                        </a:rPr>
                        <a:t> </a:t>
                      </a:r>
                      <a:r>
                        <a:rPr sz="1200" spc="-10" dirty="0">
                          <a:latin typeface="Calibri"/>
                          <a:cs typeface="Calibri"/>
                        </a:rPr>
                        <a:t>control</a:t>
                      </a:r>
                      <a:endParaRPr sz="1200">
                        <a:latin typeface="Calibri"/>
                        <a:cs typeface="Calibri"/>
                      </a:endParaRPr>
                    </a:p>
                    <a:p>
                      <a:pPr marL="66675" marR="387350">
                        <a:lnSpc>
                          <a:spcPct val="101699"/>
                        </a:lnSpc>
                      </a:pPr>
                      <a:r>
                        <a:rPr sz="1200" dirty="0">
                          <a:latin typeface="Calibri"/>
                          <a:cs typeface="Calibri"/>
                        </a:rPr>
                        <a:t>current</a:t>
                      </a:r>
                      <a:r>
                        <a:rPr sz="1200" spc="-10" dirty="0">
                          <a:latin typeface="Calibri"/>
                          <a:cs typeface="Calibri"/>
                        </a:rPr>
                        <a:t> </a:t>
                      </a:r>
                      <a:r>
                        <a:rPr sz="1200" dirty="0">
                          <a:latin typeface="Calibri"/>
                          <a:cs typeface="Calibri"/>
                        </a:rPr>
                        <a:t>from </a:t>
                      </a:r>
                      <a:r>
                        <a:rPr sz="1200" spc="-20" dirty="0">
                          <a:latin typeface="Calibri"/>
                          <a:cs typeface="Calibri"/>
                        </a:rPr>
                        <a:t>short </a:t>
                      </a:r>
                      <a:r>
                        <a:rPr sz="1200" spc="-10" dirty="0">
                          <a:latin typeface="Calibri"/>
                          <a:cs typeface="Calibri"/>
                        </a:rPr>
                        <a:t>circuits</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373018">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5" dirty="0">
                          <a:latin typeface="Calibri"/>
                          <a:cs typeface="Calibri"/>
                        </a:rPr>
                        <a:t>Px</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20" dirty="0">
                          <a:latin typeface="Calibri"/>
                          <a:cs typeface="Calibri"/>
                        </a:rPr>
                        <a:t>Lamp</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Lamp for </a:t>
                      </a:r>
                      <a:r>
                        <a:rPr sz="1200" spc="-10" dirty="0">
                          <a:latin typeface="Calibri"/>
                          <a:cs typeface="Calibri"/>
                        </a:rPr>
                        <a:t>indication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542128">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50" dirty="0">
                          <a:latin typeface="Calibri"/>
                          <a:cs typeface="Calibri"/>
                        </a:rPr>
                        <a:t>X</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405"/>
                        </a:lnSpc>
                      </a:pPr>
                      <a:r>
                        <a:rPr sz="1200" spc="-10" dirty="0">
                          <a:latin typeface="Calibri"/>
                          <a:cs typeface="Calibri"/>
                        </a:rPr>
                        <a:t>Connection</a:t>
                      </a:r>
                      <a:endParaRPr sz="12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405"/>
                        </a:lnSpc>
                      </a:pPr>
                      <a:r>
                        <a:rPr sz="1200" dirty="0">
                          <a:latin typeface="Calibri"/>
                          <a:cs typeface="Calibri"/>
                        </a:rPr>
                        <a:t>Used</a:t>
                      </a:r>
                      <a:r>
                        <a:rPr sz="1200" spc="-25" dirty="0">
                          <a:latin typeface="Calibri"/>
                          <a:cs typeface="Calibri"/>
                        </a:rPr>
                        <a:t> </a:t>
                      </a:r>
                      <a:r>
                        <a:rPr sz="1200" dirty="0">
                          <a:latin typeface="Calibri"/>
                          <a:cs typeface="Calibri"/>
                        </a:rPr>
                        <a:t>to</a:t>
                      </a:r>
                      <a:r>
                        <a:rPr sz="1200" spc="-25" dirty="0">
                          <a:latin typeface="Calibri"/>
                          <a:cs typeface="Calibri"/>
                        </a:rPr>
                        <a:t> </a:t>
                      </a:r>
                      <a:r>
                        <a:rPr sz="1200" dirty="0">
                          <a:latin typeface="Calibri"/>
                          <a:cs typeface="Calibri"/>
                        </a:rPr>
                        <a:t>indicate</a:t>
                      </a:r>
                      <a:r>
                        <a:rPr sz="1200" spc="-25" dirty="0">
                          <a:latin typeface="Calibri"/>
                          <a:cs typeface="Calibri"/>
                        </a:rPr>
                        <a:t> </a:t>
                      </a:r>
                      <a:r>
                        <a:rPr sz="1200" spc="-20" dirty="0">
                          <a:latin typeface="Calibri"/>
                          <a:cs typeface="Calibri"/>
                        </a:rPr>
                        <a:t>what</a:t>
                      </a:r>
                      <a:endParaRPr sz="1200" dirty="0">
                        <a:latin typeface="Calibri"/>
                        <a:cs typeface="Calibri"/>
                      </a:endParaRPr>
                    </a:p>
                    <a:p>
                      <a:pPr marL="66675" marR="116205">
                        <a:lnSpc>
                          <a:spcPct val="101699"/>
                        </a:lnSpc>
                      </a:pPr>
                      <a:r>
                        <a:rPr sz="1200" dirty="0">
                          <a:latin typeface="Calibri"/>
                          <a:cs typeface="Calibri"/>
                        </a:rPr>
                        <a:t>is</a:t>
                      </a:r>
                      <a:r>
                        <a:rPr sz="1200" spc="-5" dirty="0">
                          <a:latin typeface="Calibri"/>
                          <a:cs typeface="Calibri"/>
                        </a:rPr>
                        <a:t> </a:t>
                      </a:r>
                      <a:r>
                        <a:rPr sz="1200" dirty="0">
                          <a:latin typeface="Calibri"/>
                          <a:cs typeface="Calibri"/>
                        </a:rPr>
                        <a:t>internal</a:t>
                      </a:r>
                      <a:r>
                        <a:rPr sz="1200" spc="-15" dirty="0">
                          <a:latin typeface="Calibri"/>
                          <a:cs typeface="Calibri"/>
                        </a:rPr>
                        <a:t> </a:t>
                      </a:r>
                      <a:r>
                        <a:rPr sz="1200" dirty="0">
                          <a:latin typeface="Calibri"/>
                          <a:cs typeface="Calibri"/>
                        </a:rPr>
                        <a:t>and</a:t>
                      </a:r>
                      <a:r>
                        <a:rPr sz="1200" spc="5" dirty="0">
                          <a:latin typeface="Calibri"/>
                          <a:cs typeface="Calibri"/>
                        </a:rPr>
                        <a:t> </a:t>
                      </a:r>
                      <a:r>
                        <a:rPr sz="1200" spc="-10" dirty="0">
                          <a:latin typeface="Calibri"/>
                          <a:cs typeface="Calibri"/>
                        </a:rPr>
                        <a:t>external </a:t>
                      </a:r>
                      <a:r>
                        <a:rPr sz="1200" dirty="0">
                          <a:latin typeface="Calibri"/>
                          <a:cs typeface="Calibri"/>
                        </a:rPr>
                        <a:t>in</a:t>
                      </a:r>
                      <a:r>
                        <a:rPr sz="1200" spc="-5" dirty="0">
                          <a:latin typeface="Calibri"/>
                          <a:cs typeface="Calibri"/>
                        </a:rPr>
                        <a:t> </a:t>
                      </a:r>
                      <a:r>
                        <a:rPr sz="1200" dirty="0">
                          <a:latin typeface="Calibri"/>
                          <a:cs typeface="Calibri"/>
                        </a:rPr>
                        <a:t>the</a:t>
                      </a:r>
                      <a:r>
                        <a:rPr sz="1200" spc="5" dirty="0">
                          <a:latin typeface="Calibri"/>
                          <a:cs typeface="Calibri"/>
                        </a:rPr>
                        <a:t> </a:t>
                      </a:r>
                      <a:r>
                        <a:rPr sz="1200" spc="-10" dirty="0">
                          <a:latin typeface="Calibri"/>
                          <a:cs typeface="Calibri"/>
                        </a:rPr>
                        <a:t>control</a:t>
                      </a:r>
                      <a:endParaRPr sz="12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bl>
          </a:graphicData>
        </a:graphic>
      </p:graphicFrame>
      <p:pic>
        <p:nvPicPr>
          <p:cNvPr id="10" name="object 6">
            <a:extLst>
              <a:ext uri="{FF2B5EF4-FFF2-40B4-BE49-F238E27FC236}">
                <a16:creationId xmlns:a16="http://schemas.microsoft.com/office/drawing/2014/main" id="{136B5F14-BBE0-603E-AC36-55E4FD9DBA18}"/>
              </a:ext>
            </a:extLst>
          </p:cNvPr>
          <p:cNvPicPr/>
          <p:nvPr/>
        </p:nvPicPr>
        <p:blipFill>
          <a:blip r:embed="rId3" cstate="print"/>
          <a:stretch>
            <a:fillRect/>
          </a:stretch>
        </p:blipFill>
        <p:spPr>
          <a:xfrm>
            <a:off x="6341910" y="2077515"/>
            <a:ext cx="108811" cy="316847"/>
          </a:xfrm>
          <a:prstGeom prst="rect">
            <a:avLst/>
          </a:prstGeom>
        </p:spPr>
      </p:pic>
      <p:pic>
        <p:nvPicPr>
          <p:cNvPr id="13" name="object 7">
            <a:extLst>
              <a:ext uri="{FF2B5EF4-FFF2-40B4-BE49-F238E27FC236}">
                <a16:creationId xmlns:a16="http://schemas.microsoft.com/office/drawing/2014/main" id="{D1761919-655E-CA27-9C23-4DFDE74433E3}"/>
              </a:ext>
            </a:extLst>
          </p:cNvPr>
          <p:cNvPicPr/>
          <p:nvPr/>
        </p:nvPicPr>
        <p:blipFill>
          <a:blip r:embed="rId4" cstate="print"/>
          <a:stretch>
            <a:fillRect/>
          </a:stretch>
        </p:blipFill>
        <p:spPr>
          <a:xfrm>
            <a:off x="6442663" y="2441340"/>
            <a:ext cx="72437" cy="322951"/>
          </a:xfrm>
          <a:prstGeom prst="rect">
            <a:avLst/>
          </a:prstGeom>
        </p:spPr>
      </p:pic>
      <p:pic>
        <p:nvPicPr>
          <p:cNvPr id="14" name="object 8">
            <a:extLst>
              <a:ext uri="{FF2B5EF4-FFF2-40B4-BE49-F238E27FC236}">
                <a16:creationId xmlns:a16="http://schemas.microsoft.com/office/drawing/2014/main" id="{155C08A0-F68B-A04F-65E1-07409F32809F}"/>
              </a:ext>
            </a:extLst>
          </p:cNvPr>
          <p:cNvPicPr/>
          <p:nvPr/>
        </p:nvPicPr>
        <p:blipFill>
          <a:blip r:embed="rId5" cstate="print"/>
          <a:stretch>
            <a:fillRect/>
          </a:stretch>
        </p:blipFill>
        <p:spPr>
          <a:xfrm>
            <a:off x="6258896" y="2805469"/>
            <a:ext cx="195534" cy="294495"/>
          </a:xfrm>
          <a:prstGeom prst="rect">
            <a:avLst/>
          </a:prstGeom>
        </p:spPr>
      </p:pic>
      <p:pic>
        <p:nvPicPr>
          <p:cNvPr id="15" name="object 9">
            <a:extLst>
              <a:ext uri="{FF2B5EF4-FFF2-40B4-BE49-F238E27FC236}">
                <a16:creationId xmlns:a16="http://schemas.microsoft.com/office/drawing/2014/main" id="{46A2C169-55C3-0B2F-45E3-7128F16BD10A}"/>
              </a:ext>
            </a:extLst>
          </p:cNvPr>
          <p:cNvPicPr/>
          <p:nvPr/>
        </p:nvPicPr>
        <p:blipFill>
          <a:blip r:embed="rId6" cstate="print"/>
          <a:stretch>
            <a:fillRect/>
          </a:stretch>
        </p:blipFill>
        <p:spPr>
          <a:xfrm>
            <a:off x="6313097" y="3168980"/>
            <a:ext cx="175505" cy="288092"/>
          </a:xfrm>
          <a:prstGeom prst="rect">
            <a:avLst/>
          </a:prstGeom>
        </p:spPr>
      </p:pic>
      <p:pic>
        <p:nvPicPr>
          <p:cNvPr id="16" name="object 10">
            <a:extLst>
              <a:ext uri="{FF2B5EF4-FFF2-40B4-BE49-F238E27FC236}">
                <a16:creationId xmlns:a16="http://schemas.microsoft.com/office/drawing/2014/main" id="{44AA8D32-FEE4-B61A-BDA5-93B86EE2BAFA}"/>
              </a:ext>
            </a:extLst>
          </p:cNvPr>
          <p:cNvPicPr/>
          <p:nvPr/>
        </p:nvPicPr>
        <p:blipFill>
          <a:blip r:embed="rId7" cstate="print"/>
          <a:stretch>
            <a:fillRect/>
          </a:stretch>
        </p:blipFill>
        <p:spPr>
          <a:xfrm>
            <a:off x="6213737" y="3532801"/>
            <a:ext cx="216647" cy="305860"/>
          </a:xfrm>
          <a:prstGeom prst="rect">
            <a:avLst/>
          </a:prstGeom>
        </p:spPr>
      </p:pic>
      <p:pic>
        <p:nvPicPr>
          <p:cNvPr id="17" name="object 11">
            <a:extLst>
              <a:ext uri="{FF2B5EF4-FFF2-40B4-BE49-F238E27FC236}">
                <a16:creationId xmlns:a16="http://schemas.microsoft.com/office/drawing/2014/main" id="{A90F0F29-D010-FD07-1E11-3F5AF0A5DF03}"/>
              </a:ext>
            </a:extLst>
          </p:cNvPr>
          <p:cNvPicPr/>
          <p:nvPr/>
        </p:nvPicPr>
        <p:blipFill>
          <a:blip r:embed="rId8" cstate="print"/>
          <a:stretch>
            <a:fillRect/>
          </a:stretch>
        </p:blipFill>
        <p:spPr>
          <a:xfrm>
            <a:off x="6295838" y="3897050"/>
            <a:ext cx="196595" cy="300816"/>
          </a:xfrm>
          <a:prstGeom prst="rect">
            <a:avLst/>
          </a:prstGeom>
        </p:spPr>
      </p:pic>
      <p:pic>
        <p:nvPicPr>
          <p:cNvPr id="18" name="object 12">
            <a:extLst>
              <a:ext uri="{FF2B5EF4-FFF2-40B4-BE49-F238E27FC236}">
                <a16:creationId xmlns:a16="http://schemas.microsoft.com/office/drawing/2014/main" id="{80F04287-184E-ECF6-F65D-1F4DE9097659}"/>
              </a:ext>
            </a:extLst>
          </p:cNvPr>
          <p:cNvPicPr/>
          <p:nvPr/>
        </p:nvPicPr>
        <p:blipFill>
          <a:blip r:embed="rId9" cstate="print"/>
          <a:stretch>
            <a:fillRect/>
          </a:stretch>
        </p:blipFill>
        <p:spPr>
          <a:xfrm>
            <a:off x="6201509" y="4260447"/>
            <a:ext cx="250774" cy="253760"/>
          </a:xfrm>
          <a:prstGeom prst="rect">
            <a:avLst/>
          </a:prstGeom>
        </p:spPr>
      </p:pic>
      <p:pic>
        <p:nvPicPr>
          <p:cNvPr id="19" name="object 13">
            <a:extLst>
              <a:ext uri="{FF2B5EF4-FFF2-40B4-BE49-F238E27FC236}">
                <a16:creationId xmlns:a16="http://schemas.microsoft.com/office/drawing/2014/main" id="{5D11307B-5B01-C0A7-E254-B4D34CE5D35A}"/>
              </a:ext>
            </a:extLst>
          </p:cNvPr>
          <p:cNvPicPr/>
          <p:nvPr/>
        </p:nvPicPr>
        <p:blipFill>
          <a:blip r:embed="rId10" cstate="print"/>
          <a:stretch>
            <a:fillRect/>
          </a:stretch>
        </p:blipFill>
        <p:spPr>
          <a:xfrm>
            <a:off x="6219540" y="4630120"/>
            <a:ext cx="264022" cy="292460"/>
          </a:xfrm>
          <a:prstGeom prst="rect">
            <a:avLst/>
          </a:prstGeom>
        </p:spPr>
      </p:pic>
      <p:pic>
        <p:nvPicPr>
          <p:cNvPr id="20" name="object 14">
            <a:extLst>
              <a:ext uri="{FF2B5EF4-FFF2-40B4-BE49-F238E27FC236}">
                <a16:creationId xmlns:a16="http://schemas.microsoft.com/office/drawing/2014/main" id="{182CE4B7-6670-FDCF-C6B6-2C69EB0D4D0F}"/>
              </a:ext>
            </a:extLst>
          </p:cNvPr>
          <p:cNvPicPr/>
          <p:nvPr/>
        </p:nvPicPr>
        <p:blipFill>
          <a:blip r:embed="rId11" cstate="print"/>
          <a:stretch>
            <a:fillRect/>
          </a:stretch>
        </p:blipFill>
        <p:spPr>
          <a:xfrm>
            <a:off x="6237094" y="4991543"/>
            <a:ext cx="245252" cy="314231"/>
          </a:xfrm>
          <a:prstGeom prst="rect">
            <a:avLst/>
          </a:prstGeom>
        </p:spPr>
      </p:pic>
      <p:pic>
        <p:nvPicPr>
          <p:cNvPr id="21" name="object 15">
            <a:extLst>
              <a:ext uri="{FF2B5EF4-FFF2-40B4-BE49-F238E27FC236}">
                <a16:creationId xmlns:a16="http://schemas.microsoft.com/office/drawing/2014/main" id="{2B2A73AD-691D-B205-878D-8C6BB944A3A5}"/>
              </a:ext>
            </a:extLst>
          </p:cNvPr>
          <p:cNvPicPr/>
          <p:nvPr/>
        </p:nvPicPr>
        <p:blipFill>
          <a:blip r:embed="rId12" cstate="print"/>
          <a:stretch>
            <a:fillRect/>
          </a:stretch>
        </p:blipFill>
        <p:spPr>
          <a:xfrm>
            <a:off x="6249772" y="5335822"/>
            <a:ext cx="244340" cy="434203"/>
          </a:xfrm>
          <a:prstGeom prst="rect">
            <a:avLst/>
          </a:prstGeom>
        </p:spPr>
      </p:pic>
      <p:pic>
        <p:nvPicPr>
          <p:cNvPr id="22" name="object 16">
            <a:extLst>
              <a:ext uri="{FF2B5EF4-FFF2-40B4-BE49-F238E27FC236}">
                <a16:creationId xmlns:a16="http://schemas.microsoft.com/office/drawing/2014/main" id="{58753720-B084-3EFA-ABAD-30F4A4412F23}"/>
              </a:ext>
            </a:extLst>
          </p:cNvPr>
          <p:cNvPicPr/>
          <p:nvPr/>
        </p:nvPicPr>
        <p:blipFill>
          <a:blip r:embed="rId13" cstate="print"/>
          <a:stretch>
            <a:fillRect/>
          </a:stretch>
        </p:blipFill>
        <p:spPr>
          <a:xfrm>
            <a:off x="6199609" y="5866551"/>
            <a:ext cx="249347" cy="258840"/>
          </a:xfrm>
          <a:prstGeom prst="rect">
            <a:avLst/>
          </a:prstGeom>
        </p:spPr>
      </p:pic>
      <p:pic>
        <p:nvPicPr>
          <p:cNvPr id="23" name="object 17">
            <a:extLst>
              <a:ext uri="{FF2B5EF4-FFF2-40B4-BE49-F238E27FC236}">
                <a16:creationId xmlns:a16="http://schemas.microsoft.com/office/drawing/2014/main" id="{DB8A0D9A-A5D5-944E-7899-D8622473B897}"/>
              </a:ext>
            </a:extLst>
          </p:cNvPr>
          <p:cNvPicPr/>
          <p:nvPr/>
        </p:nvPicPr>
        <p:blipFill>
          <a:blip r:embed="rId14" cstate="print"/>
          <a:stretch>
            <a:fillRect/>
          </a:stretch>
        </p:blipFill>
        <p:spPr>
          <a:xfrm>
            <a:off x="6342078" y="6240919"/>
            <a:ext cx="234406" cy="279444"/>
          </a:xfrm>
          <a:prstGeom prst="rect">
            <a:avLst/>
          </a:prstGeom>
        </p:spPr>
      </p:pic>
      <p:pic>
        <p:nvPicPr>
          <p:cNvPr id="24" name="object 18">
            <a:extLst>
              <a:ext uri="{FF2B5EF4-FFF2-40B4-BE49-F238E27FC236}">
                <a16:creationId xmlns:a16="http://schemas.microsoft.com/office/drawing/2014/main" id="{BE084A45-2967-8788-9E79-9366573336CF}"/>
              </a:ext>
            </a:extLst>
          </p:cNvPr>
          <p:cNvPicPr/>
          <p:nvPr/>
        </p:nvPicPr>
        <p:blipFill>
          <a:blip r:embed="rId15" cstate="print"/>
          <a:stretch>
            <a:fillRect/>
          </a:stretch>
        </p:blipFill>
        <p:spPr>
          <a:xfrm>
            <a:off x="6289214" y="6530034"/>
            <a:ext cx="298282" cy="233188"/>
          </a:xfrm>
          <a:prstGeom prst="rect">
            <a:avLst/>
          </a:prstGeom>
        </p:spPr>
      </p:pic>
      <p:pic>
        <p:nvPicPr>
          <p:cNvPr id="25" name="object 19">
            <a:extLst>
              <a:ext uri="{FF2B5EF4-FFF2-40B4-BE49-F238E27FC236}">
                <a16:creationId xmlns:a16="http://schemas.microsoft.com/office/drawing/2014/main" id="{FDE634BE-3329-5856-7243-0FEEDA3749F1}"/>
              </a:ext>
            </a:extLst>
          </p:cNvPr>
          <p:cNvPicPr/>
          <p:nvPr/>
        </p:nvPicPr>
        <p:blipFill>
          <a:blip r:embed="rId16" cstate="print"/>
          <a:stretch>
            <a:fillRect/>
          </a:stretch>
        </p:blipFill>
        <p:spPr>
          <a:xfrm>
            <a:off x="6289054" y="6893406"/>
            <a:ext cx="314220" cy="256753"/>
          </a:xfrm>
          <a:prstGeom prst="rect">
            <a:avLst/>
          </a:prstGeom>
        </p:spPr>
      </p:pic>
      <p:pic>
        <p:nvPicPr>
          <p:cNvPr id="26" name="object 20">
            <a:extLst>
              <a:ext uri="{FF2B5EF4-FFF2-40B4-BE49-F238E27FC236}">
                <a16:creationId xmlns:a16="http://schemas.microsoft.com/office/drawing/2014/main" id="{3FA8F38B-14F5-F7BC-2B96-DF070587F108}"/>
              </a:ext>
            </a:extLst>
          </p:cNvPr>
          <p:cNvPicPr/>
          <p:nvPr/>
        </p:nvPicPr>
        <p:blipFill>
          <a:blip r:embed="rId17" cstate="print"/>
          <a:stretch>
            <a:fillRect/>
          </a:stretch>
        </p:blipFill>
        <p:spPr>
          <a:xfrm>
            <a:off x="6313106" y="7265908"/>
            <a:ext cx="262353" cy="291293"/>
          </a:xfrm>
          <a:prstGeom prst="rect">
            <a:avLst/>
          </a:prstGeom>
        </p:spPr>
      </p:pic>
      <p:pic>
        <p:nvPicPr>
          <p:cNvPr id="27" name="object 21">
            <a:extLst>
              <a:ext uri="{FF2B5EF4-FFF2-40B4-BE49-F238E27FC236}">
                <a16:creationId xmlns:a16="http://schemas.microsoft.com/office/drawing/2014/main" id="{14BA3E3F-76D2-FFB1-93D2-3325F07B012D}"/>
              </a:ext>
            </a:extLst>
          </p:cNvPr>
          <p:cNvPicPr/>
          <p:nvPr/>
        </p:nvPicPr>
        <p:blipFill>
          <a:blip r:embed="rId18" cstate="print"/>
          <a:stretch>
            <a:fillRect/>
          </a:stretch>
        </p:blipFill>
        <p:spPr>
          <a:xfrm>
            <a:off x="6180611" y="7752736"/>
            <a:ext cx="417709" cy="147269"/>
          </a:xfrm>
          <a:prstGeom prst="rect">
            <a:avLst/>
          </a:prstGeom>
        </p:spPr>
      </p:pic>
      <p:pic>
        <p:nvPicPr>
          <p:cNvPr id="28" name="object 22">
            <a:extLst>
              <a:ext uri="{FF2B5EF4-FFF2-40B4-BE49-F238E27FC236}">
                <a16:creationId xmlns:a16="http://schemas.microsoft.com/office/drawing/2014/main" id="{5836C96B-5126-EB75-815D-A5E57F0DA763}"/>
              </a:ext>
            </a:extLst>
          </p:cNvPr>
          <p:cNvPicPr/>
          <p:nvPr/>
        </p:nvPicPr>
        <p:blipFill>
          <a:blip r:embed="rId19" cstate="print"/>
          <a:stretch>
            <a:fillRect/>
          </a:stretch>
        </p:blipFill>
        <p:spPr>
          <a:xfrm>
            <a:off x="6279989" y="8117309"/>
            <a:ext cx="223722" cy="358176"/>
          </a:xfrm>
          <a:prstGeom prst="rect">
            <a:avLst/>
          </a:prstGeom>
        </p:spPr>
      </p:pic>
      <p:pic>
        <p:nvPicPr>
          <p:cNvPr id="29" name="object 23">
            <a:extLst>
              <a:ext uri="{FF2B5EF4-FFF2-40B4-BE49-F238E27FC236}">
                <a16:creationId xmlns:a16="http://schemas.microsoft.com/office/drawing/2014/main" id="{7E5D8487-8AFC-C4BC-D838-BF3748F01376}"/>
              </a:ext>
            </a:extLst>
          </p:cNvPr>
          <p:cNvPicPr/>
          <p:nvPr/>
        </p:nvPicPr>
        <p:blipFill>
          <a:blip r:embed="rId20" cstate="print"/>
          <a:stretch>
            <a:fillRect/>
          </a:stretch>
        </p:blipFill>
        <p:spPr>
          <a:xfrm>
            <a:off x="6327573" y="8675016"/>
            <a:ext cx="107047" cy="192175"/>
          </a:xfrm>
          <a:prstGeom prst="rect">
            <a:avLst/>
          </a:prstGeom>
        </p:spPr>
      </p:pic>
      <p:grpSp>
        <p:nvGrpSpPr>
          <p:cNvPr id="4" name="Group 3">
            <a:extLst>
              <a:ext uri="{FF2B5EF4-FFF2-40B4-BE49-F238E27FC236}">
                <a16:creationId xmlns:a16="http://schemas.microsoft.com/office/drawing/2014/main" id="{537B292F-A6F0-4AE5-2BDC-93AEDA535519}"/>
              </a:ext>
            </a:extLst>
          </p:cNvPr>
          <p:cNvGrpSpPr/>
          <p:nvPr/>
        </p:nvGrpSpPr>
        <p:grpSpPr>
          <a:xfrm>
            <a:off x="429637" y="8689925"/>
            <a:ext cx="3276250" cy="1310500"/>
            <a:chOff x="429637" y="8689925"/>
            <a:chExt cx="3276250" cy="1310500"/>
          </a:xfrm>
        </p:grpSpPr>
        <p:sp>
          <p:nvSpPr>
            <p:cNvPr id="5" name="Freeform 4">
              <a:extLst>
                <a:ext uri="{FF2B5EF4-FFF2-40B4-BE49-F238E27FC236}">
                  <a16:creationId xmlns:a16="http://schemas.microsoft.com/office/drawing/2014/main" id="{BA86A963-9995-AB1E-796C-D7DEA1D4D884}"/>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21"/>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57776BFD-B0F9-E673-06FC-1C54438BFD9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8358735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7DF4A-E083-E5B9-2BC9-5BDB582CC4B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654C32-6BF2-81C7-6DE4-DFCA6169F2B8}"/>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90CCD907-4E1A-C44C-E01E-17BB541A40A8}"/>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noProof="0" dirty="0"/>
            </a:p>
          </p:txBody>
        </p:sp>
      </p:grpSp>
      <p:sp>
        <p:nvSpPr>
          <p:cNvPr id="4" name="TextBox 4">
            <a:extLst>
              <a:ext uri="{FF2B5EF4-FFF2-40B4-BE49-F238E27FC236}">
                <a16:creationId xmlns:a16="http://schemas.microsoft.com/office/drawing/2014/main" id="{8453F0C4-069D-37BD-B513-C7D4AA73B7B1}"/>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noProof="0" dirty="0">
                <a:solidFill>
                  <a:srgbClr val="4785C5"/>
                </a:solidFill>
                <a:latin typeface="Cabin 1"/>
                <a:ea typeface="Cabin 1"/>
                <a:cs typeface="Cabin 1"/>
                <a:sym typeface="Cabin 1"/>
              </a:rPr>
              <a:t>Sensors</a:t>
            </a:r>
          </a:p>
        </p:txBody>
      </p:sp>
      <p:pic>
        <p:nvPicPr>
          <p:cNvPr id="2050" name="Picture 2">
            <a:extLst>
              <a:ext uri="{FF2B5EF4-FFF2-40B4-BE49-F238E27FC236}">
                <a16:creationId xmlns:a16="http://schemas.microsoft.com/office/drawing/2014/main" id="{A1EF791F-2236-695B-7522-B302D619C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17" r="12117"/>
          <a:stretch/>
        </p:blipFill>
        <p:spPr bwMode="auto">
          <a:xfrm>
            <a:off x="10763367" y="535720"/>
            <a:ext cx="7524633" cy="7334734"/>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D18D39-F97A-E01C-3F15-3B62761A586F}"/>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noProof="0" dirty="0">
                <a:solidFill>
                  <a:srgbClr val="515454"/>
                </a:solidFill>
                <a:latin typeface="Cabin 3"/>
                <a:ea typeface="Cabin 3"/>
                <a:cs typeface="Cabin 3"/>
                <a:sym typeface="Cabin 3"/>
              </a:rPr>
              <a:t>Lesson 5</a:t>
            </a:r>
          </a:p>
        </p:txBody>
      </p:sp>
      <p:grpSp>
        <p:nvGrpSpPr>
          <p:cNvPr id="7" name="Group 6">
            <a:extLst>
              <a:ext uri="{FF2B5EF4-FFF2-40B4-BE49-F238E27FC236}">
                <a16:creationId xmlns:a16="http://schemas.microsoft.com/office/drawing/2014/main" id="{A66422CA-3D4B-EA0C-E28C-C3A4511B07F3}"/>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A8CC5A89-F07A-14C0-9FB1-67EAA25FD81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86620920-1657-CA41-DA57-34F4C31BD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2173442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2EF87-FA75-1E38-D59D-685468AD1C3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C6B354-D323-879B-6707-FC78E7C9302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C49F007A-9BAD-C3A5-761E-0D30A16696B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41C0CB0D-1683-57D9-CB5D-61A39A91B950}"/>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End Stop</a:t>
            </a:r>
          </a:p>
        </p:txBody>
      </p:sp>
      <p:grpSp>
        <p:nvGrpSpPr>
          <p:cNvPr id="11" name="Group 2">
            <a:extLst>
              <a:ext uri="{FF2B5EF4-FFF2-40B4-BE49-F238E27FC236}">
                <a16:creationId xmlns:a16="http://schemas.microsoft.com/office/drawing/2014/main" id="{458A0927-3E1B-83A9-0CDE-4702DF3D96D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1CD7D2C8-FC32-1123-2AD0-ABC0C287C94F}"/>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DC0F2464-4AB2-6127-BDF7-D871F2319F2B}"/>
              </a:ext>
            </a:extLst>
          </p:cNvPr>
          <p:cNvSpPr>
            <a:spLocks noGrp="1"/>
          </p:cNvSpPr>
          <p:nvPr/>
        </p:nvSpPr>
        <p:spPr bwMode="auto">
          <a:xfrm>
            <a:off x="823912" y="2491184"/>
            <a:ext cx="7038975" cy="154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End stops come in many varieties.</a:t>
            </a:r>
            <a:endParaRPr lang="da-DK" altLang="da-DK" dirty="0"/>
          </a:p>
        </p:txBody>
      </p:sp>
      <p:pic>
        <p:nvPicPr>
          <p:cNvPr id="6" name="Picture 2">
            <a:extLst>
              <a:ext uri="{FF2B5EF4-FFF2-40B4-BE49-F238E27FC236}">
                <a16:creationId xmlns:a16="http://schemas.microsoft.com/office/drawing/2014/main" id="{9F51C040-2B5A-9D8B-EFE5-54ABFD0D9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180" y="3996134"/>
            <a:ext cx="2441575" cy="36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3FA5D983-BE65-5B86-15E7-1D5F80247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978" y="3844059"/>
            <a:ext cx="3810274" cy="47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9F9936FD-81ED-E3A6-723B-4060FF4EE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2200" y="2534739"/>
            <a:ext cx="3324799" cy="23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boks 5">
            <a:extLst>
              <a:ext uri="{FF2B5EF4-FFF2-40B4-BE49-F238E27FC236}">
                <a16:creationId xmlns:a16="http://schemas.microsoft.com/office/drawing/2014/main" id="{88278F5E-2B55-0236-A5E8-F1406EC532DB}"/>
              </a:ext>
            </a:extLst>
          </p:cNvPr>
          <p:cNvSpPr txBox="1">
            <a:spLocks noChangeArrowheads="1"/>
          </p:cNvSpPr>
          <p:nvPr/>
        </p:nvSpPr>
        <p:spPr bwMode="auto">
          <a:xfrm>
            <a:off x="13792200" y="2641123"/>
            <a:ext cx="14107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latin typeface="+mj-lt"/>
              </a:rPr>
              <a:t>Symbol</a:t>
            </a:r>
          </a:p>
        </p:txBody>
      </p:sp>
      <p:sp>
        <p:nvSpPr>
          <p:cNvPr id="14" name="Tekstboks 6">
            <a:extLst>
              <a:ext uri="{FF2B5EF4-FFF2-40B4-BE49-F238E27FC236}">
                <a16:creationId xmlns:a16="http://schemas.microsoft.com/office/drawing/2014/main" id="{E3056554-2E4B-E1AC-2CF9-11749C39C8C3}"/>
              </a:ext>
            </a:extLst>
          </p:cNvPr>
          <p:cNvSpPr txBox="1">
            <a:spLocks noChangeArrowheads="1"/>
          </p:cNvSpPr>
          <p:nvPr/>
        </p:nvSpPr>
        <p:spPr bwMode="auto">
          <a:xfrm>
            <a:off x="11761325" y="6311325"/>
            <a:ext cx="1645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latin typeface="+mj-lt"/>
              </a:rPr>
              <a:t>Function</a:t>
            </a:r>
            <a:endParaRPr lang="da-DK" altLang="da-DK" sz="3200" dirty="0">
              <a:latin typeface="+mj-lt"/>
            </a:endParaRPr>
          </a:p>
        </p:txBody>
      </p:sp>
      <p:sp>
        <p:nvSpPr>
          <p:cNvPr id="15" name="Tekstboks 7">
            <a:extLst>
              <a:ext uri="{FF2B5EF4-FFF2-40B4-BE49-F238E27FC236}">
                <a16:creationId xmlns:a16="http://schemas.microsoft.com/office/drawing/2014/main" id="{4C112DED-0F31-B496-9B90-6B4A4ACD5AE4}"/>
              </a:ext>
            </a:extLst>
          </p:cNvPr>
          <p:cNvSpPr txBox="1">
            <a:spLocks noChangeArrowheads="1"/>
          </p:cNvSpPr>
          <p:nvPr/>
        </p:nvSpPr>
        <p:spPr bwMode="auto">
          <a:xfrm>
            <a:off x="4267200" y="3695700"/>
            <a:ext cx="3176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latin typeface="+mj-lt"/>
              </a:rPr>
              <a:t>Scroll</a:t>
            </a:r>
            <a:r>
              <a:rPr lang="da-DK" altLang="da-DK" sz="3200" dirty="0">
                <a:latin typeface="+mj-lt"/>
              </a:rPr>
              <a:t> head switch</a:t>
            </a:r>
          </a:p>
        </p:txBody>
      </p:sp>
      <p:sp>
        <p:nvSpPr>
          <p:cNvPr id="16" name="Tekstboks 8">
            <a:extLst>
              <a:ext uri="{FF2B5EF4-FFF2-40B4-BE49-F238E27FC236}">
                <a16:creationId xmlns:a16="http://schemas.microsoft.com/office/drawing/2014/main" id="{B28E9CA2-0FDF-BC5E-7C91-240BDE792D00}"/>
              </a:ext>
            </a:extLst>
          </p:cNvPr>
          <p:cNvSpPr txBox="1">
            <a:spLocks noChangeArrowheads="1"/>
          </p:cNvSpPr>
          <p:nvPr/>
        </p:nvSpPr>
        <p:spPr bwMode="auto">
          <a:xfrm>
            <a:off x="4038600" y="4533900"/>
            <a:ext cx="3810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a:latin typeface="+mj-lt"/>
              </a:rPr>
              <a:t>Tilt/spring arm switch</a:t>
            </a:r>
          </a:p>
        </p:txBody>
      </p:sp>
      <p:grpSp>
        <p:nvGrpSpPr>
          <p:cNvPr id="10" name="Group 9">
            <a:extLst>
              <a:ext uri="{FF2B5EF4-FFF2-40B4-BE49-F238E27FC236}">
                <a16:creationId xmlns:a16="http://schemas.microsoft.com/office/drawing/2014/main" id="{F9953468-1E2A-D9ED-9488-C6057924DDCD}"/>
              </a:ext>
            </a:extLst>
          </p:cNvPr>
          <p:cNvGrpSpPr/>
          <p:nvPr/>
        </p:nvGrpSpPr>
        <p:grpSpPr>
          <a:xfrm>
            <a:off x="429637" y="8689925"/>
            <a:ext cx="3276250" cy="1310500"/>
            <a:chOff x="429637" y="8689925"/>
            <a:chExt cx="3276250" cy="1310500"/>
          </a:xfrm>
        </p:grpSpPr>
        <p:sp>
          <p:nvSpPr>
            <p:cNvPr id="17" name="Freeform 4">
              <a:extLst>
                <a:ext uri="{FF2B5EF4-FFF2-40B4-BE49-F238E27FC236}">
                  <a16:creationId xmlns:a16="http://schemas.microsoft.com/office/drawing/2014/main" id="{C9654AFC-985E-CC19-D92A-7A24C8C93C2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8" name="Picture 17" descr="A logo for a company&#10;&#10;AI-generated content may be incorrect.">
              <a:extLst>
                <a:ext uri="{FF2B5EF4-FFF2-40B4-BE49-F238E27FC236}">
                  <a16:creationId xmlns:a16="http://schemas.microsoft.com/office/drawing/2014/main" id="{16FCF248-17C3-3DEF-7575-26648314E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146514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F1C1-247D-EB6C-30FD-3E9629F970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4B32A0A-102E-DB29-187E-0899AC1C230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3A47C70-5329-54B3-DE96-FB80B71CE4C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81B3CA86-99FB-D909-230C-BBA11F9F8DB4}"/>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Sensor</a:t>
            </a:r>
          </a:p>
        </p:txBody>
      </p:sp>
      <p:grpSp>
        <p:nvGrpSpPr>
          <p:cNvPr id="11" name="Group 2">
            <a:extLst>
              <a:ext uri="{FF2B5EF4-FFF2-40B4-BE49-F238E27FC236}">
                <a16:creationId xmlns:a16="http://schemas.microsoft.com/office/drawing/2014/main" id="{4C14B0B9-988E-92FB-9450-8320C96AF98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81E794E-341D-EF85-0B62-40FFB120FB6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7" name="Picture 2">
            <a:extLst>
              <a:ext uri="{FF2B5EF4-FFF2-40B4-BE49-F238E27FC236}">
                <a16:creationId xmlns:a16="http://schemas.microsoft.com/office/drawing/2014/main" id="{A2C8AAEC-05B1-9225-89AB-89F827BE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7067" y="2359083"/>
            <a:ext cx="361866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2988F0DA-AD38-2C1C-E96B-C38B379AC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3956" y="4754011"/>
            <a:ext cx="27908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a:extLst>
              <a:ext uri="{FF2B5EF4-FFF2-40B4-BE49-F238E27FC236}">
                <a16:creationId xmlns:a16="http://schemas.microsoft.com/office/drawing/2014/main" id="{79C91B86-091B-ECFF-B385-305AC5959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585" y="2519971"/>
            <a:ext cx="3319462"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id="{F8699619-5B8B-49E0-1A86-51C97462E3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724" y="4512538"/>
            <a:ext cx="8070048" cy="333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kstboks 5">
            <a:extLst>
              <a:ext uri="{FF2B5EF4-FFF2-40B4-BE49-F238E27FC236}">
                <a16:creationId xmlns:a16="http://schemas.microsoft.com/office/drawing/2014/main" id="{69AEBCCD-EE67-2FC5-F4B9-5BB96FE6A603}"/>
              </a:ext>
            </a:extLst>
          </p:cNvPr>
          <p:cNvSpPr txBox="1">
            <a:spLocks noChangeArrowheads="1"/>
          </p:cNvSpPr>
          <p:nvPr/>
        </p:nvSpPr>
        <p:spPr bwMode="auto">
          <a:xfrm>
            <a:off x="13411200" y="5991135"/>
            <a:ext cx="2034403" cy="523220"/>
          </a:xfrm>
          <a:prstGeom prst="rect">
            <a:avLst/>
          </a:prstGeom>
          <a:solidFill>
            <a:schemeClr val="bg1"/>
          </a:solidFill>
          <a:ln w="9525">
            <a:solidFill>
              <a:schemeClr val="bg1"/>
            </a:solidFill>
            <a:miter lim="800000"/>
            <a:headEnd/>
            <a:tailEnd/>
          </a:ln>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dirty="0">
                <a:latin typeface="+mj-lt"/>
              </a:rPr>
              <a:t>Hall element</a:t>
            </a:r>
          </a:p>
        </p:txBody>
      </p:sp>
      <p:sp>
        <p:nvSpPr>
          <p:cNvPr id="22" name="Tekstboks 6">
            <a:extLst>
              <a:ext uri="{FF2B5EF4-FFF2-40B4-BE49-F238E27FC236}">
                <a16:creationId xmlns:a16="http://schemas.microsoft.com/office/drawing/2014/main" id="{2CB298B8-80A2-7735-E0CB-72D4DB504B51}"/>
              </a:ext>
            </a:extLst>
          </p:cNvPr>
          <p:cNvSpPr txBox="1">
            <a:spLocks noChangeArrowheads="1"/>
          </p:cNvSpPr>
          <p:nvPr/>
        </p:nvSpPr>
        <p:spPr bwMode="auto">
          <a:xfrm>
            <a:off x="1162626" y="2406366"/>
            <a:ext cx="5086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3200" dirty="0" err="1">
                <a:latin typeface="+mj-lt"/>
              </a:rPr>
              <a:t>Magnetic</a:t>
            </a:r>
            <a:r>
              <a:rPr lang="da-DK" altLang="da-DK" sz="3200" dirty="0">
                <a:latin typeface="+mj-lt"/>
              </a:rPr>
              <a:t> </a:t>
            </a:r>
            <a:r>
              <a:rPr lang="da-DK" altLang="da-DK" sz="3200" dirty="0" err="1">
                <a:latin typeface="+mj-lt"/>
              </a:rPr>
              <a:t>sensing</a:t>
            </a:r>
            <a:r>
              <a:rPr lang="da-DK" altLang="da-DK" sz="3200" dirty="0">
                <a:latin typeface="+mj-lt"/>
              </a:rPr>
              <a:t> at cylinders</a:t>
            </a:r>
          </a:p>
        </p:txBody>
      </p:sp>
      <p:sp>
        <p:nvSpPr>
          <p:cNvPr id="23" name="Tekstboks 7">
            <a:extLst>
              <a:ext uri="{FF2B5EF4-FFF2-40B4-BE49-F238E27FC236}">
                <a16:creationId xmlns:a16="http://schemas.microsoft.com/office/drawing/2014/main" id="{163D5AB8-1B18-9EA7-F9C8-058B05E0A032}"/>
              </a:ext>
            </a:extLst>
          </p:cNvPr>
          <p:cNvSpPr txBox="1">
            <a:spLocks noChangeArrowheads="1"/>
          </p:cNvSpPr>
          <p:nvPr/>
        </p:nvSpPr>
        <p:spPr bwMode="auto">
          <a:xfrm>
            <a:off x="7727080" y="2990089"/>
            <a:ext cx="20964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dirty="0">
                <a:latin typeface="+mj-lt"/>
              </a:rPr>
              <a:t>Reed kontakt</a:t>
            </a:r>
          </a:p>
        </p:txBody>
      </p:sp>
      <p:grpSp>
        <p:nvGrpSpPr>
          <p:cNvPr id="4" name="Group 3">
            <a:extLst>
              <a:ext uri="{FF2B5EF4-FFF2-40B4-BE49-F238E27FC236}">
                <a16:creationId xmlns:a16="http://schemas.microsoft.com/office/drawing/2014/main" id="{667C64CA-4157-3531-B274-5B40C208A9D3}"/>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4EDFB51B-439F-EC80-5154-59CC8FE2120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8" name="Picture 7" descr="A logo for a company&#10;&#10;AI-generated content may be incorrect.">
              <a:extLst>
                <a:ext uri="{FF2B5EF4-FFF2-40B4-BE49-F238E27FC236}">
                  <a16:creationId xmlns:a16="http://schemas.microsoft.com/office/drawing/2014/main" id="{CCBC6F33-29CA-AB72-1D5E-1AEB83AE7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801059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F954-6667-61CA-B42D-526445CCA7F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CEE332A-45BD-FBCD-C3D5-7076CB66AD0E}"/>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4E47B5C6-884C-19F5-537F-4B307986865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E67E2DA-A27F-3438-E2B6-B515922EC0E6}"/>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Level </a:t>
            </a:r>
            <a:r>
              <a:rPr lang="da-DK" altLang="da-DK" sz="4800" b="1" dirty="0" err="1">
                <a:solidFill>
                  <a:srgbClr val="000000"/>
                </a:solidFill>
                <a:latin typeface="Tshore"/>
              </a:rPr>
              <a:t>guards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5555A9D-BD3F-3A0B-D80E-679D2D04B03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F601874-EAE7-49C2-FF6F-7D46D27D5AA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50FE9BB9-B270-2584-6F78-F68AFE5EBA5A}"/>
              </a:ext>
            </a:extLst>
          </p:cNvPr>
          <p:cNvSpPr>
            <a:spLocks noGrp="1"/>
          </p:cNvSpPr>
          <p:nvPr/>
        </p:nvSpPr>
        <p:spPr bwMode="auto">
          <a:xfrm>
            <a:off x="1320802" y="2767661"/>
            <a:ext cx="10261598" cy="592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fontAlgn="auto" hangingPunct="1">
              <a:spcAft>
                <a:spcPts val="0"/>
              </a:spcAft>
              <a:buNone/>
              <a:defRPr/>
            </a:pPr>
            <a:r>
              <a:rPr lang="en-US" altLang="da-DK" dirty="0">
                <a:solidFill>
                  <a:schemeClr val="tx1">
                    <a:lumMod val="75000"/>
                    <a:lumOff val="25000"/>
                  </a:schemeClr>
                </a:solidFill>
                <a:latin typeface="+mj-lt"/>
              </a:rPr>
              <a:t>The level monitor is used for filling in silos for grain, plastic granules, coffee, stone and many other materials.</a:t>
            </a:r>
          </a:p>
          <a:p>
            <a:pPr marL="0" indent="0" eaLnBrk="1" fontAlgn="auto" hangingPunct="1">
              <a:spcAft>
                <a:spcPts val="0"/>
              </a:spcAft>
              <a:buNone/>
              <a:defRPr/>
            </a:pPr>
            <a:r>
              <a:rPr lang="en-US" altLang="da-DK" dirty="0">
                <a:solidFill>
                  <a:schemeClr val="tx1">
                    <a:lumMod val="75000"/>
                    <a:lumOff val="25000"/>
                  </a:schemeClr>
                </a:solidFill>
                <a:latin typeface="+mj-lt"/>
              </a:rPr>
              <a:t>
The level guard is a plate made of stainless steel that is suspended from two chains. A can is mounted on the plate in which a mercury contact is placed. The mercury contact is usually either a breaking or a terminal contact</a:t>
            </a:r>
            <a:endParaRPr lang="da-DK" altLang="da-DK" sz="3200" dirty="0">
              <a:solidFill>
                <a:schemeClr val="tx1">
                  <a:lumMod val="75000"/>
                  <a:lumOff val="25000"/>
                </a:schemeClr>
              </a:solidFill>
              <a:latin typeface="+mj-lt"/>
            </a:endParaRPr>
          </a:p>
        </p:txBody>
      </p:sp>
      <p:pic>
        <p:nvPicPr>
          <p:cNvPr id="6" name="Pladsholder til onlinebillede 2">
            <a:extLst>
              <a:ext uri="{FF2B5EF4-FFF2-40B4-BE49-F238E27FC236}">
                <a16:creationId xmlns:a16="http://schemas.microsoft.com/office/drawing/2014/main" id="{F8DA0B6F-323A-ED3A-097F-84752A67C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487400" y="2375690"/>
            <a:ext cx="3124200" cy="5361802"/>
          </a:xfrm>
          <a:prstGeom prst="rect">
            <a:avLst/>
          </a:prstGeom>
        </p:spPr>
      </p:pic>
      <p:grpSp>
        <p:nvGrpSpPr>
          <p:cNvPr id="8" name="Group 7">
            <a:extLst>
              <a:ext uri="{FF2B5EF4-FFF2-40B4-BE49-F238E27FC236}">
                <a16:creationId xmlns:a16="http://schemas.microsoft.com/office/drawing/2014/main" id="{331EBA81-1252-84CA-43C7-6A5999282A59}"/>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707BFBB-D1B4-C22E-7F20-3FF3BB1AC67B}"/>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031AADA6-04E2-16BB-515D-1C2BB1FF5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5197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3FFF-A1E0-34C4-567F-5A0193D9A13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A71F2C-6952-4347-94A1-CBF7E52007C8}"/>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94DA23FA-35F0-7322-AF58-25F83C61DC8F}"/>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F385EF4-BEDD-12A5-DF1F-D34E4F9F0AAA}"/>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Level </a:t>
            </a:r>
            <a:r>
              <a:rPr lang="da-DK" altLang="da-DK" sz="4800" b="1" dirty="0" err="1">
                <a:solidFill>
                  <a:srgbClr val="000000"/>
                </a:solidFill>
                <a:latin typeface="Tshore"/>
              </a:rPr>
              <a:t>guards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D797BD2-4A70-3305-22A8-A9964CBBFBD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8D1FA7C-B1DE-A2DC-534F-8942DDF97DB7}"/>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7C60E06F-F7AC-2E7D-452D-6E431134D750}"/>
              </a:ext>
            </a:extLst>
          </p:cNvPr>
          <p:cNvSpPr>
            <a:spLocks noGrp="1"/>
          </p:cNvSpPr>
          <p:nvPr/>
        </p:nvSpPr>
        <p:spPr bwMode="auto">
          <a:xfrm>
            <a:off x="1320802" y="2767661"/>
            <a:ext cx="10261598" cy="592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hangingPunct="1">
              <a:buNone/>
            </a:pPr>
            <a:r>
              <a:rPr lang="en-US" altLang="da-DK" dirty="0"/>
              <a:t>Characteristic data:</a:t>
            </a:r>
          </a:p>
          <a:p>
            <a:pPr marL="0" indent="0" eaLnBrk="1" hangingPunct="1">
              <a:buNone/>
            </a:pPr>
            <a:r>
              <a:rPr lang="en-US" altLang="da-DK" dirty="0"/>
              <a:t>
 - Contacts: Closing or breaking switch
 - 2 A, 250 V AC</a:t>
            </a:r>
            <a:endParaRPr lang="da-DK" altLang="da-DK" dirty="0"/>
          </a:p>
        </p:txBody>
      </p:sp>
      <p:pic>
        <p:nvPicPr>
          <p:cNvPr id="9" name="Pladsholder til indhold 6">
            <a:extLst>
              <a:ext uri="{FF2B5EF4-FFF2-40B4-BE49-F238E27FC236}">
                <a16:creationId xmlns:a16="http://schemas.microsoft.com/office/drawing/2014/main" id="{932FAF80-BD7F-9B04-DC0D-D305B1D68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201400" y="1960355"/>
            <a:ext cx="5624455" cy="6366290"/>
          </a:xfrm>
          <a:prstGeom prst="rect">
            <a:avLst/>
          </a:prstGeom>
        </p:spPr>
      </p:pic>
      <p:grpSp>
        <p:nvGrpSpPr>
          <p:cNvPr id="6" name="Group 5">
            <a:extLst>
              <a:ext uri="{FF2B5EF4-FFF2-40B4-BE49-F238E27FC236}">
                <a16:creationId xmlns:a16="http://schemas.microsoft.com/office/drawing/2014/main" id="{7F8431A4-6C0D-3D5E-66F5-228B413F00FE}"/>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1C61D98D-8D75-F61E-FC3F-695AC85E1DD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4001B4B9-6BB6-E5FD-1C7E-66EE97DAE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83773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F496-7C69-ED5C-49B8-DED57D2B939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B906FE-B06E-6B77-F087-E6D9BA5DDEF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33178803-8472-CC77-3D2F-360C8C755E0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034F2E66-4EDB-4780-88F6-C1EDFFC27CED}"/>
              </a:ext>
            </a:extLst>
          </p:cNvPr>
          <p:cNvSpPr txBox="1"/>
          <p:nvPr/>
        </p:nvSpPr>
        <p:spPr>
          <a:xfrm>
            <a:off x="1488324" y="474550"/>
            <a:ext cx="16571075" cy="1157881"/>
          </a:xfrm>
          <a:prstGeom prst="rect">
            <a:avLst/>
          </a:prstGeom>
        </p:spPr>
        <p:txBody>
          <a:bodyPr wrap="square" lIns="0" tIns="0" rIns="0" bIns="0" rtlCol="0" anchor="t">
            <a:spAutoFit/>
          </a:bodyPr>
          <a:lstStyle/>
          <a:p>
            <a:pPr algn="l">
              <a:lnSpc>
                <a:spcPts val="9792"/>
              </a:lnSpc>
            </a:pPr>
            <a:r>
              <a:rPr lang="en-US" sz="6000" b="1" i="0" dirty="0">
                <a:solidFill>
                  <a:srgbClr val="000000"/>
                </a:solidFill>
                <a:effectLst/>
                <a:latin typeface="Tshore"/>
              </a:rPr>
              <a:t>Prefix</a:t>
            </a:r>
            <a:endParaRPr lang="en-US" sz="60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B2E68A88-F471-DA7F-E970-5DB405E9E8D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080BB600-37D3-FA04-6232-2F9248AA2BA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TextBox 5">
            <a:extLst>
              <a:ext uri="{FF2B5EF4-FFF2-40B4-BE49-F238E27FC236}">
                <a16:creationId xmlns:a16="http://schemas.microsoft.com/office/drawing/2014/main" id="{A35C418C-719B-D6B1-6AB9-F7C8C9715983}"/>
              </a:ext>
            </a:extLst>
          </p:cNvPr>
          <p:cNvSpPr txBox="1"/>
          <p:nvPr/>
        </p:nvSpPr>
        <p:spPr>
          <a:xfrm>
            <a:off x="762000" y="2046044"/>
            <a:ext cx="15697200" cy="6388544"/>
          </a:xfrm>
          <a:prstGeom prst="rect">
            <a:avLst/>
          </a:prstGeom>
        </p:spPr>
        <p:txBody>
          <a:bodyPr wrap="square" lIns="0" tIns="0" rIns="0" bIns="0" rtlCol="0" anchor="t">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If we go down a notch, the next prefix is </a:t>
            </a:r>
            <a:r>
              <a:rPr lang="en-US" sz="3200" b="1" dirty="0">
                <a:latin typeface="Calibri" panose="020F0502020204030204" pitchFamily="34" charset="0"/>
                <a:ea typeface="Calibri" panose="020F0502020204030204" pitchFamily="34" charset="0"/>
                <a:cs typeface="Times New Roman" panose="02020603050405020304" pitchFamily="18" charset="0"/>
              </a:rPr>
              <a:t>1/1000</a:t>
            </a:r>
            <a:r>
              <a:rPr lang="en-US" sz="3200" dirty="0">
                <a:latin typeface="Calibri" panose="020F0502020204030204" pitchFamily="34" charset="0"/>
                <a:ea typeface="Calibri" panose="020F0502020204030204" pitchFamily="34" charset="0"/>
                <a:cs typeface="Times New Roman" panose="02020603050405020304" pitchFamily="18" charset="0"/>
              </a:rPr>
              <a:t> times smaller (thousand). Here is the prefix </a:t>
            </a:r>
            <a:r>
              <a:rPr lang="en-US" sz="3200" b="1" dirty="0" err="1">
                <a:latin typeface="Calibri" panose="020F0502020204030204" pitchFamily="34" charset="0"/>
                <a:ea typeface="Calibri" panose="020F0502020204030204" pitchFamily="34" charset="0"/>
                <a:cs typeface="Times New Roman" panose="02020603050405020304" pitchFamily="18" charset="0"/>
              </a:rPr>
              <a:t>mili</a:t>
            </a:r>
            <a:r>
              <a:rPr lang="en-US" sz="3200" b="1" dirty="0">
                <a:latin typeface="Calibri" panose="020F0502020204030204" pitchFamily="34" charset="0"/>
                <a:ea typeface="Calibri" panose="020F0502020204030204" pitchFamily="34" charset="0"/>
                <a:cs typeface="Times New Roman" panose="02020603050405020304" pitchFamily="18" charset="0"/>
              </a:rPr>
              <a:t> (m)</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en-US" sz="3200" b="1" dirty="0">
                <a:latin typeface="Calibri" panose="020F0502020204030204" pitchFamily="34" charset="0"/>
                <a:ea typeface="Calibri" panose="020F0502020204030204" pitchFamily="34" charset="0"/>
                <a:cs typeface="Times New Roman" panose="02020603050405020304" pitchFamily="18" charset="0"/>
              </a:rPr>
              <a:t>10</a:t>
            </a:r>
            <a:r>
              <a:rPr lang="en-US" sz="3200" b="1" baseline="30000" dirty="0">
                <a:latin typeface="Calibri" panose="020F0502020204030204" pitchFamily="34" charset="0"/>
                <a:ea typeface="Calibri" panose="020F0502020204030204" pitchFamily="34" charset="0"/>
                <a:cs typeface="Times New Roman" panose="02020603050405020304" pitchFamily="18" charset="0"/>
              </a:rPr>
              <a:t>-3</a:t>
            </a:r>
            <a:r>
              <a:rPr lang="en-US" sz="3200" dirty="0">
                <a:latin typeface="Calibri" panose="020F0502020204030204" pitchFamily="34" charset="0"/>
                <a:ea typeface="Calibri" panose="020F0502020204030204" pitchFamily="34" charset="0"/>
                <a:cs typeface="Times New Roman" panose="02020603050405020304" pitchFamily="18" charset="0"/>
              </a:rPr>
              <a:t> (10/10/10)</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
If we go down another thanks, the next prefix is </a:t>
            </a:r>
            <a:r>
              <a:rPr lang="en-US" sz="3200" b="1" dirty="0">
                <a:latin typeface="Calibri" panose="020F0502020204030204" pitchFamily="34" charset="0"/>
                <a:ea typeface="Calibri" panose="020F0502020204030204" pitchFamily="34" charset="0"/>
                <a:cs typeface="Times New Roman" panose="02020603050405020304" pitchFamily="18" charset="0"/>
              </a:rPr>
              <a:t>1/1000000</a:t>
            </a:r>
            <a:r>
              <a:rPr lang="en-US" sz="3200" dirty="0">
                <a:latin typeface="Calibri" panose="020F0502020204030204" pitchFamily="34" charset="0"/>
                <a:ea typeface="Calibri" panose="020F0502020204030204" pitchFamily="34" charset="0"/>
                <a:cs typeface="Times New Roman" panose="02020603050405020304" pitchFamily="18" charset="0"/>
              </a:rPr>
              <a:t> times smaller (million). Here is the prefix </a:t>
            </a:r>
            <a:r>
              <a:rPr lang="en-US" sz="3200" b="1" dirty="0">
                <a:latin typeface="Calibri" panose="020F0502020204030204" pitchFamily="34" charset="0"/>
                <a:ea typeface="Calibri" panose="020F0502020204030204" pitchFamily="34" charset="0"/>
                <a:cs typeface="Times New Roman" panose="02020603050405020304" pitchFamily="18" charset="0"/>
              </a:rPr>
              <a:t>micro (μ)</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en-US" sz="3200" b="1" dirty="0">
                <a:latin typeface="Calibri" panose="020F0502020204030204" pitchFamily="34" charset="0"/>
                <a:ea typeface="Calibri" panose="020F0502020204030204" pitchFamily="34" charset="0"/>
                <a:cs typeface="Times New Roman" panose="02020603050405020304" pitchFamily="18" charset="0"/>
              </a:rPr>
              <a:t>10</a:t>
            </a:r>
            <a:r>
              <a:rPr lang="en-US" sz="3200" b="1" baseline="30000" dirty="0">
                <a:latin typeface="Calibri" panose="020F0502020204030204" pitchFamily="34" charset="0"/>
                <a:ea typeface="Calibri" panose="020F0502020204030204" pitchFamily="34" charset="0"/>
                <a:cs typeface="Times New Roman" panose="02020603050405020304" pitchFamily="18" charset="0"/>
              </a:rPr>
              <a:t>-6</a:t>
            </a:r>
            <a:r>
              <a:rPr lang="en-US" sz="3200" dirty="0">
                <a:latin typeface="Calibri" panose="020F0502020204030204" pitchFamily="34" charset="0"/>
                <a:ea typeface="Calibri" panose="020F0502020204030204" pitchFamily="34" charset="0"/>
                <a:cs typeface="Times New Roman" panose="02020603050405020304" pitchFamily="18" charset="0"/>
              </a:rPr>
              <a:t> (10/10/10/10/10/10)</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
If we go down another thanks, the next prefix is </a:t>
            </a:r>
            <a:r>
              <a:rPr lang="en-US" sz="3200" b="1" dirty="0">
                <a:latin typeface="Calibri" panose="020F0502020204030204" pitchFamily="34" charset="0"/>
                <a:ea typeface="Calibri" panose="020F0502020204030204" pitchFamily="34" charset="0"/>
                <a:cs typeface="Times New Roman" panose="02020603050405020304" pitchFamily="18" charset="0"/>
              </a:rPr>
              <a:t>1/10000000000</a:t>
            </a:r>
            <a:r>
              <a:rPr lang="en-US" sz="3200" dirty="0">
                <a:latin typeface="Calibri" panose="020F0502020204030204" pitchFamily="34" charset="0"/>
                <a:ea typeface="Calibri" panose="020F0502020204030204" pitchFamily="34" charset="0"/>
                <a:cs typeface="Times New Roman" panose="02020603050405020304" pitchFamily="18" charset="0"/>
              </a:rPr>
              <a:t> times smaller (billion). Here the prefix is </a:t>
            </a:r>
            <a:r>
              <a:rPr lang="en-US" sz="3200" b="1" dirty="0">
                <a:latin typeface="Calibri" panose="020F0502020204030204" pitchFamily="34" charset="0"/>
                <a:ea typeface="Calibri" panose="020F0502020204030204" pitchFamily="34" charset="0"/>
                <a:cs typeface="Times New Roman" panose="02020603050405020304" pitchFamily="18" charset="0"/>
              </a:rPr>
              <a:t>nano(n)</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en-US" sz="3200" b="1" dirty="0">
                <a:latin typeface="Calibri" panose="020F0502020204030204" pitchFamily="34" charset="0"/>
                <a:ea typeface="Calibri" panose="020F0502020204030204" pitchFamily="34" charset="0"/>
                <a:cs typeface="Times New Roman" panose="02020603050405020304" pitchFamily="18" charset="0"/>
              </a:rPr>
              <a:t>10</a:t>
            </a:r>
            <a:r>
              <a:rPr lang="en-US" sz="3200" b="1" baseline="30000" dirty="0">
                <a:latin typeface="Calibri" panose="020F0502020204030204" pitchFamily="34" charset="0"/>
                <a:ea typeface="Calibri" panose="020F0502020204030204" pitchFamily="34" charset="0"/>
                <a:cs typeface="Times New Roman" panose="02020603050405020304" pitchFamily="18" charset="0"/>
              </a:rPr>
              <a:t>-9</a:t>
            </a:r>
            <a:r>
              <a:rPr lang="en-US" sz="3200" dirty="0">
                <a:latin typeface="Calibri" panose="020F0502020204030204" pitchFamily="34" charset="0"/>
                <a:ea typeface="Calibri" panose="020F0502020204030204" pitchFamily="34" charset="0"/>
                <a:cs typeface="Times New Roman" panose="02020603050405020304" pitchFamily="18" charset="0"/>
              </a:rPr>
              <a:t> (10/10/10/10/10/10/10/10/10/10)</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
If we go down another thanks, the next prefix is </a:t>
            </a:r>
            <a:r>
              <a:rPr lang="en-US" sz="3200" b="1" dirty="0">
                <a:latin typeface="Calibri" panose="020F0502020204030204" pitchFamily="34" charset="0"/>
                <a:ea typeface="Calibri" panose="020F0502020204030204" pitchFamily="34" charset="0"/>
                <a:cs typeface="Times New Roman" panose="02020603050405020304" pitchFamily="18" charset="0"/>
              </a:rPr>
              <a:t>1/100000000000000</a:t>
            </a:r>
            <a:r>
              <a:rPr lang="en-US" sz="3200" dirty="0">
                <a:latin typeface="Calibri" panose="020F0502020204030204" pitchFamily="34" charset="0"/>
                <a:ea typeface="Calibri" panose="020F0502020204030204" pitchFamily="34" charset="0"/>
                <a:cs typeface="Times New Roman" panose="02020603050405020304" pitchFamily="18" charset="0"/>
              </a:rPr>
              <a:t> times smaller (trillion). Here is the prefix </a:t>
            </a:r>
            <a:r>
              <a:rPr lang="en-US" sz="3200" b="1" dirty="0" err="1">
                <a:latin typeface="Calibri" panose="020F0502020204030204" pitchFamily="34" charset="0"/>
                <a:ea typeface="Calibri" panose="020F0502020204030204" pitchFamily="34" charset="0"/>
                <a:cs typeface="Times New Roman" panose="02020603050405020304" pitchFamily="18" charset="0"/>
              </a:rPr>
              <a:t>pico</a:t>
            </a:r>
            <a:r>
              <a:rPr lang="en-US" sz="3200" b="1" dirty="0">
                <a:latin typeface="Calibri" panose="020F0502020204030204" pitchFamily="34" charset="0"/>
                <a:ea typeface="Calibri" panose="020F0502020204030204" pitchFamily="34" charset="0"/>
                <a:cs typeface="Times New Roman" panose="02020603050405020304" pitchFamily="18" charset="0"/>
              </a:rPr>
              <a:t>(p)</a:t>
            </a:r>
            <a:r>
              <a:rPr lang="en-US" sz="3200" dirty="0">
                <a:latin typeface="Calibri" panose="020F0502020204030204" pitchFamily="34" charset="0"/>
                <a:ea typeface="Calibri" panose="020F0502020204030204" pitchFamily="34" charset="0"/>
                <a:cs typeface="Times New Roman" panose="02020603050405020304" pitchFamily="18" charset="0"/>
              </a:rPr>
              <a:t>, which is </a:t>
            </a:r>
            <a:r>
              <a:rPr lang="en-US" sz="3200" b="1" dirty="0">
                <a:latin typeface="Calibri" panose="020F0502020204030204" pitchFamily="34" charset="0"/>
                <a:ea typeface="Calibri" panose="020F0502020204030204" pitchFamily="34" charset="0"/>
                <a:cs typeface="Times New Roman" panose="02020603050405020304" pitchFamily="18" charset="0"/>
              </a:rPr>
              <a:t>10</a:t>
            </a:r>
            <a:r>
              <a:rPr lang="en-US" sz="3200" b="1" baseline="30000" dirty="0">
                <a:latin typeface="Calibri" panose="020F0502020204030204" pitchFamily="34" charset="0"/>
                <a:ea typeface="Calibri" panose="020F0502020204030204" pitchFamily="34" charset="0"/>
                <a:cs typeface="Times New Roman" panose="02020603050405020304" pitchFamily="18" charset="0"/>
              </a:rPr>
              <a:t>-12</a:t>
            </a:r>
            <a:r>
              <a:rPr lang="en-US" sz="3200" dirty="0">
                <a:latin typeface="Calibri" panose="020F0502020204030204" pitchFamily="34" charset="0"/>
                <a:ea typeface="Calibri" panose="020F0502020204030204" pitchFamily="34" charset="0"/>
                <a:cs typeface="Times New Roman" panose="02020603050405020304" pitchFamily="18" charset="0"/>
              </a:rPr>
              <a:t> (10/10/10/10/10/10/10/10/10/10/10/10/10)</a:t>
            </a:r>
            <a:endParaRPr lang="da-DK"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5AC688D5-60A3-137E-9051-6906C1732AEA}"/>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2040BE69-B6C3-6D88-705C-2BC06D159CA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3"/>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D144B6FA-4DCA-4086-190B-4ED0D2CDD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6187070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C2854-68BD-B450-D6CE-CB2B2ED097C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918F855-C350-0A89-7381-29AE10387F80}"/>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087B6ECB-805F-4431-8F92-A542EE4EC023}"/>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FCFA71C9-334B-ABE9-8EE5-F0078F1DB919}"/>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Diaphragm</a:t>
            </a:r>
            <a:r>
              <a:rPr lang="da-DK" altLang="da-DK" sz="4800" b="1" dirty="0">
                <a:solidFill>
                  <a:srgbClr val="000000"/>
                </a:solidFill>
                <a:latin typeface="Tshore"/>
              </a:rPr>
              <a:t> </a:t>
            </a:r>
            <a:r>
              <a:rPr lang="da-DK" altLang="da-DK" sz="4800" b="1" dirty="0" err="1">
                <a:solidFill>
                  <a:srgbClr val="000000"/>
                </a:solidFill>
                <a:latin typeface="Tshore"/>
              </a:rPr>
              <a:t>Contactors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969E6813-4187-DE5D-6FF7-4E5D1EED253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0601049-775C-8C15-AB13-EE9D8CA8B6C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A9315D5E-C85F-BE8E-1FF2-51A8C6901FF3}"/>
              </a:ext>
            </a:extLst>
          </p:cNvPr>
          <p:cNvSpPr>
            <a:spLocks noGrp="1"/>
          </p:cNvSpPr>
          <p:nvPr/>
        </p:nvSpPr>
        <p:spPr bwMode="auto">
          <a:xfrm>
            <a:off x="1320802" y="2767661"/>
            <a:ext cx="10261598" cy="592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hangingPunct="1">
              <a:buNone/>
            </a:pPr>
            <a:r>
              <a:rPr lang="en-US" altLang="da-DK" dirty="0"/>
              <a:t>The diaphragm switch is used for filling in silos.</a:t>
            </a:r>
          </a:p>
          <a:p>
            <a:pPr marL="0" indent="0" eaLnBrk="1" hangingPunct="1">
              <a:buNone/>
            </a:pPr>
            <a:r>
              <a:rPr lang="en-US" altLang="da-DK" dirty="0"/>
              <a:t>
The membrane switch has a built-in microswitch that is activated by the pressure of the stored component against the membrane.</a:t>
            </a:r>
          </a:p>
          <a:p>
            <a:pPr marL="0" indent="0" eaLnBrk="1" hangingPunct="1">
              <a:buNone/>
            </a:pPr>
            <a:r>
              <a:rPr lang="en-US" altLang="da-DK" dirty="0"/>
              <a:t>
The operating pressure depends on the type of diaphragm and spring.</a:t>
            </a:r>
            <a:endParaRPr lang="da-DK" altLang="da-DK" sz="3200" dirty="0"/>
          </a:p>
        </p:txBody>
      </p:sp>
      <p:pic>
        <p:nvPicPr>
          <p:cNvPr id="8" name="Pladsholder til indhold 5">
            <a:extLst>
              <a:ext uri="{FF2B5EF4-FFF2-40B4-BE49-F238E27FC236}">
                <a16:creationId xmlns:a16="http://schemas.microsoft.com/office/drawing/2014/main" id="{DF8CE835-5F46-D2F8-C652-CE3A739AB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344400" y="1930752"/>
            <a:ext cx="4788724" cy="6759172"/>
          </a:xfrm>
          <a:prstGeom prst="rect">
            <a:avLst/>
          </a:prstGeom>
        </p:spPr>
      </p:pic>
      <p:grpSp>
        <p:nvGrpSpPr>
          <p:cNvPr id="6" name="Group 5">
            <a:extLst>
              <a:ext uri="{FF2B5EF4-FFF2-40B4-BE49-F238E27FC236}">
                <a16:creationId xmlns:a16="http://schemas.microsoft.com/office/drawing/2014/main" id="{74721297-0BF9-8C00-AD2F-F543C3FEB6DF}"/>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BAD7128E-9B6C-A42D-4F31-4ED360746FCF}"/>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1AE88106-2029-7940-D3D0-E29ED0E8C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692404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FD51-8667-5306-6CA0-3D08C91C0AF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DBFF3D-9484-3B95-2CFB-CF6799BC3217}"/>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AD2D8576-9EE8-DC61-D23D-E6E9536F0E30}"/>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51A5D3BE-0B9D-C1A7-90EB-2F704C2D98DB}"/>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Diaphragm</a:t>
            </a:r>
            <a:r>
              <a:rPr lang="da-DK" altLang="da-DK" sz="4800" b="1" dirty="0">
                <a:solidFill>
                  <a:srgbClr val="000000"/>
                </a:solidFill>
                <a:latin typeface="Tshore"/>
              </a:rPr>
              <a:t> </a:t>
            </a:r>
            <a:r>
              <a:rPr lang="da-DK" altLang="da-DK" sz="4800" b="1" dirty="0" err="1">
                <a:solidFill>
                  <a:srgbClr val="000000"/>
                </a:solidFill>
                <a:latin typeface="Tshore"/>
              </a:rPr>
              <a:t>Contactors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95C8638-E5E1-AD5B-BFEF-595A22D32F28}"/>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3EBB7224-9DBD-32B6-7C64-771623E4163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13979669-BE68-C9FE-C45D-7CEDB5463469}"/>
              </a:ext>
            </a:extLst>
          </p:cNvPr>
          <p:cNvSpPr>
            <a:spLocks noGrp="1"/>
          </p:cNvSpPr>
          <p:nvPr/>
        </p:nvSpPr>
        <p:spPr bwMode="auto">
          <a:xfrm>
            <a:off x="1320802" y="2767661"/>
            <a:ext cx="10261598" cy="592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fontAlgn="auto" hangingPunct="1">
              <a:spcAft>
                <a:spcPts val="0"/>
              </a:spcAft>
              <a:buNone/>
              <a:defRPr/>
            </a:pPr>
            <a:r>
              <a:rPr lang="en-US" dirty="0">
                <a:solidFill>
                  <a:schemeClr val="tx1">
                    <a:lumMod val="75000"/>
                    <a:lumOff val="25000"/>
                  </a:schemeClr>
                </a:solidFill>
              </a:rPr>
              <a:t>Characteristic data:</a:t>
            </a:r>
          </a:p>
          <a:p>
            <a:pPr marL="0" indent="0" eaLnBrk="1" fontAlgn="auto" hangingPunct="1">
              <a:spcAft>
                <a:spcPts val="0"/>
              </a:spcAft>
              <a:buNone/>
              <a:defRPr/>
            </a:pPr>
            <a:r>
              <a:rPr lang="en-US" dirty="0">
                <a:solidFill>
                  <a:schemeClr val="tx1">
                    <a:lumMod val="75000"/>
                    <a:lumOff val="25000"/>
                  </a:schemeClr>
                </a:solidFill>
              </a:rPr>
              <a:t>
 - Contacts: Switch </a:t>
            </a:r>
            <a:r>
              <a:rPr lang="en-US" dirty="0" err="1">
                <a:solidFill>
                  <a:schemeClr val="tx1">
                    <a:lumMod val="75000"/>
                    <a:lumOff val="25000"/>
                  </a:schemeClr>
                </a:solidFill>
              </a:rPr>
              <a:t>Switch</a:t>
            </a:r>
            <a:r>
              <a:rPr lang="en-US" dirty="0">
                <a:solidFill>
                  <a:schemeClr val="tx1">
                    <a:lumMod val="75000"/>
                    <a:lumOff val="25000"/>
                  </a:schemeClr>
                </a:solidFill>
              </a:rPr>
              <a:t>
 - 6 A, 400 V AC
</a:t>
            </a:r>
          </a:p>
          <a:p>
            <a:pPr marL="0" indent="0" eaLnBrk="1" fontAlgn="auto" hangingPunct="1">
              <a:spcAft>
                <a:spcPts val="0"/>
              </a:spcAft>
              <a:buNone/>
              <a:defRPr/>
            </a:pPr>
            <a:r>
              <a:rPr lang="en-US" dirty="0">
                <a:solidFill>
                  <a:schemeClr val="tx1">
                    <a:lumMod val="75000"/>
                    <a:lumOff val="25000"/>
                  </a:schemeClr>
                </a:solidFill>
              </a:rPr>
              <a:t>Diaphragm: Oil-resistant </a:t>
            </a:r>
            <a:r>
              <a:rPr lang="en-US" dirty="0" err="1">
                <a:solidFill>
                  <a:schemeClr val="tx1">
                    <a:lumMod val="75000"/>
                    <a:lumOff val="25000"/>
                  </a:schemeClr>
                </a:solidFill>
              </a:rPr>
              <a:t>perbunan</a:t>
            </a:r>
            <a:r>
              <a:rPr lang="en-US" dirty="0">
                <a:solidFill>
                  <a:schemeClr val="tx1">
                    <a:lumMod val="75000"/>
                    <a:lumOff val="25000"/>
                  </a:schemeClr>
                </a:solidFill>
              </a:rPr>
              <a:t>
</a:t>
            </a:r>
          </a:p>
          <a:p>
            <a:pPr marL="0" indent="0" eaLnBrk="1" fontAlgn="auto" hangingPunct="1">
              <a:spcAft>
                <a:spcPts val="0"/>
              </a:spcAft>
              <a:buNone/>
              <a:defRPr/>
            </a:pPr>
            <a:r>
              <a:rPr lang="en-US" dirty="0">
                <a:solidFill>
                  <a:schemeClr val="tx1">
                    <a:lumMod val="75000"/>
                    <a:lumOff val="25000"/>
                  </a:schemeClr>
                </a:solidFill>
              </a:rPr>
              <a:t>Housing: Alloy</a:t>
            </a:r>
            <a:endParaRPr lang="da-DK" altLang="da-DK" dirty="0"/>
          </a:p>
        </p:txBody>
      </p:sp>
      <p:pic>
        <p:nvPicPr>
          <p:cNvPr id="6" name="Pladsholder til indhold 4">
            <a:extLst>
              <a:ext uri="{FF2B5EF4-FFF2-40B4-BE49-F238E27FC236}">
                <a16:creationId xmlns:a16="http://schemas.microsoft.com/office/drawing/2014/main" id="{D051D791-3AB9-C7E1-213E-8A027D890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616403" y="2767661"/>
            <a:ext cx="5295812" cy="3137839"/>
          </a:xfrm>
          <a:prstGeom prst="rect">
            <a:avLst/>
          </a:prstGeom>
        </p:spPr>
      </p:pic>
      <p:grpSp>
        <p:nvGrpSpPr>
          <p:cNvPr id="8" name="Group 7">
            <a:extLst>
              <a:ext uri="{FF2B5EF4-FFF2-40B4-BE49-F238E27FC236}">
                <a16:creationId xmlns:a16="http://schemas.microsoft.com/office/drawing/2014/main" id="{649B97B7-D251-95AD-42AB-4D0C05BA4375}"/>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EE2B606A-B242-D002-285F-BD6BC82E76D9}"/>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DC26B636-B37B-9477-739F-7D4CC7CA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151575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6462-DAC1-3E45-C851-4AA7EDCF25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191F9AB-EC8E-DB5A-2BF7-3593AB1E1C3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F22D8579-4833-57DA-6BD2-63227110498C}"/>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52B1F1E-DB47-CDC0-9065-6A7F11816BB8}"/>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Swim</a:t>
            </a:r>
            <a:r>
              <a:rPr lang="da-DK" altLang="da-DK" sz="4800" b="1" dirty="0">
                <a:solidFill>
                  <a:srgbClr val="000000"/>
                </a:solidFill>
                <a:latin typeface="Tshore"/>
              </a:rPr>
              <a:t> Switches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C839A68-B7F6-831A-4B40-02BAAF3C467D}"/>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DEDFB942-06A5-CB33-1837-417E2A41EEA6}"/>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B76F5236-359A-F961-6B78-A89B169FC542}"/>
              </a:ext>
            </a:extLst>
          </p:cNvPr>
          <p:cNvSpPr>
            <a:spLocks noGrp="1"/>
          </p:cNvSpPr>
          <p:nvPr/>
        </p:nvSpPr>
        <p:spPr bwMode="auto">
          <a:xfrm>
            <a:off x="1320802" y="2767661"/>
            <a:ext cx="10261598" cy="592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hangingPunct="1">
              <a:buNone/>
            </a:pPr>
            <a:r>
              <a:rPr lang="en-US" altLang="da-DK" dirty="0"/>
              <a:t>Inside the seesaw, a mercury switch and a ballast are mounted.</a:t>
            </a:r>
          </a:p>
          <a:p>
            <a:pPr marL="0" indent="0" eaLnBrk="1" hangingPunct="1">
              <a:buNone/>
            </a:pPr>
            <a:r>
              <a:rPr lang="en-US" altLang="da-DK" dirty="0"/>
              <a:t>
The ballast ensures that the </a:t>
            </a:r>
            <a:r>
              <a:rPr lang="en-US" altLang="da-DK" dirty="0" err="1"/>
              <a:t>centre</a:t>
            </a:r>
            <a:r>
              <a:rPr lang="en-US" altLang="da-DK" dirty="0"/>
              <a:t> of gravity and the PVC bell's buoyancy point are shifted to each other, so that the level rocker </a:t>
            </a:r>
            <a:r>
              <a:rPr lang="en-US" altLang="da-DK" dirty="0" err="1"/>
              <a:t>capsises</a:t>
            </a:r>
            <a:r>
              <a:rPr lang="en-US" altLang="da-DK" dirty="0"/>
              <a:t> in the same way every time the liquid rises around it.</a:t>
            </a:r>
          </a:p>
          <a:p>
            <a:pPr marL="0" indent="0" eaLnBrk="1" hangingPunct="1">
              <a:buNone/>
            </a:pPr>
            <a:r>
              <a:rPr lang="en-US" altLang="da-DK" dirty="0"/>
              <a:t>
The level switch is available with a switch, switch or termination switch.</a:t>
            </a:r>
            <a:endParaRPr lang="da-DK" altLang="da-DK" sz="3200" dirty="0"/>
          </a:p>
        </p:txBody>
      </p:sp>
      <p:pic>
        <p:nvPicPr>
          <p:cNvPr id="6" name="Pladsholder til indhold 4">
            <a:extLst>
              <a:ext uri="{FF2B5EF4-FFF2-40B4-BE49-F238E27FC236}">
                <a16:creationId xmlns:a16="http://schemas.microsoft.com/office/drawing/2014/main" id="{1C6341D3-D60A-47DB-AE7D-B02282070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877800" y="2767661"/>
            <a:ext cx="4530531" cy="5922262"/>
          </a:xfrm>
          <a:prstGeom prst="rect">
            <a:avLst/>
          </a:prstGeom>
        </p:spPr>
      </p:pic>
      <p:grpSp>
        <p:nvGrpSpPr>
          <p:cNvPr id="8" name="Group 7">
            <a:extLst>
              <a:ext uri="{FF2B5EF4-FFF2-40B4-BE49-F238E27FC236}">
                <a16:creationId xmlns:a16="http://schemas.microsoft.com/office/drawing/2014/main" id="{96364B59-776A-02E2-EF4A-F0EA1D1343D6}"/>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A59E6A64-D4E9-91BD-0C94-E33526BA660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21C8BFBC-3101-3FF4-C48B-441A3B848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740339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E2AE-6540-87A2-99AC-1BC16A3F653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F5AFB97-E603-5E5A-58BB-D4200FB0D623}"/>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AA138E0-8445-1BFB-0821-56C288A58C45}"/>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8DFA15F-5403-2755-2084-9FD1A7804A34}"/>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Swim</a:t>
            </a:r>
            <a:r>
              <a:rPr lang="da-DK" altLang="da-DK" sz="4800" b="1" dirty="0">
                <a:solidFill>
                  <a:srgbClr val="000000"/>
                </a:solidFill>
                <a:latin typeface="Tshore"/>
              </a:rPr>
              <a:t> Switches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E44B499D-0818-ED8D-2DB3-EEA5E2374841}"/>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9880DF8C-0224-4863-B812-999D09CC74E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10" name="Picture 2">
            <a:extLst>
              <a:ext uri="{FF2B5EF4-FFF2-40B4-BE49-F238E27FC236}">
                <a16:creationId xmlns:a16="http://schemas.microsoft.com/office/drawing/2014/main" id="{19A759E1-282E-CF3D-2456-E1E243E7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687459"/>
            <a:ext cx="6427788" cy="59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43574B72-CA31-7D80-EAA3-44337CFD2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8600" y="2799278"/>
            <a:ext cx="2934425" cy="540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ABC3AA76-C9BD-DDB0-3EA5-659B90CA9ECC}"/>
              </a:ext>
            </a:extLst>
          </p:cNvPr>
          <p:cNvGrpSpPr/>
          <p:nvPr/>
        </p:nvGrpSpPr>
        <p:grpSpPr>
          <a:xfrm>
            <a:off x="429637" y="8689925"/>
            <a:ext cx="3276250" cy="1310500"/>
            <a:chOff x="429637" y="8689925"/>
            <a:chExt cx="3276250" cy="1310500"/>
          </a:xfrm>
        </p:grpSpPr>
        <p:sp>
          <p:nvSpPr>
            <p:cNvPr id="6" name="Freeform 4">
              <a:extLst>
                <a:ext uri="{FF2B5EF4-FFF2-40B4-BE49-F238E27FC236}">
                  <a16:creationId xmlns:a16="http://schemas.microsoft.com/office/drawing/2014/main" id="{1D60926D-344D-B0E9-DB6C-A30FDB6C97F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5"/>
              <a:stretch>
                <a:fillRect/>
              </a:stretch>
            </a:blipFill>
          </p:spPr>
          <p:txBody>
            <a:bodyPr/>
            <a:lstStyle/>
            <a:p>
              <a:endParaRPr lang="en-US"/>
            </a:p>
          </p:txBody>
        </p:sp>
        <p:pic>
          <p:nvPicPr>
            <p:cNvPr id="8" name="Picture 7" descr="A logo for a company&#10;&#10;AI-generated content may be incorrect.">
              <a:extLst>
                <a:ext uri="{FF2B5EF4-FFF2-40B4-BE49-F238E27FC236}">
                  <a16:creationId xmlns:a16="http://schemas.microsoft.com/office/drawing/2014/main" id="{4ED94F78-7B1B-8A67-404A-8739521DA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9607175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5AD39-7F6E-77BC-CA22-65EA5DDFF0C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8D290E-2A7B-CC29-96DC-9281D6E7B26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58AE1946-4EDA-BBEC-B3E6-05BB9EF4DD9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0F0D1D5-09D0-A196-FC42-2E85EF5BAA49}"/>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a:solidFill>
                  <a:srgbClr val="000000"/>
                </a:solidFill>
                <a:latin typeface="Tshore"/>
              </a:rPr>
              <a:t>Level rocker switch</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2A4DC836-EAF2-C7AD-0763-D4970DA2A800}"/>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87089CD1-24C1-D20D-57FF-41E5C64DE95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8401FA32-6EA0-A75B-4C93-81AFEB46B93A}"/>
              </a:ext>
            </a:extLst>
          </p:cNvPr>
          <p:cNvSpPr>
            <a:spLocks noGrp="1"/>
          </p:cNvSpPr>
          <p:nvPr/>
        </p:nvSpPr>
        <p:spPr bwMode="auto">
          <a:xfrm>
            <a:off x="838200" y="2359083"/>
            <a:ext cx="9674225"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This is one of the most widely used level sensors.</a:t>
            </a:r>
          </a:p>
          <a:p>
            <a:pPr marL="0" indent="0">
              <a:buNone/>
            </a:pPr>
            <a:r>
              <a:rPr lang="en-US" altLang="da-DK" dirty="0"/>
              <a:t>
It is usually made with magnetic transition so that no liquid can get to contact the elements</a:t>
            </a:r>
            <a:endParaRPr lang="da-DK" altLang="da-DK" dirty="0"/>
          </a:p>
        </p:txBody>
      </p:sp>
      <p:pic>
        <p:nvPicPr>
          <p:cNvPr id="6" name="Picture 3">
            <a:extLst>
              <a:ext uri="{FF2B5EF4-FFF2-40B4-BE49-F238E27FC236}">
                <a16:creationId xmlns:a16="http://schemas.microsoft.com/office/drawing/2014/main" id="{FA82361C-5127-553C-BC8B-18DB156C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4550" y="2576993"/>
            <a:ext cx="4641850" cy="59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A720101E-43BB-F3CF-4624-60315F3E8510}"/>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CC9807A9-6F67-FBB2-3CAE-01B560F5C396}"/>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4583B133-A009-4055-52C1-83205474B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141962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5660-85BC-83D5-599B-2301927634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C87BB75-FE71-6587-AB31-214DF3530EBD}"/>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8AA8A590-2B42-81B0-4A40-0DD8AF7950AD}"/>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D5BA6E1-0584-854E-E88C-7CFD8154BA29}"/>
              </a:ext>
            </a:extLst>
          </p:cNvPr>
          <p:cNvSpPr txBox="1"/>
          <p:nvPr/>
        </p:nvSpPr>
        <p:spPr>
          <a:xfrm>
            <a:off x="1488324" y="474550"/>
            <a:ext cx="16571075" cy="1102738"/>
          </a:xfrm>
          <a:prstGeom prst="rect">
            <a:avLst/>
          </a:prstGeom>
        </p:spPr>
        <p:txBody>
          <a:bodyPr wrap="square" lIns="0" tIns="0" rIns="0" bIns="0" rtlCol="0" anchor="t">
            <a:spAutoFit/>
          </a:bodyPr>
          <a:lstStyle/>
          <a:p>
            <a:pPr>
              <a:lnSpc>
                <a:spcPts val="9792"/>
              </a:lnSpc>
            </a:pPr>
            <a:r>
              <a:rPr lang="en-US" sz="4800" b="1" dirty="0">
                <a:solidFill>
                  <a:srgbClr val="000000"/>
                </a:solidFill>
                <a:latin typeface="Tshore"/>
                <a:sym typeface="Cabin 1"/>
              </a:rPr>
              <a:t>Sensor Wiring</a:t>
            </a:r>
          </a:p>
        </p:txBody>
      </p:sp>
      <p:grpSp>
        <p:nvGrpSpPr>
          <p:cNvPr id="11" name="Group 2">
            <a:extLst>
              <a:ext uri="{FF2B5EF4-FFF2-40B4-BE49-F238E27FC236}">
                <a16:creationId xmlns:a16="http://schemas.microsoft.com/office/drawing/2014/main" id="{E0240F3B-E723-9F36-F943-248CEB955AA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DBF80B4-696E-3938-597F-B86332781A12}"/>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pic>
        <p:nvPicPr>
          <p:cNvPr id="4" name="Picture 3">
            <a:extLst>
              <a:ext uri="{FF2B5EF4-FFF2-40B4-BE49-F238E27FC236}">
                <a16:creationId xmlns:a16="http://schemas.microsoft.com/office/drawing/2014/main" id="{6B990598-0C5F-7900-5060-9C9A12729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985" y="2339607"/>
            <a:ext cx="3546475" cy="165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EE54D792-418B-6EA3-CA79-97EB99B37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9600" y="2301507"/>
            <a:ext cx="3546475" cy="171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6DFA8DAF-D9EC-9A5A-5549-D3CB29CD1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301507"/>
            <a:ext cx="3775076" cy="204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5">
            <a:extLst>
              <a:ext uri="{FF2B5EF4-FFF2-40B4-BE49-F238E27FC236}">
                <a16:creationId xmlns:a16="http://schemas.microsoft.com/office/drawing/2014/main" id="{05BEAD42-D127-2CB3-0D9F-AB2A193272FA}"/>
              </a:ext>
            </a:extLst>
          </p:cNvPr>
          <p:cNvSpPr txBox="1">
            <a:spLocks noChangeArrowheads="1"/>
          </p:cNvSpPr>
          <p:nvPr/>
        </p:nvSpPr>
        <p:spPr bwMode="auto">
          <a:xfrm>
            <a:off x="7379072" y="3896624"/>
            <a:ext cx="8034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dirty="0">
                <a:solidFill>
                  <a:srgbClr val="0000FF"/>
                </a:solidFill>
                <a:latin typeface="+mj-lt"/>
              </a:rPr>
              <a:t>PNP</a:t>
            </a:r>
          </a:p>
        </p:txBody>
      </p:sp>
      <p:sp>
        <p:nvSpPr>
          <p:cNvPr id="10" name="Tekstboks 11">
            <a:extLst>
              <a:ext uri="{FF2B5EF4-FFF2-40B4-BE49-F238E27FC236}">
                <a16:creationId xmlns:a16="http://schemas.microsoft.com/office/drawing/2014/main" id="{90CA5F32-D804-2BB8-04EC-B24BED387DEC}"/>
              </a:ext>
            </a:extLst>
          </p:cNvPr>
          <p:cNvSpPr txBox="1">
            <a:spLocks noChangeArrowheads="1"/>
          </p:cNvSpPr>
          <p:nvPr/>
        </p:nvSpPr>
        <p:spPr bwMode="auto">
          <a:xfrm>
            <a:off x="12358688" y="4021008"/>
            <a:ext cx="84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dirty="0">
                <a:solidFill>
                  <a:srgbClr val="0000FF"/>
                </a:solidFill>
                <a:latin typeface="+mj-lt"/>
              </a:rPr>
              <a:t>NPN</a:t>
            </a:r>
          </a:p>
        </p:txBody>
      </p:sp>
      <p:sp>
        <p:nvSpPr>
          <p:cNvPr id="13" name="Tekstboks 6">
            <a:extLst>
              <a:ext uri="{FF2B5EF4-FFF2-40B4-BE49-F238E27FC236}">
                <a16:creationId xmlns:a16="http://schemas.microsoft.com/office/drawing/2014/main" id="{20187E17-C526-AAC1-BFBF-7F332419E21A}"/>
              </a:ext>
            </a:extLst>
          </p:cNvPr>
          <p:cNvSpPr txBox="1">
            <a:spLocks noChangeArrowheads="1"/>
          </p:cNvSpPr>
          <p:nvPr/>
        </p:nvSpPr>
        <p:spPr bwMode="auto">
          <a:xfrm>
            <a:off x="1870075" y="4369748"/>
            <a:ext cx="25788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Geneva" charset="-128"/>
                <a:cs typeface="+mn-cs"/>
              </a:defRPr>
            </a:lvl9pPr>
          </a:lstStyle>
          <a:p>
            <a:pPr eaLnBrk="1" hangingPunct="1"/>
            <a:r>
              <a:rPr lang="da-DK" altLang="da-DK" sz="2800" dirty="0" err="1">
                <a:solidFill>
                  <a:srgbClr val="0000FF"/>
                </a:solidFill>
                <a:latin typeface="+mj-lt"/>
              </a:rPr>
              <a:t>Two</a:t>
            </a:r>
            <a:r>
              <a:rPr lang="da-DK" altLang="da-DK" sz="2800" dirty="0">
                <a:solidFill>
                  <a:srgbClr val="0000FF"/>
                </a:solidFill>
                <a:latin typeface="+mj-lt"/>
              </a:rPr>
              <a:t>-wire sensor</a:t>
            </a:r>
          </a:p>
        </p:txBody>
      </p:sp>
      <p:pic>
        <p:nvPicPr>
          <p:cNvPr id="14" name="Picture 6">
            <a:extLst>
              <a:ext uri="{FF2B5EF4-FFF2-40B4-BE49-F238E27FC236}">
                <a16:creationId xmlns:a16="http://schemas.microsoft.com/office/drawing/2014/main" id="{3CDBC3CF-F918-91EE-E61B-328D0D93D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324" y="5394033"/>
            <a:ext cx="12521755" cy="300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51255000-3A4C-7B87-432A-1D129272D9FE}"/>
              </a:ext>
            </a:extLst>
          </p:cNvPr>
          <p:cNvGrpSpPr/>
          <p:nvPr/>
        </p:nvGrpSpPr>
        <p:grpSpPr>
          <a:xfrm>
            <a:off x="429637" y="8689925"/>
            <a:ext cx="3276250" cy="1310500"/>
            <a:chOff x="429637" y="8689925"/>
            <a:chExt cx="3276250" cy="1310500"/>
          </a:xfrm>
        </p:grpSpPr>
        <p:sp>
          <p:nvSpPr>
            <p:cNvPr id="16" name="Freeform 4">
              <a:extLst>
                <a:ext uri="{FF2B5EF4-FFF2-40B4-BE49-F238E27FC236}">
                  <a16:creationId xmlns:a16="http://schemas.microsoft.com/office/drawing/2014/main" id="{C29EE13E-027A-D62B-7077-4474F55BD51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7" name="Picture 16" descr="A logo for a company&#10;&#10;AI-generated content may be incorrect.">
              <a:extLst>
                <a:ext uri="{FF2B5EF4-FFF2-40B4-BE49-F238E27FC236}">
                  <a16:creationId xmlns:a16="http://schemas.microsoft.com/office/drawing/2014/main" id="{15A8E6EA-FB9D-DC51-9520-64E4B0169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1574174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F6168-1558-9343-5D60-8214B5AAAC7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120B21-86CE-4C53-4953-782214D38910}"/>
              </a:ext>
            </a:extLst>
          </p:cNvPr>
          <p:cNvGrpSpPr/>
          <p:nvPr/>
        </p:nvGrpSpPr>
        <p:grpSpPr>
          <a:xfrm>
            <a:off x="789072" y="4164958"/>
            <a:ext cx="9974316" cy="106960"/>
            <a:chOff x="0" y="0"/>
            <a:chExt cx="13299088" cy="142613"/>
          </a:xfrm>
        </p:grpSpPr>
        <p:sp>
          <p:nvSpPr>
            <p:cNvPr id="3" name="Freeform 3">
              <a:extLst>
                <a:ext uri="{FF2B5EF4-FFF2-40B4-BE49-F238E27FC236}">
                  <a16:creationId xmlns:a16="http://schemas.microsoft.com/office/drawing/2014/main" id="{F67D5D8F-24DE-01EC-E75B-F3CDBBE33915}"/>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noProof="0" dirty="0"/>
            </a:p>
          </p:txBody>
        </p:sp>
      </p:grpSp>
      <p:sp>
        <p:nvSpPr>
          <p:cNvPr id="4" name="TextBox 4">
            <a:extLst>
              <a:ext uri="{FF2B5EF4-FFF2-40B4-BE49-F238E27FC236}">
                <a16:creationId xmlns:a16="http://schemas.microsoft.com/office/drawing/2014/main" id="{43460C68-728F-5430-4F38-72C16FEFD09E}"/>
              </a:ext>
            </a:extLst>
          </p:cNvPr>
          <p:cNvSpPr txBox="1"/>
          <p:nvPr/>
        </p:nvSpPr>
        <p:spPr>
          <a:xfrm>
            <a:off x="1007090" y="3048925"/>
            <a:ext cx="9279910" cy="1154162"/>
          </a:xfrm>
          <a:prstGeom prst="rect">
            <a:avLst/>
          </a:prstGeom>
        </p:spPr>
        <p:txBody>
          <a:bodyPr wrap="square" lIns="0" tIns="0" rIns="0" bIns="0" rtlCol="0" anchor="t">
            <a:spAutoFit/>
          </a:bodyPr>
          <a:lstStyle/>
          <a:p>
            <a:pPr algn="l">
              <a:lnSpc>
                <a:spcPts val="9000"/>
              </a:lnSpc>
            </a:pPr>
            <a:r>
              <a:rPr lang="en-US" sz="7500" noProof="0" dirty="0">
                <a:solidFill>
                  <a:srgbClr val="4785C5"/>
                </a:solidFill>
                <a:latin typeface="Cabin 1"/>
                <a:ea typeface="Cabin 1"/>
                <a:cs typeface="Cabin 1"/>
                <a:sym typeface="Cabin 1"/>
              </a:rPr>
              <a:t>PLC</a:t>
            </a:r>
          </a:p>
        </p:txBody>
      </p:sp>
      <p:pic>
        <p:nvPicPr>
          <p:cNvPr id="2050" name="Picture 2">
            <a:extLst>
              <a:ext uri="{FF2B5EF4-FFF2-40B4-BE49-F238E27FC236}">
                <a16:creationId xmlns:a16="http://schemas.microsoft.com/office/drawing/2014/main" id="{376DC9B0-6D49-AD7B-BB9E-EA813EA5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04" r="15804"/>
          <a:stretch/>
        </p:blipFill>
        <p:spPr bwMode="auto">
          <a:xfrm>
            <a:off x="10763367" y="535720"/>
            <a:ext cx="7524633" cy="7334734"/>
          </a:xfrm>
          <a:prstGeom prst="rect">
            <a:avLst/>
          </a:prstGeom>
          <a:noFill/>
          <a:ln w="19050">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E51A34-06B1-08D7-50D2-AE3495678A68}"/>
              </a:ext>
            </a:extLst>
          </p:cNvPr>
          <p:cNvSpPr txBox="1"/>
          <p:nvPr/>
        </p:nvSpPr>
        <p:spPr>
          <a:xfrm>
            <a:off x="1028700" y="4558250"/>
            <a:ext cx="4818000" cy="538609"/>
          </a:xfrm>
          <a:prstGeom prst="rect">
            <a:avLst/>
          </a:prstGeom>
        </p:spPr>
        <p:txBody>
          <a:bodyPr lIns="0" tIns="0" rIns="0" bIns="0" rtlCol="0" anchor="t">
            <a:spAutoFit/>
          </a:bodyPr>
          <a:lstStyle/>
          <a:p>
            <a:pPr algn="l">
              <a:lnSpc>
                <a:spcPts val="4200"/>
              </a:lnSpc>
            </a:pPr>
            <a:r>
              <a:rPr lang="en-US" sz="3500" noProof="0" dirty="0">
                <a:solidFill>
                  <a:srgbClr val="515454"/>
                </a:solidFill>
                <a:latin typeface="Cabin 3"/>
                <a:ea typeface="Cabin 3"/>
                <a:cs typeface="Cabin 3"/>
                <a:sym typeface="Cabin 3"/>
              </a:rPr>
              <a:t>Lesson 6</a:t>
            </a:r>
          </a:p>
        </p:txBody>
      </p:sp>
      <p:grpSp>
        <p:nvGrpSpPr>
          <p:cNvPr id="7" name="Group 6">
            <a:extLst>
              <a:ext uri="{FF2B5EF4-FFF2-40B4-BE49-F238E27FC236}">
                <a16:creationId xmlns:a16="http://schemas.microsoft.com/office/drawing/2014/main" id="{98EEB2BA-4F10-07BC-762D-8669A603D286}"/>
              </a:ext>
            </a:extLst>
          </p:cNvPr>
          <p:cNvGrpSpPr/>
          <p:nvPr/>
        </p:nvGrpSpPr>
        <p:grpSpPr>
          <a:xfrm>
            <a:off x="429637" y="8689925"/>
            <a:ext cx="3276250" cy="1310500"/>
            <a:chOff x="429637" y="8689925"/>
            <a:chExt cx="3276250" cy="1310500"/>
          </a:xfrm>
        </p:grpSpPr>
        <p:sp>
          <p:nvSpPr>
            <p:cNvPr id="8" name="Freeform 4">
              <a:extLst>
                <a:ext uri="{FF2B5EF4-FFF2-40B4-BE49-F238E27FC236}">
                  <a16:creationId xmlns:a16="http://schemas.microsoft.com/office/drawing/2014/main" id="{BD600A1C-7C59-A9A9-07F9-266834EBCA61}"/>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9" name="Picture 8" descr="A logo for a company&#10;&#10;AI-generated content may be incorrect.">
              <a:extLst>
                <a:ext uri="{FF2B5EF4-FFF2-40B4-BE49-F238E27FC236}">
                  <a16:creationId xmlns:a16="http://schemas.microsoft.com/office/drawing/2014/main" id="{C6508A07-D845-E813-08EA-3217B4627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1069335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B521-554F-B231-7F7D-7D560B074DF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3A6467C-D2A7-F380-1776-7FDE6F3BF155}"/>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2D527F5E-4216-35C8-834C-030A65CF5CAE}"/>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98A9E8D1-130E-9F11-8D4C-E3E1FEAA7337}"/>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a:t>
            </a:r>
            <a:r>
              <a:rPr lang="da-DK" altLang="da-DK" sz="4800" b="1" dirty="0" err="1">
                <a:solidFill>
                  <a:srgbClr val="000000"/>
                </a:solidFill>
                <a:latin typeface="Tshore"/>
              </a:rPr>
              <a:t>history</a:t>
            </a:r>
            <a:r>
              <a:rPr lang="da-DK" altLang="da-DK" sz="4800" b="1" dirty="0">
                <a:solidFill>
                  <a:srgbClr val="000000"/>
                </a:solidFill>
                <a:latin typeface="Tshore"/>
              </a:rPr>
              <a:t> and </a:t>
            </a:r>
            <a:r>
              <a:rPr lang="da-DK" altLang="da-DK" sz="4800" b="1" dirty="0" err="1">
                <a:solidFill>
                  <a:srgbClr val="000000"/>
                </a:solidFill>
                <a:latin typeface="Tshore"/>
              </a:rPr>
              <a:t>use</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A123D327-2B16-9A08-B3E1-55F3F7C94E3C}"/>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EBA54EC4-66F7-F6A7-08FA-B4DEFEAE012C}"/>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55DC0105-E54D-0018-AF52-1E28FC8DF01B}"/>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da-DK" altLang="da-DK" b="1" u="sng" dirty="0">
                <a:solidFill>
                  <a:schemeClr val="tx1"/>
                </a:solidFill>
              </a:rPr>
              <a:t>P</a:t>
            </a:r>
            <a:r>
              <a:rPr lang="da-DK" altLang="da-DK" dirty="0">
                <a:solidFill>
                  <a:schemeClr val="tx1"/>
                </a:solidFill>
              </a:rPr>
              <a:t>rogrammerbar </a:t>
            </a:r>
            <a:r>
              <a:rPr lang="da-DK" altLang="da-DK" b="1" u="sng" dirty="0">
                <a:solidFill>
                  <a:schemeClr val="tx1"/>
                </a:solidFill>
              </a:rPr>
              <a:t>L</a:t>
            </a:r>
            <a:r>
              <a:rPr lang="da-DK" altLang="da-DK" dirty="0">
                <a:solidFill>
                  <a:schemeClr val="tx1"/>
                </a:solidFill>
              </a:rPr>
              <a:t>ogisk </a:t>
            </a:r>
            <a:r>
              <a:rPr lang="da-DK" altLang="da-DK" b="1" u="sng" dirty="0">
                <a:solidFill>
                  <a:schemeClr val="tx1"/>
                </a:solidFill>
              </a:rPr>
              <a:t>C</a:t>
            </a:r>
            <a:r>
              <a:rPr lang="da-DK" altLang="da-DK" dirty="0">
                <a:solidFill>
                  <a:schemeClr val="tx1"/>
                </a:solidFill>
              </a:rPr>
              <a:t>ontroller &lt;=&gt; </a:t>
            </a:r>
            <a:r>
              <a:rPr lang="da-DK" altLang="da-DK" b="1" u="sng" dirty="0" err="1">
                <a:solidFill>
                  <a:schemeClr val="tx1"/>
                </a:solidFill>
              </a:rPr>
              <a:t>P</a:t>
            </a:r>
            <a:r>
              <a:rPr lang="da-DK" altLang="da-DK" dirty="0" err="1">
                <a:solidFill>
                  <a:schemeClr val="tx1"/>
                </a:solidFill>
              </a:rPr>
              <a:t>rogrammable</a:t>
            </a:r>
            <a:r>
              <a:rPr lang="da-DK" altLang="da-DK" dirty="0">
                <a:solidFill>
                  <a:schemeClr val="tx1"/>
                </a:solidFill>
              </a:rPr>
              <a:t> </a:t>
            </a:r>
            <a:r>
              <a:rPr lang="da-DK" altLang="da-DK" b="1" u="sng" dirty="0" err="1">
                <a:solidFill>
                  <a:schemeClr val="tx1"/>
                </a:solidFill>
              </a:rPr>
              <a:t>L</a:t>
            </a:r>
            <a:r>
              <a:rPr lang="da-DK" altLang="da-DK" dirty="0" err="1">
                <a:solidFill>
                  <a:schemeClr val="tx1"/>
                </a:solidFill>
              </a:rPr>
              <a:t>ogic</a:t>
            </a:r>
            <a:r>
              <a:rPr lang="da-DK" altLang="da-DK" dirty="0">
                <a:solidFill>
                  <a:schemeClr val="tx1"/>
                </a:solidFill>
              </a:rPr>
              <a:t> </a:t>
            </a:r>
            <a:r>
              <a:rPr lang="da-DK" altLang="da-DK" b="1" u="sng" dirty="0">
                <a:solidFill>
                  <a:schemeClr val="tx1"/>
                </a:solidFill>
              </a:rPr>
              <a:t>C</a:t>
            </a:r>
            <a:r>
              <a:rPr lang="da-DK" altLang="da-DK" dirty="0">
                <a:solidFill>
                  <a:schemeClr val="tx1"/>
                </a:solidFill>
              </a:rPr>
              <a:t>ontroller</a:t>
            </a:r>
          </a:p>
          <a:p>
            <a:pPr marL="0" indent="0">
              <a:buNone/>
            </a:pPr>
            <a:endParaRPr lang="da-DK" altLang="da-DK" dirty="0"/>
          </a:p>
        </p:txBody>
      </p:sp>
      <p:pic>
        <p:nvPicPr>
          <p:cNvPr id="8" name="Picture 3">
            <a:extLst>
              <a:ext uri="{FF2B5EF4-FFF2-40B4-BE49-F238E27FC236}">
                <a16:creationId xmlns:a16="http://schemas.microsoft.com/office/drawing/2014/main" id="{E2FB9B0E-2EB4-0BD7-7AD8-097A897FC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620" y="4523581"/>
            <a:ext cx="3801828"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37163551-BA90-E2F3-A31B-A900457BB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847" y="4523581"/>
            <a:ext cx="7125891"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00C63BDD-DBD3-9901-953F-E231798A5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70" y="4523581"/>
            <a:ext cx="4388193"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6BF1D717-E127-BE83-6EFF-1EB8186A3A0B}"/>
              </a:ext>
            </a:extLst>
          </p:cNvPr>
          <p:cNvGrpSpPr/>
          <p:nvPr/>
        </p:nvGrpSpPr>
        <p:grpSpPr>
          <a:xfrm>
            <a:off x="429637" y="8689925"/>
            <a:ext cx="3276250" cy="1310500"/>
            <a:chOff x="429637" y="8689925"/>
            <a:chExt cx="3276250" cy="1310500"/>
          </a:xfrm>
        </p:grpSpPr>
        <p:sp>
          <p:nvSpPr>
            <p:cNvPr id="13" name="Freeform 4">
              <a:extLst>
                <a:ext uri="{FF2B5EF4-FFF2-40B4-BE49-F238E27FC236}">
                  <a16:creationId xmlns:a16="http://schemas.microsoft.com/office/drawing/2014/main" id="{A7D331BD-2B86-5232-863B-3DF035BEECB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6"/>
              <a:stretch>
                <a:fillRect/>
              </a:stretch>
            </a:blipFill>
          </p:spPr>
          <p:txBody>
            <a:bodyPr/>
            <a:lstStyle/>
            <a:p>
              <a:endParaRPr lang="en-US"/>
            </a:p>
          </p:txBody>
        </p:sp>
        <p:pic>
          <p:nvPicPr>
            <p:cNvPr id="14" name="Picture 13" descr="A logo for a company&#10;&#10;AI-generated content may be incorrect.">
              <a:extLst>
                <a:ext uri="{FF2B5EF4-FFF2-40B4-BE49-F238E27FC236}">
                  <a16:creationId xmlns:a16="http://schemas.microsoft.com/office/drawing/2014/main" id="{44530B1E-0A54-62E1-5EA8-125C60F6C3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999103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671F-2DBA-8415-D88F-31E6D74761A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AB4DE7C-84B4-9F14-E94D-9A2F3DC36D24}"/>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655A9134-6FE4-31A7-AAA3-DAB4C9412BA8}"/>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BA28EFE1-8169-2474-76D4-A000747C2AE6}"/>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types</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10956EFE-7E90-7A97-29D9-ED32EE2B5445}"/>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53FEAC50-DF7B-6EBF-942C-323668FAA3D4}"/>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F4DF35B8-D7EC-62B6-B47C-D71B480F3C5B}"/>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eaLnBrk="1" hangingPunct="1">
              <a:buNone/>
            </a:pPr>
            <a:r>
              <a:rPr lang="en-US" altLang="da-DK" dirty="0"/>
              <a:t>Construction of PLC:
 - Compact
 - Rack
</a:t>
            </a:r>
          </a:p>
          <a:p>
            <a:pPr marL="0" indent="0" eaLnBrk="1" hangingPunct="1">
              <a:buNone/>
            </a:pPr>
            <a:r>
              <a:rPr lang="en-US" altLang="da-DK" dirty="0"/>
              <a:t>Network</a:t>
            </a:r>
            <a:endParaRPr lang="da-DK" altLang="da-DK" dirty="0"/>
          </a:p>
        </p:txBody>
      </p:sp>
      <p:pic>
        <p:nvPicPr>
          <p:cNvPr id="6" name="Picture 2" descr="Billedresultat for PLC">
            <a:extLst>
              <a:ext uri="{FF2B5EF4-FFF2-40B4-BE49-F238E27FC236}">
                <a16:creationId xmlns:a16="http://schemas.microsoft.com/office/drawing/2014/main" id="{EA46A3A8-6B65-C96D-0F53-C7F82EDD2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356328" y="2114549"/>
            <a:ext cx="2100262" cy="2122487"/>
          </a:xfrm>
          <a:prstGeom prst="rect">
            <a:avLst/>
          </a:prstGeom>
          <a:noFill/>
        </p:spPr>
      </p:pic>
      <p:pic>
        <p:nvPicPr>
          <p:cNvPr id="13" name="Picture 4" descr="Billedresultat for PLC">
            <a:extLst>
              <a:ext uri="{FF2B5EF4-FFF2-40B4-BE49-F238E27FC236}">
                <a16:creationId xmlns:a16="http://schemas.microsoft.com/office/drawing/2014/main" id="{DAB837AB-A231-231B-26D4-C89CD501F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65710" y="1943100"/>
            <a:ext cx="340836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Billedresultat for PLC">
            <a:extLst>
              <a:ext uri="{FF2B5EF4-FFF2-40B4-BE49-F238E27FC236}">
                <a16:creationId xmlns:a16="http://schemas.microsoft.com/office/drawing/2014/main" id="{EDD3DBEF-91DD-DA07-CA32-BA88398C1B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7200" y="3529822"/>
            <a:ext cx="32639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illedresultat for PLC">
            <a:extLst>
              <a:ext uri="{FF2B5EF4-FFF2-40B4-BE49-F238E27FC236}">
                <a16:creationId xmlns:a16="http://schemas.microsoft.com/office/drawing/2014/main" id="{D6CEDABA-194D-5FEE-545F-333BAE782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191000" y="4328364"/>
            <a:ext cx="6802441" cy="5859511"/>
          </a:xfrm>
          <a:prstGeom prst="rect">
            <a:avLst/>
          </a:prstGeom>
          <a:noFill/>
        </p:spPr>
      </p:pic>
      <p:grpSp>
        <p:nvGrpSpPr>
          <p:cNvPr id="8" name="Group 7">
            <a:extLst>
              <a:ext uri="{FF2B5EF4-FFF2-40B4-BE49-F238E27FC236}">
                <a16:creationId xmlns:a16="http://schemas.microsoft.com/office/drawing/2014/main" id="{45F67FE0-8628-9B3A-4940-589CC49FC936}"/>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89681FA7-F59C-B8FC-F60B-9D60D894BE62}"/>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7"/>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937E3D47-0D6F-60C4-D875-11580C7AE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3915917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172C-0F08-FE1A-29AD-46B30815845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32F59D-FD1F-ABE4-B608-5337834CD436}"/>
              </a:ext>
            </a:extLst>
          </p:cNvPr>
          <p:cNvGrpSpPr/>
          <p:nvPr/>
        </p:nvGrpSpPr>
        <p:grpSpPr>
          <a:xfrm>
            <a:off x="0" y="9258300"/>
            <a:ext cx="18280075" cy="1028255"/>
            <a:chOff x="0" y="0"/>
            <a:chExt cx="24373433" cy="1371007"/>
          </a:xfrm>
        </p:grpSpPr>
        <p:sp>
          <p:nvSpPr>
            <p:cNvPr id="3" name="Freeform 3">
              <a:extLst>
                <a:ext uri="{FF2B5EF4-FFF2-40B4-BE49-F238E27FC236}">
                  <a16:creationId xmlns:a16="http://schemas.microsoft.com/office/drawing/2014/main" id="{E65E2451-6CEB-3293-6CB6-948B0F251527}"/>
                </a:ext>
              </a:extLst>
            </p:cNvPr>
            <p:cNvSpPr/>
            <p:nvPr/>
          </p:nvSpPr>
          <p:spPr>
            <a:xfrm>
              <a:off x="0" y="0"/>
              <a:ext cx="24373460" cy="1370965"/>
            </a:xfrm>
            <a:custGeom>
              <a:avLst/>
              <a:gdLst/>
              <a:ahLst/>
              <a:cxnLst/>
              <a:rect l="l" t="t" r="r" b="b"/>
              <a:pathLst>
                <a:path w="24373460" h="1370965">
                  <a:moveTo>
                    <a:pt x="0" y="0"/>
                  </a:moveTo>
                  <a:lnTo>
                    <a:pt x="24373460" y="0"/>
                  </a:lnTo>
                  <a:lnTo>
                    <a:pt x="24373460" y="1370965"/>
                  </a:lnTo>
                  <a:lnTo>
                    <a:pt x="0" y="1370965"/>
                  </a:lnTo>
                  <a:close/>
                </a:path>
              </a:pathLst>
            </a:custGeom>
            <a:solidFill>
              <a:srgbClr val="70CCD7"/>
            </a:solidFill>
          </p:spPr>
          <p:txBody>
            <a:bodyPr/>
            <a:lstStyle/>
            <a:p>
              <a:endParaRPr lang="en-US"/>
            </a:p>
          </p:txBody>
        </p:sp>
      </p:grpSp>
      <p:sp>
        <p:nvSpPr>
          <p:cNvPr id="7" name="TextBox 7">
            <a:extLst>
              <a:ext uri="{FF2B5EF4-FFF2-40B4-BE49-F238E27FC236}">
                <a16:creationId xmlns:a16="http://schemas.microsoft.com/office/drawing/2014/main" id="{E0423248-1256-D0AC-56A9-3288251E5F9B}"/>
              </a:ext>
            </a:extLst>
          </p:cNvPr>
          <p:cNvSpPr txBox="1"/>
          <p:nvPr/>
        </p:nvSpPr>
        <p:spPr>
          <a:xfrm>
            <a:off x="1488324" y="474550"/>
            <a:ext cx="16571075" cy="1105046"/>
          </a:xfrm>
          <a:prstGeom prst="rect">
            <a:avLst/>
          </a:prstGeom>
        </p:spPr>
        <p:txBody>
          <a:bodyPr wrap="square" lIns="0" tIns="0" rIns="0" bIns="0" rtlCol="0" anchor="t">
            <a:spAutoFit/>
          </a:bodyPr>
          <a:lstStyle/>
          <a:p>
            <a:pPr>
              <a:lnSpc>
                <a:spcPts val="9792"/>
              </a:lnSpc>
            </a:pPr>
            <a:r>
              <a:rPr lang="da-DK" altLang="da-DK" sz="4800" b="1" dirty="0" err="1">
                <a:solidFill>
                  <a:srgbClr val="000000"/>
                </a:solidFill>
                <a:latin typeface="Tshore"/>
              </a:rPr>
              <a:t>PLC´s</a:t>
            </a:r>
            <a:r>
              <a:rPr lang="da-DK" altLang="da-DK" sz="4800" b="1" dirty="0">
                <a:solidFill>
                  <a:srgbClr val="000000"/>
                </a:solidFill>
                <a:latin typeface="Tshore"/>
              </a:rPr>
              <a:t> </a:t>
            </a:r>
            <a:r>
              <a:rPr lang="da-DK" altLang="da-DK" sz="4800" b="1" dirty="0" err="1">
                <a:solidFill>
                  <a:srgbClr val="000000"/>
                </a:solidFill>
                <a:latin typeface="Tshore"/>
              </a:rPr>
              <a:t>construction</a:t>
            </a:r>
            <a:endParaRPr lang="en-US" sz="4800" b="1" dirty="0">
              <a:solidFill>
                <a:srgbClr val="000000"/>
              </a:solidFill>
              <a:latin typeface="Tshore"/>
              <a:sym typeface="Cabin 1"/>
            </a:endParaRPr>
          </a:p>
        </p:txBody>
      </p:sp>
      <p:grpSp>
        <p:nvGrpSpPr>
          <p:cNvPr id="11" name="Group 2">
            <a:extLst>
              <a:ext uri="{FF2B5EF4-FFF2-40B4-BE49-F238E27FC236}">
                <a16:creationId xmlns:a16="http://schemas.microsoft.com/office/drawing/2014/main" id="{781A2728-DCE8-C59F-A239-14F16085BABA}"/>
              </a:ext>
            </a:extLst>
          </p:cNvPr>
          <p:cNvGrpSpPr/>
          <p:nvPr/>
        </p:nvGrpSpPr>
        <p:grpSpPr>
          <a:xfrm>
            <a:off x="-18198" y="1628386"/>
            <a:ext cx="14267597" cy="162313"/>
            <a:chOff x="0" y="0"/>
            <a:chExt cx="13299088" cy="142613"/>
          </a:xfrm>
        </p:grpSpPr>
        <p:sp>
          <p:nvSpPr>
            <p:cNvPr id="12" name="Freeform 3">
              <a:extLst>
                <a:ext uri="{FF2B5EF4-FFF2-40B4-BE49-F238E27FC236}">
                  <a16:creationId xmlns:a16="http://schemas.microsoft.com/office/drawing/2014/main" id="{F883993A-EB09-AB50-E05A-324D0D85875E}"/>
                </a:ext>
              </a:extLst>
            </p:cNvPr>
            <p:cNvSpPr/>
            <p:nvPr/>
          </p:nvSpPr>
          <p:spPr>
            <a:xfrm>
              <a:off x="0" y="0"/>
              <a:ext cx="13299060" cy="142621"/>
            </a:xfrm>
            <a:custGeom>
              <a:avLst/>
              <a:gdLst/>
              <a:ahLst/>
              <a:cxnLst/>
              <a:rect l="l" t="t" r="r" b="b"/>
              <a:pathLst>
                <a:path w="13299060" h="142621">
                  <a:moveTo>
                    <a:pt x="0" y="0"/>
                  </a:moveTo>
                  <a:lnTo>
                    <a:pt x="13299060" y="0"/>
                  </a:lnTo>
                  <a:lnTo>
                    <a:pt x="13299060" y="142621"/>
                  </a:lnTo>
                  <a:lnTo>
                    <a:pt x="0" y="142621"/>
                  </a:lnTo>
                  <a:close/>
                </a:path>
              </a:pathLst>
            </a:custGeom>
            <a:solidFill>
              <a:srgbClr val="70CCD7"/>
            </a:solidFill>
          </p:spPr>
          <p:txBody>
            <a:bodyPr/>
            <a:lstStyle/>
            <a:p>
              <a:endParaRPr lang="en-US"/>
            </a:p>
          </p:txBody>
        </p:sp>
      </p:grpSp>
      <p:sp>
        <p:nvSpPr>
          <p:cNvPr id="4" name="Pladsholder til indhold 2">
            <a:extLst>
              <a:ext uri="{FF2B5EF4-FFF2-40B4-BE49-F238E27FC236}">
                <a16:creationId xmlns:a16="http://schemas.microsoft.com/office/drawing/2014/main" id="{7F4D6E17-19C1-CFA0-4A98-E889C8B7485E}"/>
              </a:ext>
            </a:extLst>
          </p:cNvPr>
          <p:cNvSpPr>
            <a:spLocks noGrp="1"/>
          </p:cNvSpPr>
          <p:nvPr/>
        </p:nvSpPr>
        <p:spPr bwMode="auto">
          <a:xfrm>
            <a:off x="838200" y="2359083"/>
            <a:ext cx="13258800" cy="3938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a:lstStyle>
          <a:p>
            <a:pPr marL="0" indent="0">
              <a:buNone/>
            </a:pPr>
            <a:r>
              <a:rPr lang="en-US" altLang="da-DK" dirty="0"/>
              <a:t>The construction of a plc.</a:t>
            </a:r>
            <a:endParaRPr lang="da-DK" altLang="da-DK" dirty="0"/>
          </a:p>
        </p:txBody>
      </p:sp>
      <p:pic>
        <p:nvPicPr>
          <p:cNvPr id="6" name="Picture 5">
            <a:extLst>
              <a:ext uri="{FF2B5EF4-FFF2-40B4-BE49-F238E27FC236}">
                <a16:creationId xmlns:a16="http://schemas.microsoft.com/office/drawing/2014/main" id="{CE228D45-C5CC-2426-1CA9-7F0FD13D1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210"/>
            <a:ext cx="12828801" cy="53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a:extLst>
              <a:ext uri="{FF2B5EF4-FFF2-40B4-BE49-F238E27FC236}">
                <a16:creationId xmlns:a16="http://schemas.microsoft.com/office/drawing/2014/main" id="{64406E42-5B03-AEFC-9F38-0BE700712E75}"/>
              </a:ext>
            </a:extLst>
          </p:cNvPr>
          <p:cNvGrpSpPr/>
          <p:nvPr/>
        </p:nvGrpSpPr>
        <p:grpSpPr>
          <a:xfrm>
            <a:off x="429637" y="8689925"/>
            <a:ext cx="3276250" cy="1310500"/>
            <a:chOff x="429637" y="8689925"/>
            <a:chExt cx="3276250" cy="1310500"/>
          </a:xfrm>
        </p:grpSpPr>
        <p:sp>
          <p:nvSpPr>
            <p:cNvPr id="9" name="Freeform 4">
              <a:extLst>
                <a:ext uri="{FF2B5EF4-FFF2-40B4-BE49-F238E27FC236}">
                  <a16:creationId xmlns:a16="http://schemas.microsoft.com/office/drawing/2014/main" id="{869CB743-8352-BE26-3DE5-8DFE95CA59E0}"/>
                </a:ext>
              </a:extLst>
            </p:cNvPr>
            <p:cNvSpPr/>
            <p:nvPr/>
          </p:nvSpPr>
          <p:spPr>
            <a:xfrm>
              <a:off x="429637" y="8689925"/>
              <a:ext cx="3276250" cy="1310500"/>
            </a:xfrm>
            <a:custGeom>
              <a:avLst/>
              <a:gdLst/>
              <a:ahLst/>
              <a:cxnLst/>
              <a:rect l="l" t="t" r="r" b="b"/>
              <a:pathLst>
                <a:path w="3276250" h="1310500">
                  <a:moveTo>
                    <a:pt x="0" y="0"/>
                  </a:moveTo>
                  <a:lnTo>
                    <a:pt x="3276250" y="0"/>
                  </a:lnTo>
                  <a:lnTo>
                    <a:pt x="3276250" y="1310500"/>
                  </a:lnTo>
                  <a:lnTo>
                    <a:pt x="0" y="1310500"/>
                  </a:lnTo>
                  <a:lnTo>
                    <a:pt x="0" y="0"/>
                  </a:lnTo>
                  <a:close/>
                </a:path>
              </a:pathLst>
            </a:custGeom>
            <a:blipFill>
              <a:blip r:embed="rId4"/>
              <a:stretch>
                <a:fillRect/>
              </a:stretch>
            </a:blipFill>
          </p:spPr>
          <p:txBody>
            <a:bodyPr/>
            <a:lstStyle/>
            <a:p>
              <a:endParaRPr lang="en-US"/>
            </a:p>
          </p:txBody>
        </p:sp>
        <p:pic>
          <p:nvPicPr>
            <p:cNvPr id="10" name="Picture 9" descr="A logo for a company&#10;&#10;AI-generated content may be incorrect.">
              <a:extLst>
                <a:ext uri="{FF2B5EF4-FFF2-40B4-BE49-F238E27FC236}">
                  <a16:creationId xmlns:a16="http://schemas.microsoft.com/office/drawing/2014/main" id="{B6515D5F-A774-1354-C984-B12A7C99C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262" y="8918455"/>
              <a:ext cx="2667000" cy="853440"/>
            </a:xfrm>
            <a:prstGeom prst="rect">
              <a:avLst/>
            </a:prstGeom>
          </p:spPr>
        </p:pic>
      </p:grpSp>
    </p:spTree>
    <p:extLst>
      <p:ext uri="{BB962C8B-B14F-4D97-AF65-F5344CB8AC3E}">
        <p14:creationId xmlns:p14="http://schemas.microsoft.com/office/powerpoint/2010/main" val="4005220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864B32B-7570-4F46-B5AC-BA51E395E1E3}">
  <we:reference id="wa104379997" version="3.0.0.0" store="en-US" storeType="OMEX"/>
  <we:alternateReferences>
    <we:reference id="wa10437999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969A2F7BF8344BA2FAE572EB0BC24D" ma:contentTypeVersion="14" ma:contentTypeDescription="Create a new document." ma:contentTypeScope="" ma:versionID="be41fc80f5edd2609aefbe2cb0fe6bf8">
  <xsd:schema xmlns:xsd="http://www.w3.org/2001/XMLSchema" xmlns:xs="http://www.w3.org/2001/XMLSchema" xmlns:p="http://schemas.microsoft.com/office/2006/metadata/properties" xmlns:ns2="55d42564-371e-4862-a016-910755099a0b" xmlns:ns3="4c237cf1-c2b4-442d-ab59-c95adcaca29d" targetNamespace="http://schemas.microsoft.com/office/2006/metadata/properties" ma:root="true" ma:fieldsID="6fdfc3847e6b6443148ae60fbe128e21" ns2:_="" ns3:_="">
    <xsd:import namespace="55d42564-371e-4862-a016-910755099a0b"/>
    <xsd:import namespace="4c237cf1-c2b4-442d-ab59-c95adcaca2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2564-371e-4862-a016-910755099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e7c6193-cc88-4757-8932-f65794e9574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237cf1-c2b4-442d-ab59-c95adcaca29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3aa7bc-52ab-4d24-a227-8aff3bd9d8f4}" ma:internalName="TaxCatchAll" ma:showField="CatchAllData" ma:web="4c237cf1-c2b4-442d-ab59-c95adcaca2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237cf1-c2b4-442d-ab59-c95adcaca29d" xsi:nil="true"/>
    <lcf76f155ced4ddcb4097134ff3c332f xmlns="55d42564-371e-4862-a016-910755099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0F3FC6-E8CA-4DDB-8B16-1220FE51CB44}"/>
</file>

<file path=customXml/itemProps2.xml><?xml version="1.0" encoding="utf-8"?>
<ds:datastoreItem xmlns:ds="http://schemas.openxmlformats.org/officeDocument/2006/customXml" ds:itemID="{C0FD3CA7-8855-4370-988D-06FBEA463F8C}">
  <ds:schemaRefs>
    <ds:schemaRef ds:uri="http://schemas.microsoft.com/sharepoint/v3/contenttype/forms"/>
  </ds:schemaRefs>
</ds:datastoreItem>
</file>

<file path=customXml/itemProps3.xml><?xml version="1.0" encoding="utf-8"?>
<ds:datastoreItem xmlns:ds="http://schemas.openxmlformats.org/officeDocument/2006/customXml" ds:itemID="{BAD5F958-FD52-40DF-A357-1FA53DEB3B6E}">
  <ds:schemaRefs>
    <ds:schemaRef ds:uri="http://www.w3.org/XML/1998/namespace"/>
    <ds:schemaRef ds:uri="4c237cf1-c2b4-442d-ab59-c95adcaca29d"/>
    <ds:schemaRef ds:uri="http://purl.org/dc/dcmitype/"/>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55d42564-371e-4862-a016-910755099a0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5470</TotalTime>
  <Words>5655</Words>
  <Application>Microsoft Office PowerPoint</Application>
  <PresentationFormat>Custom</PresentationFormat>
  <Paragraphs>834</Paragraphs>
  <Slides>117</Slides>
  <Notes>115</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117</vt:i4>
      </vt:variant>
    </vt:vector>
  </HeadingPairs>
  <TitlesOfParts>
    <vt:vector size="136" baseType="lpstr">
      <vt:lpstr>Tshore</vt:lpstr>
      <vt:lpstr>Arial</vt:lpstr>
      <vt:lpstr>Cabin 3</vt:lpstr>
      <vt:lpstr>Tahoma</vt:lpstr>
      <vt:lpstr>Calibri</vt:lpstr>
      <vt:lpstr>Times New Roman</vt:lpstr>
      <vt:lpstr>Cambria</vt:lpstr>
      <vt:lpstr>Cabin 2</vt:lpstr>
      <vt:lpstr>Cambria Math</vt:lpstr>
      <vt:lpstr>Cabin</vt:lpstr>
      <vt:lpstr>Bodoni MT Black</vt:lpstr>
      <vt:lpstr>Verdana</vt:lpstr>
      <vt:lpstr>Cabin 1</vt:lpstr>
      <vt:lpstr>Cabin SemiBold</vt:lpstr>
      <vt:lpstr>MS Mincho</vt:lpstr>
      <vt:lpstr>Office Theme</vt:lpstr>
      <vt:lpstr>1_Office Theme</vt:lpstr>
      <vt:lpstr>Ligning</vt:lpstr>
      <vt:lpstr>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T-shore Template Slides (Save to your computer before editing)</dc:title>
  <dc:creator>Krzysztof Komorowski</dc:creator>
  <cp:lastModifiedBy>Daire Horgan</cp:lastModifiedBy>
  <cp:revision>8</cp:revision>
  <dcterms:created xsi:type="dcterms:W3CDTF">2006-08-16T00:00:00Z</dcterms:created>
  <dcterms:modified xsi:type="dcterms:W3CDTF">2025-06-07T19:14:53Z</dcterms:modified>
  <dc:identifier>DAGRF-nHFRQ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0x0101000C969A2F7BF8344BA2FAE572EB0BC24D</vt:lpwstr>
  </property>
  <property fmtid="{D5CDD505-2E9C-101B-9397-08002B2CF9AE}" pid="3" name="MediaServiceImageTags">
    <vt:lpwstr/>
  </property>
</Properties>
</file>