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71"/>
  </p:notesMasterIdLst>
  <p:sldIdLst>
    <p:sldId id="770" r:id="rId6"/>
    <p:sldId id="861" r:id="rId7"/>
    <p:sldId id="741" r:id="rId8"/>
    <p:sldId id="257" r:id="rId9"/>
    <p:sldId id="265" r:id="rId10"/>
    <p:sldId id="647" r:id="rId11"/>
    <p:sldId id="649" r:id="rId12"/>
    <p:sldId id="651" r:id="rId13"/>
    <p:sldId id="652" r:id="rId14"/>
    <p:sldId id="748" r:id="rId15"/>
    <p:sldId id="749" r:id="rId16"/>
    <p:sldId id="653" r:id="rId17"/>
    <p:sldId id="654" r:id="rId18"/>
    <p:sldId id="750" r:id="rId19"/>
    <p:sldId id="751" r:id="rId20"/>
    <p:sldId id="752" r:id="rId21"/>
    <p:sldId id="753" r:id="rId22"/>
    <p:sldId id="677" r:id="rId23"/>
    <p:sldId id="754" r:id="rId24"/>
    <p:sldId id="755" r:id="rId25"/>
    <p:sldId id="678" r:id="rId26"/>
    <p:sldId id="679" r:id="rId27"/>
    <p:sldId id="693" r:id="rId28"/>
    <p:sldId id="692" r:id="rId29"/>
    <p:sldId id="694" r:id="rId30"/>
    <p:sldId id="743" r:id="rId31"/>
    <p:sldId id="744" r:id="rId32"/>
    <p:sldId id="745" r:id="rId33"/>
    <p:sldId id="699" r:id="rId34"/>
    <p:sldId id="706" r:id="rId35"/>
    <p:sldId id="756" r:id="rId36"/>
    <p:sldId id="757" r:id="rId37"/>
    <p:sldId id="724" r:id="rId38"/>
    <p:sldId id="758" r:id="rId39"/>
    <p:sldId id="759" r:id="rId40"/>
    <p:sldId id="760" r:id="rId41"/>
    <p:sldId id="742" r:id="rId42"/>
    <p:sldId id="762" r:id="rId43"/>
    <p:sldId id="763" r:id="rId44"/>
    <p:sldId id="764" r:id="rId45"/>
    <p:sldId id="765" r:id="rId46"/>
    <p:sldId id="766" r:id="rId47"/>
    <p:sldId id="343" r:id="rId48"/>
    <p:sldId id="348" r:id="rId49"/>
    <p:sldId id="379" r:id="rId50"/>
    <p:sldId id="768" r:id="rId51"/>
    <p:sldId id="274" r:id="rId52"/>
    <p:sldId id="275" r:id="rId53"/>
    <p:sldId id="277" r:id="rId54"/>
    <p:sldId id="278" r:id="rId55"/>
    <p:sldId id="279" r:id="rId56"/>
    <p:sldId id="280" r:id="rId57"/>
    <p:sldId id="281" r:id="rId58"/>
    <p:sldId id="282" r:id="rId59"/>
    <p:sldId id="283" r:id="rId60"/>
    <p:sldId id="284" r:id="rId61"/>
    <p:sldId id="285" r:id="rId62"/>
    <p:sldId id="286" r:id="rId63"/>
    <p:sldId id="767" r:id="rId64"/>
    <p:sldId id="288" r:id="rId65"/>
    <p:sldId id="289" r:id="rId66"/>
    <p:sldId id="290" r:id="rId67"/>
    <p:sldId id="291" r:id="rId68"/>
    <p:sldId id="292" r:id="rId69"/>
    <p:sldId id="267" r:id="rId70"/>
  </p:sldIdLst>
  <p:sldSz cx="18288000" cy="10287000"/>
  <p:notesSz cx="6858000" cy="9144000"/>
  <p:embeddedFontLst>
    <p:embeddedFont>
      <p:font typeface="Cabin 1" panose="020B0604020202020204" charset="0"/>
      <p:regular r:id="rId72"/>
    </p:embeddedFont>
    <p:embeddedFont>
      <p:font typeface="Cabin 2" panose="020B0604020202020204" charset="0"/>
      <p:regular r:id="rId73"/>
    </p:embeddedFont>
    <p:embeddedFont>
      <p:font typeface="Cabin 3" panose="020B0604020202020204" charset="0"/>
      <p:regular r:id="rId74"/>
    </p:embeddedFont>
    <p:embeddedFont>
      <p:font typeface="Roboto" panose="02000000000000000000" pitchFamily="2" charset="0"/>
      <p:regular r:id="rId75"/>
      <p:bold r:id="rId76"/>
      <p:italic r:id="rId77"/>
      <p:boldItalic r:id="rId78"/>
    </p:embeddedFont>
    <p:embeddedFont>
      <p:font typeface="Segoe UI" panose="020B0502040204020203" pitchFamily="34" charset="0"/>
      <p:regular r:id="rId79"/>
      <p:bold r:id="rId80"/>
      <p:italic r:id="rId81"/>
      <p:boldItalic r:id="rId82"/>
    </p:embeddedFont>
    <p:embeddedFont>
      <p:font typeface="Segoe UI Semibold" panose="020B0702040204020203" pitchFamily="34" charset="0"/>
      <p:bold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118548-1B5B-4036-9DD2-6FEABC4F30B3}">
          <p14:sldIdLst>
            <p14:sldId id="770"/>
            <p14:sldId id="861"/>
            <p14:sldId id="741"/>
            <p14:sldId id="257"/>
          </p14:sldIdLst>
        </p14:section>
        <p14:section name="Lesson 1 - Intro to Power-to-X" id="{A384478C-7296-47E5-BC7B-437A188C9208}">
          <p14:sldIdLst>
            <p14:sldId id="265"/>
            <p14:sldId id="647"/>
            <p14:sldId id="649"/>
            <p14:sldId id="651"/>
            <p14:sldId id="652"/>
            <p14:sldId id="748"/>
            <p14:sldId id="749"/>
          </p14:sldIdLst>
        </p14:section>
        <p14:section name="Lesson 2 - Supply fo electrolysis" id="{2AA6B9EA-D072-47BF-A5A6-1FB862E9F1B2}">
          <p14:sldIdLst>
            <p14:sldId id="653"/>
            <p14:sldId id="654"/>
            <p14:sldId id="750"/>
            <p14:sldId id="751"/>
            <p14:sldId id="752"/>
            <p14:sldId id="753"/>
          </p14:sldIdLst>
        </p14:section>
        <p14:section name="Lesson 3 - Forms of electrolysis" id="{7A163342-C273-4F1F-823F-1FE6AB8833EE}">
          <p14:sldIdLst>
            <p14:sldId id="677"/>
            <p14:sldId id="754"/>
            <p14:sldId id="755"/>
            <p14:sldId id="678"/>
            <p14:sldId id="679"/>
            <p14:sldId id="693"/>
            <p14:sldId id="692"/>
            <p14:sldId id="694"/>
            <p14:sldId id="743"/>
            <p14:sldId id="744"/>
            <p14:sldId id="745"/>
          </p14:sldIdLst>
        </p14:section>
        <p14:section name="Lesson 4 - Cooling of electrolysis - residual heat" id="{90184FF5-C2AF-47A1-9627-CEF501A8AC3A}">
          <p14:sldIdLst>
            <p14:sldId id="699"/>
            <p14:sldId id="706"/>
            <p14:sldId id="756"/>
            <p14:sldId id="757"/>
          </p14:sldIdLst>
        </p14:section>
        <p14:section name="Lesson 5 - The products of electrolysis" id="{841ADF0A-8B4D-4846-B458-FFF86BBA4A2A}">
          <p14:sldIdLst>
            <p14:sldId id="724"/>
            <p14:sldId id="758"/>
            <p14:sldId id="759"/>
            <p14:sldId id="760"/>
          </p14:sldIdLst>
        </p14:section>
        <p14:section name="Lesson 6 - Safety, laws, regulations, and standards" id="{4840BA3D-01FA-4704-8A58-DD0E2D117BE8}">
          <p14:sldIdLst>
            <p14:sldId id="742"/>
            <p14:sldId id="762"/>
            <p14:sldId id="763"/>
            <p14:sldId id="764"/>
            <p14:sldId id="765"/>
            <p14:sldId id="766"/>
            <p14:sldId id="343"/>
            <p14:sldId id="348"/>
            <p14:sldId id="379"/>
          </p14:sldIdLst>
        </p14:section>
        <p14:section name="Lession 7 - Visit to PTX factory" id="{C3E4E9E9-1246-4772-8B31-B49D20C87C64}">
          <p14:sldIdLst>
            <p14:sldId id="768"/>
            <p14:sldId id="274"/>
            <p14:sldId id="275"/>
            <p14:sldId id="277"/>
            <p14:sldId id="278"/>
            <p14:sldId id="279"/>
            <p14:sldId id="280"/>
            <p14:sldId id="281"/>
            <p14:sldId id="282"/>
            <p14:sldId id="283"/>
            <p14:sldId id="284"/>
            <p14:sldId id="285"/>
            <p14:sldId id="286"/>
            <p14:sldId id="767"/>
            <p14:sldId id="288"/>
            <p14:sldId id="289"/>
            <p14:sldId id="290"/>
            <p14:sldId id="291"/>
            <p14:sldId id="292"/>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22358B-6527-2C61-3F01-931737B17A2E}" name="Krzysztof Komorowski" initials="KK" userId="S::kk_energyinnovation.no#ext#@groepsyntrawest.onmicrosoft.com::6b3d52f0-a19d-4744-be8f-2f9af1813642" providerId="AD"/>
  <p188:author id="{8652E9AA-08ED-9E26-1F9C-26EC75E34E96}" name="John de Wijze" initials="JW" userId="S::jdewijze_scalda.nl#ext#@groepsyntrawest.onmicrosoft.com::fa6571fb-4f01-48bf-9010-7ce43aa2e9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EAA26-3925-49AF-976F-8FCADBEA7D15}" v="22" dt="2025-06-07T19:13:30.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5.fntdata"/><Relationship Id="rId84" Type="http://schemas.openxmlformats.org/officeDocument/2006/relationships/font" Target="fonts/font13.fntdata"/><Relationship Id="rId89"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1.fntdata"/><Relationship Id="rId90"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re Horgan" userId="e4a8125f-3b5f-401e-a371-bd6def80f45d" providerId="ADAL" clId="{5FFEAA26-3925-49AF-976F-8FCADBEA7D15}"/>
    <pc:docChg chg="delSld modSld modSection">
      <pc:chgData name="Daire Horgan" userId="e4a8125f-3b5f-401e-a371-bd6def80f45d" providerId="ADAL" clId="{5FFEAA26-3925-49AF-976F-8FCADBEA7D15}" dt="2025-06-07T19:14:01.463" v="26" actId="47"/>
      <pc:docMkLst>
        <pc:docMk/>
      </pc:docMkLst>
      <pc:sldChg chg="del">
        <pc:chgData name="Daire Horgan" userId="e4a8125f-3b5f-401e-a371-bd6def80f45d" providerId="ADAL" clId="{5FFEAA26-3925-49AF-976F-8FCADBEA7D15}" dt="2025-06-07T19:14:01.463" v="26" actId="47"/>
        <pc:sldMkLst>
          <pc:docMk/>
          <pc:sldMk cId="0" sldId="256"/>
        </pc:sldMkLst>
      </pc:sldChg>
      <pc:sldChg chg="addSp delSp modSp mod">
        <pc:chgData name="Daire Horgan" userId="e4a8125f-3b5f-401e-a371-bd6def80f45d" providerId="ADAL" clId="{5FFEAA26-3925-49AF-976F-8FCADBEA7D15}" dt="2025-06-07T19:13:30.305" v="25" actId="1076"/>
        <pc:sldMkLst>
          <pc:docMk/>
          <pc:sldMk cId="0" sldId="770"/>
        </pc:sldMkLst>
        <pc:spChg chg="mod">
          <ac:chgData name="Daire Horgan" userId="e4a8125f-3b5f-401e-a371-bd6def80f45d" providerId="ADAL" clId="{5FFEAA26-3925-49AF-976F-8FCADBEA7D15}" dt="2025-06-07T19:11:16.163" v="0" actId="1076"/>
          <ac:spMkLst>
            <pc:docMk/>
            <pc:sldMk cId="0" sldId="770"/>
            <ac:spMk id="6" creationId="{00000000-0000-0000-0000-000000000000}"/>
          </ac:spMkLst>
        </pc:spChg>
        <pc:spChg chg="add mod">
          <ac:chgData name="Daire Horgan" userId="e4a8125f-3b5f-401e-a371-bd6def80f45d" providerId="ADAL" clId="{5FFEAA26-3925-49AF-976F-8FCADBEA7D15}" dt="2025-06-07T19:13:30.305" v="25" actId="1076"/>
          <ac:spMkLst>
            <pc:docMk/>
            <pc:sldMk cId="0" sldId="770"/>
            <ac:spMk id="10" creationId="{92FE4DFE-3955-662A-811E-F22614233CCA}"/>
          </ac:spMkLst>
        </pc:spChg>
        <pc:spChg chg="add mod">
          <ac:chgData name="Daire Horgan" userId="e4a8125f-3b5f-401e-a371-bd6def80f45d" providerId="ADAL" clId="{5FFEAA26-3925-49AF-976F-8FCADBEA7D15}" dt="2025-06-07T19:13:28.109" v="24" actId="1076"/>
          <ac:spMkLst>
            <pc:docMk/>
            <pc:sldMk cId="0" sldId="770"/>
            <ac:spMk id="11" creationId="{81473B80-5011-C6BC-786B-3EF32825A6FF}"/>
          </ac:spMkLst>
        </pc:spChg>
        <pc:picChg chg="add del mod">
          <ac:chgData name="Daire Horgan" userId="e4a8125f-3b5f-401e-a371-bd6def80f45d" providerId="ADAL" clId="{5FFEAA26-3925-49AF-976F-8FCADBEA7D15}" dt="2025-06-07T19:11:46.063" v="5" actId="478"/>
          <ac:picMkLst>
            <pc:docMk/>
            <pc:sldMk cId="0" sldId="770"/>
            <ac:picMk id="1025" creationId="{5A7B8C16-8D9D-2920-4F78-A814B850E87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CDFBED-A406-40FE-A1DA-C39D68786A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CD86E06-11FB-40EB-99D8-E8882C000ECB}">
      <dgm:prSet phldrT="[Tekst]"/>
      <dgm:spPr/>
      <dgm:t>
        <a:bodyPr/>
        <a:lstStyle/>
        <a:p>
          <a:pPr>
            <a:buNone/>
          </a:pPr>
          <a:r>
            <a:rPr lang="da-DK" b="1" i="0" dirty="0" err="1"/>
            <a:t>Internal</a:t>
          </a:r>
          <a:r>
            <a:rPr lang="da-DK" b="1" i="0" dirty="0"/>
            <a:t> Liquid </a:t>
          </a:r>
          <a:r>
            <a:rPr lang="da-DK" b="1" i="0" dirty="0" err="1"/>
            <a:t>Cooling</a:t>
          </a:r>
          <a:endParaRPr lang="da-DK" dirty="0"/>
        </a:p>
      </dgm:t>
    </dgm:pt>
    <dgm:pt modelId="{59DAF398-0EAF-4064-949F-3F229E4429C6}" type="parTrans" cxnId="{54BC2EB2-3C3D-4D18-8DF7-1F8640828B50}">
      <dgm:prSet/>
      <dgm:spPr/>
      <dgm:t>
        <a:bodyPr/>
        <a:lstStyle/>
        <a:p>
          <a:endParaRPr lang="da-DK"/>
        </a:p>
      </dgm:t>
    </dgm:pt>
    <dgm:pt modelId="{226BE17F-2017-482F-A28F-8AE504A2C39C}" type="sibTrans" cxnId="{54BC2EB2-3C3D-4D18-8DF7-1F8640828B50}">
      <dgm:prSet/>
      <dgm:spPr/>
      <dgm:t>
        <a:bodyPr/>
        <a:lstStyle/>
        <a:p>
          <a:endParaRPr lang="da-DK"/>
        </a:p>
      </dgm:t>
    </dgm:pt>
    <dgm:pt modelId="{3FB45A48-DD9B-4321-9C16-ED9F3C07AE56}">
      <dgm:prSet phldrT="[Tekst]"/>
      <dgm:spPr/>
      <dgm:t>
        <a:bodyPr/>
        <a:lstStyle/>
        <a:p>
          <a:pPr>
            <a:buNone/>
          </a:pPr>
          <a:r>
            <a:rPr lang="da-DK" b="1" i="0" dirty="0" err="1"/>
            <a:t>External</a:t>
          </a:r>
          <a:r>
            <a:rPr lang="da-DK" b="1" i="0" dirty="0"/>
            <a:t> Heat </a:t>
          </a:r>
          <a:r>
            <a:rPr lang="da-DK" b="1" i="0" dirty="0" err="1"/>
            <a:t>Exchanger</a:t>
          </a:r>
          <a:endParaRPr lang="da-DK" dirty="0"/>
        </a:p>
      </dgm:t>
    </dgm:pt>
    <dgm:pt modelId="{A514D05A-CBC4-4139-AB14-8AF51CB21D92}" type="parTrans" cxnId="{9BBBE7FE-A2A6-46DB-887E-46C78F1640DD}">
      <dgm:prSet/>
      <dgm:spPr/>
      <dgm:t>
        <a:bodyPr/>
        <a:lstStyle/>
        <a:p>
          <a:endParaRPr lang="da-DK"/>
        </a:p>
      </dgm:t>
    </dgm:pt>
    <dgm:pt modelId="{D17C3DF8-3CD8-4698-8BA3-C838CA592A1F}" type="sibTrans" cxnId="{9BBBE7FE-A2A6-46DB-887E-46C78F1640DD}">
      <dgm:prSet/>
      <dgm:spPr/>
      <dgm:t>
        <a:bodyPr/>
        <a:lstStyle/>
        <a:p>
          <a:endParaRPr lang="da-DK"/>
        </a:p>
      </dgm:t>
    </dgm:pt>
    <dgm:pt modelId="{76BCFE65-1179-4B3E-B938-8A273BAC5921}">
      <dgm:prSet phldrT="[Tekst]"/>
      <dgm:spPr/>
      <dgm:t>
        <a:bodyPr/>
        <a:lstStyle/>
        <a:p>
          <a:pPr>
            <a:buNone/>
          </a:pPr>
          <a:r>
            <a:rPr lang="da-DK" b="1" i="0" dirty="0"/>
            <a:t>Active </a:t>
          </a:r>
          <a:r>
            <a:rPr lang="da-DK" b="1" i="0" dirty="0" err="1"/>
            <a:t>Temperature</a:t>
          </a:r>
          <a:r>
            <a:rPr lang="da-DK" b="1" i="0" dirty="0"/>
            <a:t> Control:</a:t>
          </a:r>
          <a:r>
            <a:rPr lang="da-DK" b="0" i="0" dirty="0"/>
            <a:t> </a:t>
          </a:r>
          <a:endParaRPr lang="da-DK" dirty="0"/>
        </a:p>
      </dgm:t>
    </dgm:pt>
    <dgm:pt modelId="{3180162F-2E97-4C55-9EE2-B56B79AC0460}" type="parTrans" cxnId="{56D1EBA4-8572-48D0-A049-88851A99E898}">
      <dgm:prSet/>
      <dgm:spPr/>
      <dgm:t>
        <a:bodyPr/>
        <a:lstStyle/>
        <a:p>
          <a:endParaRPr lang="da-DK"/>
        </a:p>
      </dgm:t>
    </dgm:pt>
    <dgm:pt modelId="{BF7B111D-DD40-4174-B834-0D7BDFC0799F}" type="sibTrans" cxnId="{56D1EBA4-8572-48D0-A049-88851A99E898}">
      <dgm:prSet/>
      <dgm:spPr/>
      <dgm:t>
        <a:bodyPr/>
        <a:lstStyle/>
        <a:p>
          <a:endParaRPr lang="da-DK"/>
        </a:p>
      </dgm:t>
    </dgm:pt>
    <dgm:pt modelId="{58B494BF-009D-4B9D-869B-DB7B05489302}" type="pres">
      <dgm:prSet presAssocID="{A2CDFBED-A406-40FE-A1DA-C39D68786A7D}" presName="Name0" presStyleCnt="0">
        <dgm:presLayoutVars>
          <dgm:chMax val="7"/>
          <dgm:chPref val="7"/>
          <dgm:dir/>
        </dgm:presLayoutVars>
      </dgm:prSet>
      <dgm:spPr/>
    </dgm:pt>
    <dgm:pt modelId="{5639DE93-B26E-42CE-9F38-C91BD1E21F80}" type="pres">
      <dgm:prSet presAssocID="{A2CDFBED-A406-40FE-A1DA-C39D68786A7D}" presName="Name1" presStyleCnt="0"/>
      <dgm:spPr/>
    </dgm:pt>
    <dgm:pt modelId="{DBBEC4C3-0FEE-4B09-A482-BD81B1AA1FD8}" type="pres">
      <dgm:prSet presAssocID="{A2CDFBED-A406-40FE-A1DA-C39D68786A7D}" presName="cycle" presStyleCnt="0"/>
      <dgm:spPr/>
    </dgm:pt>
    <dgm:pt modelId="{CA6037D2-FD14-4156-BC70-13396A28EF17}" type="pres">
      <dgm:prSet presAssocID="{A2CDFBED-A406-40FE-A1DA-C39D68786A7D}" presName="srcNode" presStyleLbl="node1" presStyleIdx="0" presStyleCnt="3"/>
      <dgm:spPr/>
    </dgm:pt>
    <dgm:pt modelId="{3057D23A-2579-4E4C-964A-A9F2ADDCCB38}" type="pres">
      <dgm:prSet presAssocID="{A2CDFBED-A406-40FE-A1DA-C39D68786A7D}" presName="conn" presStyleLbl="parChTrans1D2" presStyleIdx="0" presStyleCnt="1"/>
      <dgm:spPr/>
    </dgm:pt>
    <dgm:pt modelId="{BDB9E2C4-C422-4FC6-BB74-BA496847D7AB}" type="pres">
      <dgm:prSet presAssocID="{A2CDFBED-A406-40FE-A1DA-C39D68786A7D}" presName="extraNode" presStyleLbl="node1" presStyleIdx="0" presStyleCnt="3"/>
      <dgm:spPr/>
    </dgm:pt>
    <dgm:pt modelId="{DE63218A-17A6-4D7F-BA6F-9BA05BFE4DB8}" type="pres">
      <dgm:prSet presAssocID="{A2CDFBED-A406-40FE-A1DA-C39D68786A7D}" presName="dstNode" presStyleLbl="node1" presStyleIdx="0" presStyleCnt="3"/>
      <dgm:spPr/>
    </dgm:pt>
    <dgm:pt modelId="{3FE5D792-FDBC-4EE0-B13D-5BF7AB56179F}" type="pres">
      <dgm:prSet presAssocID="{3CD86E06-11FB-40EB-99D8-E8882C000ECB}" presName="text_1" presStyleLbl="node1" presStyleIdx="0" presStyleCnt="3">
        <dgm:presLayoutVars>
          <dgm:bulletEnabled val="1"/>
        </dgm:presLayoutVars>
      </dgm:prSet>
      <dgm:spPr/>
    </dgm:pt>
    <dgm:pt modelId="{057658A1-9107-46DB-991F-03B07EBCBED5}" type="pres">
      <dgm:prSet presAssocID="{3CD86E06-11FB-40EB-99D8-E8882C000ECB}" presName="accent_1" presStyleCnt="0"/>
      <dgm:spPr/>
    </dgm:pt>
    <dgm:pt modelId="{66C4A176-6C40-42BA-A95E-C7BC7B1B40BF}" type="pres">
      <dgm:prSet presAssocID="{3CD86E06-11FB-40EB-99D8-E8882C000ECB}" presName="accentRepeatNode" presStyleLbl="solidFgAcc1" presStyleIdx="0" presStyleCnt="3"/>
      <dgm:spPr/>
    </dgm:pt>
    <dgm:pt modelId="{5052CEE7-868B-4C32-9756-F941AF230F14}" type="pres">
      <dgm:prSet presAssocID="{3FB45A48-DD9B-4321-9C16-ED9F3C07AE56}" presName="text_2" presStyleLbl="node1" presStyleIdx="1" presStyleCnt="3">
        <dgm:presLayoutVars>
          <dgm:bulletEnabled val="1"/>
        </dgm:presLayoutVars>
      </dgm:prSet>
      <dgm:spPr/>
    </dgm:pt>
    <dgm:pt modelId="{6864459D-3C81-4D13-A160-8F2335EE6E76}" type="pres">
      <dgm:prSet presAssocID="{3FB45A48-DD9B-4321-9C16-ED9F3C07AE56}" presName="accent_2" presStyleCnt="0"/>
      <dgm:spPr/>
    </dgm:pt>
    <dgm:pt modelId="{0177C64A-A343-4E27-B25D-E9FBD48E995D}" type="pres">
      <dgm:prSet presAssocID="{3FB45A48-DD9B-4321-9C16-ED9F3C07AE56}" presName="accentRepeatNode" presStyleLbl="solidFgAcc1" presStyleIdx="1" presStyleCnt="3"/>
      <dgm:spPr/>
    </dgm:pt>
    <dgm:pt modelId="{06CEC0A4-4BE6-41A3-B29B-034CEB2BC50B}" type="pres">
      <dgm:prSet presAssocID="{76BCFE65-1179-4B3E-B938-8A273BAC5921}" presName="text_3" presStyleLbl="node1" presStyleIdx="2" presStyleCnt="3">
        <dgm:presLayoutVars>
          <dgm:bulletEnabled val="1"/>
        </dgm:presLayoutVars>
      </dgm:prSet>
      <dgm:spPr/>
    </dgm:pt>
    <dgm:pt modelId="{A9C17CD9-E98C-4B21-A735-2185FB81B579}" type="pres">
      <dgm:prSet presAssocID="{76BCFE65-1179-4B3E-B938-8A273BAC5921}" presName="accent_3" presStyleCnt="0"/>
      <dgm:spPr/>
    </dgm:pt>
    <dgm:pt modelId="{9E68928E-6C5B-4CE1-A9D7-494F25245308}" type="pres">
      <dgm:prSet presAssocID="{76BCFE65-1179-4B3E-B938-8A273BAC5921}" presName="accentRepeatNode" presStyleLbl="solidFgAcc1" presStyleIdx="2" presStyleCnt="3"/>
      <dgm:spPr/>
    </dgm:pt>
  </dgm:ptLst>
  <dgm:cxnLst>
    <dgm:cxn modelId="{1AC43F18-0AEA-446F-AD8C-BF7643335883}" type="presOf" srcId="{A2CDFBED-A406-40FE-A1DA-C39D68786A7D}" destId="{58B494BF-009D-4B9D-869B-DB7B05489302}" srcOrd="0" destOrd="0" presId="urn:microsoft.com/office/officeart/2008/layout/VerticalCurvedList"/>
    <dgm:cxn modelId="{8E8FCE26-283E-4499-882E-70D8F0310E08}" type="presOf" srcId="{226BE17F-2017-482F-A28F-8AE504A2C39C}" destId="{3057D23A-2579-4E4C-964A-A9F2ADDCCB38}" srcOrd="0" destOrd="0" presId="urn:microsoft.com/office/officeart/2008/layout/VerticalCurvedList"/>
    <dgm:cxn modelId="{A035766A-B69F-4BB1-98B1-43E770E80CD2}" type="presOf" srcId="{3CD86E06-11FB-40EB-99D8-E8882C000ECB}" destId="{3FE5D792-FDBC-4EE0-B13D-5BF7AB56179F}" srcOrd="0" destOrd="0" presId="urn:microsoft.com/office/officeart/2008/layout/VerticalCurvedList"/>
    <dgm:cxn modelId="{0C773F7B-A313-4F94-83AD-7A888A2044ED}" type="presOf" srcId="{3FB45A48-DD9B-4321-9C16-ED9F3C07AE56}" destId="{5052CEE7-868B-4C32-9756-F941AF230F14}" srcOrd="0" destOrd="0" presId="urn:microsoft.com/office/officeart/2008/layout/VerticalCurvedList"/>
    <dgm:cxn modelId="{56D1EBA4-8572-48D0-A049-88851A99E898}" srcId="{A2CDFBED-A406-40FE-A1DA-C39D68786A7D}" destId="{76BCFE65-1179-4B3E-B938-8A273BAC5921}" srcOrd="2" destOrd="0" parTransId="{3180162F-2E97-4C55-9EE2-B56B79AC0460}" sibTransId="{BF7B111D-DD40-4174-B834-0D7BDFC0799F}"/>
    <dgm:cxn modelId="{54BC2EB2-3C3D-4D18-8DF7-1F8640828B50}" srcId="{A2CDFBED-A406-40FE-A1DA-C39D68786A7D}" destId="{3CD86E06-11FB-40EB-99D8-E8882C000ECB}" srcOrd="0" destOrd="0" parTransId="{59DAF398-0EAF-4064-949F-3F229E4429C6}" sibTransId="{226BE17F-2017-482F-A28F-8AE504A2C39C}"/>
    <dgm:cxn modelId="{6CE702BD-E490-4693-94CF-E466E411CCB2}" type="presOf" srcId="{76BCFE65-1179-4B3E-B938-8A273BAC5921}" destId="{06CEC0A4-4BE6-41A3-B29B-034CEB2BC50B}" srcOrd="0" destOrd="0" presId="urn:microsoft.com/office/officeart/2008/layout/VerticalCurvedList"/>
    <dgm:cxn modelId="{9BBBE7FE-A2A6-46DB-887E-46C78F1640DD}" srcId="{A2CDFBED-A406-40FE-A1DA-C39D68786A7D}" destId="{3FB45A48-DD9B-4321-9C16-ED9F3C07AE56}" srcOrd="1" destOrd="0" parTransId="{A514D05A-CBC4-4139-AB14-8AF51CB21D92}" sibTransId="{D17C3DF8-3CD8-4698-8BA3-C838CA592A1F}"/>
    <dgm:cxn modelId="{0CC128A1-24EF-467E-A6E8-65A0DFE21840}" type="presParOf" srcId="{58B494BF-009D-4B9D-869B-DB7B05489302}" destId="{5639DE93-B26E-42CE-9F38-C91BD1E21F80}" srcOrd="0" destOrd="0" presId="urn:microsoft.com/office/officeart/2008/layout/VerticalCurvedList"/>
    <dgm:cxn modelId="{4B737755-C0F6-465D-9D70-2BE447DBA31F}" type="presParOf" srcId="{5639DE93-B26E-42CE-9F38-C91BD1E21F80}" destId="{DBBEC4C3-0FEE-4B09-A482-BD81B1AA1FD8}" srcOrd="0" destOrd="0" presId="urn:microsoft.com/office/officeart/2008/layout/VerticalCurvedList"/>
    <dgm:cxn modelId="{5D378AEC-2A69-4D48-91EE-7640623F3C84}" type="presParOf" srcId="{DBBEC4C3-0FEE-4B09-A482-BD81B1AA1FD8}" destId="{CA6037D2-FD14-4156-BC70-13396A28EF17}" srcOrd="0" destOrd="0" presId="urn:microsoft.com/office/officeart/2008/layout/VerticalCurvedList"/>
    <dgm:cxn modelId="{F4FDC51C-D9C2-482A-9C79-C6CE8B19FB03}" type="presParOf" srcId="{DBBEC4C3-0FEE-4B09-A482-BD81B1AA1FD8}" destId="{3057D23A-2579-4E4C-964A-A9F2ADDCCB38}" srcOrd="1" destOrd="0" presId="urn:microsoft.com/office/officeart/2008/layout/VerticalCurvedList"/>
    <dgm:cxn modelId="{50BF403C-E157-4AEF-BA57-6E8EA4E61135}" type="presParOf" srcId="{DBBEC4C3-0FEE-4B09-A482-BD81B1AA1FD8}" destId="{BDB9E2C4-C422-4FC6-BB74-BA496847D7AB}" srcOrd="2" destOrd="0" presId="urn:microsoft.com/office/officeart/2008/layout/VerticalCurvedList"/>
    <dgm:cxn modelId="{CBFEE161-2962-4F57-956C-5268AA67C562}" type="presParOf" srcId="{DBBEC4C3-0FEE-4B09-A482-BD81B1AA1FD8}" destId="{DE63218A-17A6-4D7F-BA6F-9BA05BFE4DB8}" srcOrd="3" destOrd="0" presId="urn:microsoft.com/office/officeart/2008/layout/VerticalCurvedList"/>
    <dgm:cxn modelId="{D999E355-B62D-4D9B-93C0-29FA5BDDE26C}" type="presParOf" srcId="{5639DE93-B26E-42CE-9F38-C91BD1E21F80}" destId="{3FE5D792-FDBC-4EE0-B13D-5BF7AB56179F}" srcOrd="1" destOrd="0" presId="urn:microsoft.com/office/officeart/2008/layout/VerticalCurvedList"/>
    <dgm:cxn modelId="{8BDEE297-9823-485C-844D-A156C10C6338}" type="presParOf" srcId="{5639DE93-B26E-42CE-9F38-C91BD1E21F80}" destId="{057658A1-9107-46DB-991F-03B07EBCBED5}" srcOrd="2" destOrd="0" presId="urn:microsoft.com/office/officeart/2008/layout/VerticalCurvedList"/>
    <dgm:cxn modelId="{5A77D7B1-EA13-4BB2-B709-AE0ADDFF885D}" type="presParOf" srcId="{057658A1-9107-46DB-991F-03B07EBCBED5}" destId="{66C4A176-6C40-42BA-A95E-C7BC7B1B40BF}" srcOrd="0" destOrd="0" presId="urn:microsoft.com/office/officeart/2008/layout/VerticalCurvedList"/>
    <dgm:cxn modelId="{935E5E23-2D3E-44A4-9AA0-3C2C47E993B7}" type="presParOf" srcId="{5639DE93-B26E-42CE-9F38-C91BD1E21F80}" destId="{5052CEE7-868B-4C32-9756-F941AF230F14}" srcOrd="3" destOrd="0" presId="urn:microsoft.com/office/officeart/2008/layout/VerticalCurvedList"/>
    <dgm:cxn modelId="{D188286A-8F46-44CD-B04C-CA083E700783}" type="presParOf" srcId="{5639DE93-B26E-42CE-9F38-C91BD1E21F80}" destId="{6864459D-3C81-4D13-A160-8F2335EE6E76}" srcOrd="4" destOrd="0" presId="urn:microsoft.com/office/officeart/2008/layout/VerticalCurvedList"/>
    <dgm:cxn modelId="{BC56CF8A-24AE-40F9-986D-54794406EFF2}" type="presParOf" srcId="{6864459D-3C81-4D13-A160-8F2335EE6E76}" destId="{0177C64A-A343-4E27-B25D-E9FBD48E995D}" srcOrd="0" destOrd="0" presId="urn:microsoft.com/office/officeart/2008/layout/VerticalCurvedList"/>
    <dgm:cxn modelId="{A5310569-53F0-412C-939F-4F718755BD9D}" type="presParOf" srcId="{5639DE93-B26E-42CE-9F38-C91BD1E21F80}" destId="{06CEC0A4-4BE6-41A3-B29B-034CEB2BC50B}" srcOrd="5" destOrd="0" presId="urn:microsoft.com/office/officeart/2008/layout/VerticalCurvedList"/>
    <dgm:cxn modelId="{FB444F2D-55D4-4E8C-A354-F0AE9E23EC93}" type="presParOf" srcId="{5639DE93-B26E-42CE-9F38-C91BD1E21F80}" destId="{A9C17CD9-E98C-4B21-A735-2185FB81B579}" srcOrd="6" destOrd="0" presId="urn:microsoft.com/office/officeart/2008/layout/VerticalCurvedList"/>
    <dgm:cxn modelId="{8B188159-AB0A-417B-B014-DEE6CA88B74A}" type="presParOf" srcId="{A9C17CD9-E98C-4B21-A735-2185FB81B579}" destId="{9E68928E-6C5B-4CE1-A9D7-494F2524530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D23A-2579-4E4C-964A-A9F2ADDCCB38}">
      <dsp:nvSpPr>
        <dsp:cNvPr id="0" name=""/>
        <dsp:cNvSpPr/>
      </dsp:nvSpPr>
      <dsp:spPr>
        <a:xfrm>
          <a:off x="-5129461" y="-785768"/>
          <a:ext cx="6108561" cy="61085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E5D792-FDBC-4EE0-B13D-5BF7AB56179F}">
      <dsp:nvSpPr>
        <dsp:cNvPr id="0" name=""/>
        <dsp:cNvSpPr/>
      </dsp:nvSpPr>
      <dsp:spPr>
        <a:xfrm>
          <a:off x="629739" y="453702"/>
          <a:ext cx="7384849" cy="907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253" tIns="109220" rIns="109220" bIns="109220" numCol="1" spcCol="1270" anchor="ctr" anchorCtr="0">
          <a:noAutofit/>
        </a:bodyPr>
        <a:lstStyle/>
        <a:p>
          <a:pPr marL="0" lvl="0" indent="0" algn="l" defTabSz="1911350">
            <a:lnSpc>
              <a:spcPct val="90000"/>
            </a:lnSpc>
            <a:spcBef>
              <a:spcPct val="0"/>
            </a:spcBef>
            <a:spcAft>
              <a:spcPct val="35000"/>
            </a:spcAft>
            <a:buNone/>
          </a:pPr>
          <a:r>
            <a:rPr lang="da-DK" sz="4300" b="1" i="0" kern="1200" dirty="0" err="1"/>
            <a:t>Internal</a:t>
          </a:r>
          <a:r>
            <a:rPr lang="da-DK" sz="4300" b="1" i="0" kern="1200" dirty="0"/>
            <a:t> Liquid </a:t>
          </a:r>
          <a:r>
            <a:rPr lang="da-DK" sz="4300" b="1" i="0" kern="1200" dirty="0" err="1"/>
            <a:t>Cooling</a:t>
          </a:r>
          <a:endParaRPr lang="da-DK" sz="4300" kern="1200" dirty="0"/>
        </a:p>
      </dsp:txBody>
      <dsp:txXfrm>
        <a:off x="629739" y="453702"/>
        <a:ext cx="7384849" cy="907405"/>
      </dsp:txXfrm>
    </dsp:sp>
    <dsp:sp modelId="{66C4A176-6C40-42BA-A95E-C7BC7B1B40BF}">
      <dsp:nvSpPr>
        <dsp:cNvPr id="0" name=""/>
        <dsp:cNvSpPr/>
      </dsp:nvSpPr>
      <dsp:spPr>
        <a:xfrm>
          <a:off x="62610" y="340276"/>
          <a:ext cx="1134256" cy="11342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52CEE7-868B-4C32-9756-F941AF230F14}">
      <dsp:nvSpPr>
        <dsp:cNvPr id="0" name=""/>
        <dsp:cNvSpPr/>
      </dsp:nvSpPr>
      <dsp:spPr>
        <a:xfrm>
          <a:off x="959580" y="1814810"/>
          <a:ext cx="7055008" cy="907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253" tIns="109220" rIns="109220" bIns="109220" numCol="1" spcCol="1270" anchor="ctr" anchorCtr="0">
          <a:noAutofit/>
        </a:bodyPr>
        <a:lstStyle/>
        <a:p>
          <a:pPr marL="0" lvl="0" indent="0" algn="l" defTabSz="1911350">
            <a:lnSpc>
              <a:spcPct val="90000"/>
            </a:lnSpc>
            <a:spcBef>
              <a:spcPct val="0"/>
            </a:spcBef>
            <a:spcAft>
              <a:spcPct val="35000"/>
            </a:spcAft>
            <a:buNone/>
          </a:pPr>
          <a:r>
            <a:rPr lang="da-DK" sz="4300" b="1" i="0" kern="1200" dirty="0" err="1"/>
            <a:t>External</a:t>
          </a:r>
          <a:r>
            <a:rPr lang="da-DK" sz="4300" b="1" i="0" kern="1200" dirty="0"/>
            <a:t> Heat </a:t>
          </a:r>
          <a:r>
            <a:rPr lang="da-DK" sz="4300" b="1" i="0" kern="1200" dirty="0" err="1"/>
            <a:t>Exchanger</a:t>
          </a:r>
          <a:endParaRPr lang="da-DK" sz="4300" kern="1200" dirty="0"/>
        </a:p>
      </dsp:txBody>
      <dsp:txXfrm>
        <a:off x="959580" y="1814810"/>
        <a:ext cx="7055008" cy="907405"/>
      </dsp:txXfrm>
    </dsp:sp>
    <dsp:sp modelId="{0177C64A-A343-4E27-B25D-E9FBD48E995D}">
      <dsp:nvSpPr>
        <dsp:cNvPr id="0" name=""/>
        <dsp:cNvSpPr/>
      </dsp:nvSpPr>
      <dsp:spPr>
        <a:xfrm>
          <a:off x="392452" y="1701384"/>
          <a:ext cx="1134256" cy="11342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CEC0A4-4BE6-41A3-B29B-034CEB2BC50B}">
      <dsp:nvSpPr>
        <dsp:cNvPr id="0" name=""/>
        <dsp:cNvSpPr/>
      </dsp:nvSpPr>
      <dsp:spPr>
        <a:xfrm>
          <a:off x="629739" y="3175917"/>
          <a:ext cx="7384849" cy="907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253" tIns="109220" rIns="109220" bIns="109220" numCol="1" spcCol="1270" anchor="ctr" anchorCtr="0">
          <a:noAutofit/>
        </a:bodyPr>
        <a:lstStyle/>
        <a:p>
          <a:pPr marL="0" lvl="0" indent="0" algn="l" defTabSz="1911350">
            <a:lnSpc>
              <a:spcPct val="90000"/>
            </a:lnSpc>
            <a:spcBef>
              <a:spcPct val="0"/>
            </a:spcBef>
            <a:spcAft>
              <a:spcPct val="35000"/>
            </a:spcAft>
            <a:buNone/>
          </a:pPr>
          <a:r>
            <a:rPr lang="da-DK" sz="4300" b="1" i="0" kern="1200" dirty="0"/>
            <a:t>Active </a:t>
          </a:r>
          <a:r>
            <a:rPr lang="da-DK" sz="4300" b="1" i="0" kern="1200" dirty="0" err="1"/>
            <a:t>Temperature</a:t>
          </a:r>
          <a:r>
            <a:rPr lang="da-DK" sz="4300" b="1" i="0" kern="1200" dirty="0"/>
            <a:t> Control:</a:t>
          </a:r>
          <a:r>
            <a:rPr lang="da-DK" sz="4300" b="0" i="0" kern="1200" dirty="0"/>
            <a:t> </a:t>
          </a:r>
          <a:endParaRPr lang="da-DK" sz="4300" kern="1200" dirty="0"/>
        </a:p>
      </dsp:txBody>
      <dsp:txXfrm>
        <a:off x="629739" y="3175917"/>
        <a:ext cx="7384849" cy="907405"/>
      </dsp:txXfrm>
    </dsp:sp>
    <dsp:sp modelId="{9E68928E-6C5B-4CE1-A9D7-494F25245308}">
      <dsp:nvSpPr>
        <dsp:cNvPr id="0" name=""/>
        <dsp:cNvSpPr/>
      </dsp:nvSpPr>
      <dsp:spPr>
        <a:xfrm>
          <a:off x="62610" y="3062491"/>
          <a:ext cx="1134256" cy="11342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714A-93ED-5FE7-EBDE-EBBA8731ED8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D610A4-6AE0-BA0F-1CE3-AFC59E22D5B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A370307-DE37-44F9-7672-65EBCF71E66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1B5CDEB7-2362-4E8D-C1D9-5720EFBF539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D40E734-0B37-45CF-39A8-C5090A5D048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4319450-E1D0-F5E2-0101-450CE74DE80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EDE729F-F35F-5DED-E041-EC8C2735E96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3484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F703F-6838-75E8-FDF0-E371F96AD7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901D1-B9F5-63B4-6C48-A5A8E977F5A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9B3E0F0-A124-A2F5-C02A-AB3DC6B75FC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42CFCFF-8A6F-08D9-F425-263E8205FB9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B8CF3AD-3760-CA19-ED58-1B1A33A37B5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226409B-CBAE-2DA4-B473-94E21E8360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D5A0B6-4916-0B8F-BB52-C47CA08ABB5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5003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655D-C7E7-D158-46B7-0CECB1174FB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84CCC-2B5E-82C8-498F-13FADA2D1A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4C5A131-C7D4-7498-C75A-B8C53A8FAF3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2F50A60-7FDB-FFED-66DB-87143B2E951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80F7FD9-7A6F-4F7D-15F1-AE3EFA91C06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AD6012A-5EB7-0D26-52A7-A78B577BD75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0E67F5A-F1C4-2FEC-C73C-9441C703A3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657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15566-2737-BCA3-CAFB-9F14906D4B9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386372-4B9F-C052-34FD-42A100B50C4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34D25A1-68B1-48B6-5CB0-A6B3AD0B4F2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C591C3-15BA-3608-FE3B-7CF83FFDF5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01C4C19-7A7A-4788-89F7-E41DF2E36F6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8DB6633-EC19-26D6-D070-EA6B63270A7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61F8EC-AF30-C24F-0A41-BA729F6D2E7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50378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1BB0-0003-061D-8137-BEC8867F39F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FF951-457C-FFE4-2105-CF395036229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C9C3815-0DAE-82FD-8C18-BE5D7C53D5C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810ED61-5616-BCE8-DE29-FE770F2E188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9715BBD-2608-E183-7248-60881E07F2C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853B8E6-DA17-6D45-97AD-1FC2B94C355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690AF65-EE95-953C-F65A-1057AC7450D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21482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E12B9-3D7E-4C49-581D-7358689A0B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85AC95-971D-7F9F-A38A-D14D6B4B078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F2619D2-D93D-1329-7B27-EBFAB0B2F52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BB5EF06-6F9A-A73A-5F39-EF8636BA835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E7066E8-2C36-7313-2976-DF4A60D0A3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90BCFEA-DCFA-CD00-8234-E9D5AD46892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F318BD6-4589-AD8B-56D1-B8D1887A2FA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389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904E-2D1F-3812-0E3D-EA8C2051FB9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1A90C9-C89E-BD4A-7296-67C894C6476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A439ADC-B0B5-1B59-F8EB-B14E9525D6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3536A3C-7F93-34B5-F136-EF097F384AD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ECA241C-9642-F718-C70B-5E46AA36124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88BCF89-244A-B7B1-6CD3-E4243FA8FDA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3D698B4-B59F-3D89-3BE2-C7D5F859F40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030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26CB-1444-C1AC-BA08-D6BB21CB6F4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43548E-2913-216A-A88B-60D128B91F0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B661EC-F4D4-4EC5-D5D2-B0A6FFA101D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C406847-35A7-3F10-CDDF-4CC62872986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06BA86C-745D-E521-0B6A-5315AD795A1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5EC37CC-677A-3955-945F-9D9F314B92A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0FCE391-7E6A-D06C-8420-F4D2F54927B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6184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E4912-F092-CC29-18B0-690A8FF1DB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E6073-A7D8-E581-ABFB-BF7645D04D5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96E20BE-106B-F9C9-E744-6655D65E08B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AC34E35-DAA3-0122-E284-F4E9A04B9E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883787A-434F-528A-3C05-7B89A10FED4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E2400DC-7DD5-C345-F819-DE4DF750341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6D0D346-78B8-823A-AE71-6C85096554C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2702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E4912-F092-CC29-18B0-690A8FF1DB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E6073-A7D8-E581-ABFB-BF7645D04D5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96E20BE-106B-F9C9-E744-6655D65E08B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AC34E35-DAA3-0122-E284-F4E9A04B9E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883787A-434F-528A-3C05-7B89A10FED4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E2400DC-7DD5-C345-F819-DE4DF750341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6D0D346-78B8-823A-AE71-6C85096554C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5805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9EB6-CF84-989B-1B97-1E8A3C83DB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6D5CED-5C96-FB2A-A6B9-40A01A741AE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C36B3DA-BC4F-39ED-F38D-574B68326A6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8423A4B-5A6B-5FC7-80C3-B7EF9A7EF6A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FCC0324-EBE2-E869-8FCC-5120CB91999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178DBB1-27A6-BF4D-A794-B7DD472C461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EEF4206-49BB-B670-BF0F-954C65381BA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089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FF301-DDBA-408A-B6D6-9A3197B7C76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16C07C-198F-5140-3F60-2AC2410D0E7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6C7F9F-38BD-AB9D-0E39-F10CB09D18E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A0554AE-BCF1-578B-D33D-2C182464B54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DA2264B-BC3D-7769-6301-2E9E12BF43A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DDE5688-966E-F68C-F7C5-BCFA641953E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B8ADD02-8E1D-77B2-9AF2-275507F5B32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556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9F15-5920-AEE0-0E83-7AC8E0BC8FF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4E1FA4-5A9F-8EAD-BDC6-FC1362186EC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578E85-5DA9-A2D0-B9CA-60033F78294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18D0395-54FE-7762-C02A-BFD60071B42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C7D251-59D9-CBEA-B5CA-5A7AFA24DD9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25BFD32-6ECB-629B-E38A-432E52ECDB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2A6459F-591E-50CE-09BC-AA0DD3CB03D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58051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A298F-5E1F-5990-FA7A-F87D9B6B958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B1747-58A8-B6C6-C6FA-E20E78EC742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69BB3AC-CC9A-3B1C-A50B-3B39363A486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7FC91A8-4322-CD4F-8DCD-32D82260839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C484565-2D2C-1CE9-42A7-37BEFF3287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17F81D6-9740-A2B3-B66F-063261D2DDF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09681B9-4E96-CC15-F0C7-3EA641CABEB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82687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E5855-87CF-E255-1709-A5F537E6F64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4665F-D36E-8904-DC51-FF2387345A9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DF6C03-FDFF-927A-70A1-E2B58A0F37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DD53F1C-D4F8-52BA-9E93-381F9D8BECF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0DCED72-70D1-D034-17CC-DE0C4D1C308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6997DE0-2C9D-A45D-F273-3309AB73BCA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FB6F172-45A9-B53A-56DA-C7BB9FD243E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095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E454A-424C-9DDE-7505-71484B1908E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34271E-EA6A-1B10-98BF-AB80B75643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C7CA6D8-02FA-4570-6CFB-2A575381193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D4A9212-8D0F-B9CA-B990-EEC2AC4E6F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5F9DBF-C836-EE27-50DB-155AC1A307B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D7DE6CB-B183-94E4-F612-B9BA2C2AECF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4107287-177F-4EBF-1F4C-7608FDD294F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6765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FFE78-D8C0-7994-66E9-EC9D86B8773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22A772-26BC-38AB-0A2F-AAD76255226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7A29E4D-A3D0-81E3-0446-2F1D48FD843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93216D-1956-9D4F-139C-039EDE51205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9089269-FD0F-6216-20CF-9A517224571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7EB6A20-50CB-12FD-31D4-9F0FC5AB1CE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CA07DF2-C75D-E65A-C8AC-722FFD55DF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90670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2CBD6-A5D1-2403-5B94-73077AE1515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FD5FED-0F28-8190-E49E-82675C41C0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AFE15B8-3976-A721-63C7-64E7751B0E5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7E9BD0C-2264-2688-93F5-7E9A39866CF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2C938D2-E842-6726-2DB1-4C7ED99084E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A030EA1-26EE-7890-5CA5-3390125B2F0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B6624F5-78C0-02C9-90A4-5EE942EB433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0777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1506-68AB-8224-490B-C642A3B3D48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139A71-7DD0-EF56-15AD-A2572AAD265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374AE1D-7CAA-EF73-853E-8A91D3D247B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B22E847-3950-ACFC-83A6-CBFED3EA9F0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CD1FA99-47EE-F3B0-0AF2-34100BED1E4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BDA6F18-CA4A-7634-65F1-C4C19021E94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5EC835F-2610-31F4-CE1A-BC0F37E4D29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0335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C98CD-B0CC-08EF-9175-407AEA295C8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099F56-C99A-F7EF-A4D8-20556639904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6D0BC3D-C0AB-C208-6217-26BAB0FCCB5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303687E-A10C-124F-DE3B-01413D5764A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9FD5048-F6AC-ECB0-7625-880EADB65FC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3AB8D1E-50A1-B782-7ADC-8B7A6C8CDFC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86B840C-50F4-068E-07D1-4D7C3C418FD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61118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6F39-72E8-86DD-D1F6-9A8501D0133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46EFC-A4DE-3F37-EE8A-F483D5CB614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0D8595-D5EB-4358-643C-C292592CAF1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9F5589B-0EF9-3799-0315-100F2C86478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ADE7D99-E673-DEB1-70F7-DC44EC4763F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5972F75-5EE3-DDF8-07F1-FA2A336F537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5C85E0A-BB71-00ED-FCFD-151FC447BE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8256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B20F0-D469-E96E-7C3A-1BB2A882DAE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548A3A-4050-740E-D441-D3BE6F2D425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4969103-D19E-E45A-0941-3CC1185E843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AFF32B0-FD46-E691-EE7A-4191B286245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8ADF8B6-CC75-D030-F93C-A85F9378967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841FCB2-43E7-6FC4-73CF-BD1C1B13B94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3CB6489-4091-4112-58EA-B7D9F9D2CFC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1827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CB0D-E168-0347-8F4B-D1A5247E820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71524D-91EA-8A67-BACA-2834DD3EDF8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E6D9086-0667-3855-D86A-17FB0F305E0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B7DEB6-EBD7-A2D6-3B02-191F3C7A36A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00DF53F-653F-C616-679D-FA080AF135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0644005-B596-6111-18D1-A4448343E19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F2A8042-7C21-11BB-D3F8-63B372A673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1965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FCCC-83BB-EACE-966F-AE46DB762EF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A668CC-4D04-7E47-61B8-0558135BD4A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4F7F2C2-21D5-96DC-AB0A-7EFFF826A34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C91F452-3146-0C09-076D-68077DC85AA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461A584-7C3B-8D54-3FAF-8E8C1387B17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447D322-AB48-A19B-A5F1-67E659B8E46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8E19BD7-E995-2177-62DD-6D8629AC571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1507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CB0D-E168-0347-8F4B-D1A5247E820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71524D-91EA-8A67-BACA-2834DD3EDF8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E6D9086-0667-3855-D86A-17FB0F305E0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B7DEB6-EBD7-A2D6-3B02-191F3C7A36A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00DF53F-653F-C616-679D-FA080AF135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0644005-B596-6111-18D1-A4448343E19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F2A8042-7C21-11BB-D3F8-63B372A673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10948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790E-858E-18CB-3EDD-2C55063CB9C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73F58E-FE64-59AB-F051-18C95CB5E8D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E1A0A0A-DEA8-DE6D-279D-3E14DB285B5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611BF59-0802-A1E9-D5AC-412DEB65C91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E9DFDA-2145-38ED-3A18-08EDDCCFDA2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8A06342-FCF8-3E38-0396-29953F12E63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3F594F9-E612-6943-CD1C-EB981DA5538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35606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64A2C-88CA-64AA-B051-6EF684E85F9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8C6B2B-3502-3AF4-57D5-434E403D95C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0EBA984-795E-DE29-3E9F-02CD7968D14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107512C-BD68-415D-5638-D17A9297CCE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049F903-1B5A-232F-0102-6A264BDE703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E60B47F-471D-E837-0EF9-9795474ECD1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982E8F7-8AB0-5596-5A4F-C9140DCC9A9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60305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63A91-E18B-FE08-A7E8-DDA29BBD9D4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8F61D2-C7A4-67E9-C7A9-D3831AEDC47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C88073-393D-B26D-37B0-D10FCA1100B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C513F58-11DD-9EEC-0230-C36DDA1E69C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94B35C9-BC7E-A841-5163-A760FCC05B0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8C579401-7B00-50D9-F158-07BFF5C7DDD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AC52121-0AE9-9BB8-73B6-91169E1E436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43496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46006-537D-1510-A005-A3323DB93F3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2EE9D8-D958-40E0-4216-B414947EB9E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07FF2D7-385C-16EA-4743-CE79064FC85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2F9B241-C993-FD0D-7DF4-D64A17889BC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0EB8823-1166-3DEE-6552-F725ADB20D2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FC23322-95B1-A15B-5D92-CF6FF5C8213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B2CB69F-CF66-37D0-1E2A-633DF65E033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2251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BB051-0BC6-1BA2-B416-A7564794AD8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2CC66-6CFD-D1BE-4C0E-D42D5592961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9C58BBF-4946-2E32-3152-FBFE77EB0BB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EAA6A3-66B5-0F81-A1FA-21DAA92E2ED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BD8932D-54B0-9A71-3B54-075DA987980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9B98753-4587-7856-E5CB-4EB58906769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7605775-A84B-D2AC-683E-372A0C3A842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653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30CE-EA14-A63B-BFF9-CB9D20CB16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29AC9-EE52-F3E4-AB58-5D4CE6AAA2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2E384D5-70BA-AD47-986A-A1635BE4BEB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06ABBCC-83C5-AA2B-DF98-7219E05BAC0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F135B9B-C707-3593-3D70-C08B5DB65FB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1F4339F-44BA-78DC-21AB-9B9B1E5EE94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DE9B377-FC22-CDAD-5FAC-D2C03EB479A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84142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8F51-ABA8-FF60-0EA3-4697D212F30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FF0CD9-6D41-7533-1D6E-9C7D5DCAEF3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627A94D-66D9-1308-FE67-FC2099986AE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A48ACF8-DC3C-6D3C-CFDF-667E687FD51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A8E0987-0840-CACD-DA74-71A40856379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E562FC2-CF83-AC43-F634-4716F05C170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6A88DC9-D627-D56B-3921-25B24B6CCB4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7162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EFB3-A501-F42A-76AC-3E9D26DAE00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960949-CDD5-1DC1-A21E-561A3437CB0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9915E2-8796-3238-909F-D67B158163B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6C825CC-D983-5D5C-2116-82CF97D2AB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A236E2D-9053-D57A-5B50-0489CB461C6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6428856-725A-E0EC-85FA-A82E338A41D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5B7686F-38B0-F2BC-D7E6-A7BB193DC34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2804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4D57E-4142-4FE4-D8D1-AFAECE90C23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07E06-C3AF-20D0-FA2B-5DB8BBDB40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4993638-F785-52C6-63F7-553E874840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0DA7554-D86F-6891-9664-E2EA473AAE0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0A23584-B418-C26C-EC30-CC1EDE2B10B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14705DC-8C03-1695-F8AE-1455A7705B5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5D57CEA-4B44-EA5A-1262-8D3BCA5AD1E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17315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8FD1C-4063-8E52-7E24-1E822C2FB30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50EF6-3872-16F4-B0D7-9899BE44162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15BB73D-E164-820C-9EB8-0AA0ADFA2F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76E7394-A3D9-682E-920C-F8F643B67F9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7310D68-27A7-D7FB-2966-4708B9D3BF1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CE05FFB-BC00-E409-2964-E4A8668A8FD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78FCE7F-C8EA-A255-B100-8B485B3E428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18269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084C-4AED-444A-9434-0BA48541E891}"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694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3A3EB-420C-0424-E887-C61972946F5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5EDDB5-E51E-6F50-2ABA-AC3FA0CB49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221F519-4511-74B7-97FC-8E005ABA797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485BBD1-E7F9-A3CD-104B-A12B941E893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F7212C3-2B95-456E-720A-2EBDAB1F3FA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C2B8749-F0DD-4714-CC2D-15100BB3EE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67937D3-0BAE-C45A-1EBE-28F2CAA2D54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9414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262F-004C-1795-F82B-5871659F13C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58A79E-E3C5-C03C-854C-D93A3EE0774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37B2985-4582-0EB2-5C1C-3F6AF3EBCEA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36CCCEC-200D-E995-76F7-4E6AD719AE1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F15DE55-79F9-D1EC-A2F4-984EA55BB8F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AE3308E-A7B0-09C0-1332-150E57E70D0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CBAB37F-1213-8B4A-19B5-E492CBDD3C1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867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39F0-8BA8-EF99-05AE-E5BEF75254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F34F8-6F08-F7FD-887B-ADB4F1777B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E754E56-0FFF-8164-CB13-467387F78D9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093982-5D61-63D1-57EC-84A6222D582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EB31342-EC9D-1023-3F04-3FA8AADFBC0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ACCFB9E-4C5E-F7A6-159C-A9559A54757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D3888E-551D-2C83-C574-968AE8DADE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6458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A40F6-8AA7-09A9-4EC6-88B14C6811B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A9B88C-7098-0B95-891F-E85CCBFC387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C2924EC-11F0-F124-DE5A-DFC72563629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7AE1633-F43E-34A2-F62D-95FF15289B4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9EAEBF0-E47F-7C7B-255B-D2FADB409B6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2E706AB-281D-2BA9-1181-191B435146C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B07B7C5-916F-0193-3199-6CB5B2248C4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204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9C67-7FE2-7BD1-29FD-7E0C44C1BCE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4BA3C4-B320-0195-B107-1FB6C249E84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970E145-07A5-DDEA-1D95-1F0C07974FC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3C7A6F8-B3AD-F1C8-2B90-529BF255B30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26BFDC5-E71B-4D09-35FE-966DF36A62B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5AE5FD3-74E6-0142-FEDF-02E8713B4C8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32007D-6712-734D-98C4-481E201166A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94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DE106-FA0F-478B-BBFC-4B59393A05EC}"/>
              </a:ext>
            </a:extLst>
          </p:cNvPr>
          <p:cNvSpPr>
            <a:spLocks noGrp="1"/>
          </p:cNvSpPr>
          <p:nvPr>
            <p:ph type="title" hasCustomPrompt="1"/>
          </p:nvPr>
        </p:nvSpPr>
        <p:spPr>
          <a:xfrm>
            <a:off x="1257300" y="201947"/>
            <a:ext cx="6950868" cy="2400300"/>
          </a:xfrm>
        </p:spPr>
        <p:txBody>
          <a:bodyPr anchor="b">
            <a:noAutofit/>
          </a:bodyPr>
          <a:lstStyle>
            <a:lvl1pPr>
              <a:defRPr sz="6600"/>
            </a:lvl1pPr>
          </a:lstStyle>
          <a:p>
            <a:r>
              <a:rPr lang="da-DK" dirty="0"/>
              <a:t>En simpel overskrift</a:t>
            </a:r>
          </a:p>
        </p:txBody>
      </p:sp>
      <p:sp>
        <p:nvSpPr>
          <p:cNvPr id="3" name="Pladsholder til billede 2">
            <a:extLst>
              <a:ext uri="{FF2B5EF4-FFF2-40B4-BE49-F238E27FC236}">
                <a16:creationId xmlns:a16="http://schemas.microsoft.com/office/drawing/2014/main" id="{DA780087-2AD4-45F5-86F6-29A3612D09D3}"/>
              </a:ext>
            </a:extLst>
          </p:cNvPr>
          <p:cNvSpPr>
            <a:spLocks noGrp="1" noChangeAspect="1"/>
          </p:cNvSpPr>
          <p:nvPr>
            <p:ph type="pic" idx="1"/>
          </p:nvPr>
        </p:nvSpPr>
        <p:spPr>
          <a:xfrm>
            <a:off x="9140400" y="0"/>
            <a:ext cx="9147600" cy="102870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da-DK"/>
              <a:t>Klik på ikonet for at tilføje et billede</a:t>
            </a:r>
            <a:endParaRPr lang="da-DK" dirty="0"/>
          </a:p>
        </p:txBody>
      </p:sp>
      <p:sp>
        <p:nvSpPr>
          <p:cNvPr id="14" name="Pladsholder til indhold 2">
            <a:extLst>
              <a:ext uri="{FF2B5EF4-FFF2-40B4-BE49-F238E27FC236}">
                <a16:creationId xmlns:a16="http://schemas.microsoft.com/office/drawing/2014/main" id="{9729E19D-392B-42A9-B4EE-BCD9246534AE}"/>
              </a:ext>
            </a:extLst>
          </p:cNvPr>
          <p:cNvSpPr>
            <a:spLocks noGrp="1"/>
          </p:cNvSpPr>
          <p:nvPr>
            <p:ph idx="10" hasCustomPrompt="1"/>
          </p:nvPr>
        </p:nvSpPr>
        <p:spPr>
          <a:xfrm>
            <a:off x="1257300" y="3108470"/>
            <a:ext cx="6950868" cy="6527007"/>
          </a:xfrm>
          <a:prstGeom prst="rect">
            <a:avLst/>
          </a:prstGeom>
        </p:spPr>
        <p:txBody>
          <a:bodyPr/>
          <a:lstStyle>
            <a:lvl1pPr>
              <a:spcAft>
                <a:spcPts val="1800"/>
              </a:spcAft>
              <a:defRPr lang="da-DK" dirty="0"/>
            </a:lvl1pPr>
            <a:lvl2pPr>
              <a:spcAft>
                <a:spcPts val="750"/>
              </a:spcAft>
              <a:defRPr/>
            </a:lvl2pPr>
            <a:lvl3pPr>
              <a:spcAft>
                <a:spcPts val="750"/>
              </a:spcAft>
              <a:defRPr/>
            </a:lvl3pPr>
          </a:lstStyle>
          <a:p>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a:p>
            <a:r>
              <a:rPr lang="sv-SE" dirty="0" err="1"/>
              <a:t>Adipiscing</a:t>
            </a:r>
            <a:r>
              <a:rPr lang="sv-SE" dirty="0"/>
              <a:t> elit sed </a:t>
            </a:r>
            <a:r>
              <a:rPr lang="sv-SE" dirty="0" err="1"/>
              <a:t>diam</a:t>
            </a:r>
            <a:r>
              <a:rPr lang="sv-SE" dirty="0"/>
              <a:t> </a:t>
            </a:r>
            <a:r>
              <a:rPr lang="sv-SE" dirty="0" err="1"/>
              <a:t>nonummy</a:t>
            </a:r>
            <a:r>
              <a:rPr lang="sv-SE" dirty="0"/>
              <a:t> </a:t>
            </a:r>
            <a:r>
              <a:rPr lang="sv-SE" dirty="0" err="1"/>
              <a:t>nibh</a:t>
            </a:r>
            <a:r>
              <a:rPr lang="sv-SE" dirty="0"/>
              <a:t> </a:t>
            </a:r>
            <a:r>
              <a:rPr lang="sv-SE" dirty="0" err="1"/>
              <a:t>euismod</a:t>
            </a:r>
            <a:endParaRPr lang="sv-SE" dirty="0"/>
          </a:p>
          <a:p>
            <a:r>
              <a:rPr lang="sv-SE" dirty="0" err="1"/>
              <a:t>Tincidunt</a:t>
            </a:r>
            <a:r>
              <a:rPr lang="sv-SE" dirty="0"/>
              <a:t> ut </a:t>
            </a:r>
            <a:r>
              <a:rPr lang="sv-SE" dirty="0" err="1"/>
              <a:t>laoreet</a:t>
            </a:r>
            <a:endParaRPr lang="da-DK" dirty="0"/>
          </a:p>
          <a:p>
            <a:r>
              <a:rPr lang="sv-SE" dirty="0" err="1"/>
              <a:t>Nonummy</a:t>
            </a:r>
            <a:r>
              <a:rPr lang="sv-SE" dirty="0"/>
              <a:t> </a:t>
            </a:r>
            <a:r>
              <a:rPr lang="sv-SE" dirty="0" err="1"/>
              <a:t>nibh</a:t>
            </a:r>
            <a:r>
              <a:rPr lang="sv-SE" dirty="0"/>
              <a:t> </a:t>
            </a:r>
            <a:r>
              <a:rPr lang="sv-SE" dirty="0" err="1"/>
              <a:t>euismod</a:t>
            </a:r>
            <a:endParaRPr lang="da-DK" dirty="0"/>
          </a:p>
        </p:txBody>
      </p:sp>
    </p:spTree>
    <p:extLst>
      <p:ext uri="{BB962C8B-B14F-4D97-AF65-F5344CB8AC3E}">
        <p14:creationId xmlns:p14="http://schemas.microsoft.com/office/powerpoint/2010/main" val="219388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BEFBE80-AF6A-4F25-BDDB-806CD721F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13278173" y="4187807"/>
            <a:ext cx="10019654" cy="11588385"/>
          </a:xfrm>
          <a:prstGeom prst="rect">
            <a:avLst/>
          </a:prstGeom>
        </p:spPr>
      </p:pic>
      <p:sp>
        <p:nvSpPr>
          <p:cNvPr id="26" name="Titel 1">
            <a:extLst>
              <a:ext uri="{FF2B5EF4-FFF2-40B4-BE49-F238E27FC236}">
                <a16:creationId xmlns:a16="http://schemas.microsoft.com/office/drawing/2014/main" id="{7F9E0143-B80E-46D5-9DA9-0E28E689100E}"/>
              </a:ext>
            </a:extLst>
          </p:cNvPr>
          <p:cNvSpPr>
            <a:spLocks noGrp="1"/>
          </p:cNvSpPr>
          <p:nvPr>
            <p:ph type="title" hasCustomPrompt="1"/>
          </p:nvPr>
        </p:nvSpPr>
        <p:spPr>
          <a:xfrm>
            <a:off x="1257300" y="547688"/>
            <a:ext cx="15773400" cy="1988345"/>
          </a:xfrm>
          <a:prstGeom prst="rect">
            <a:avLst/>
          </a:prstGeom>
        </p:spPr>
        <p:txBody>
          <a:bodyPr anchor="b"/>
          <a:lstStyle>
            <a:lvl1pPr>
              <a:defRPr/>
            </a:lvl1pPr>
          </a:lstStyle>
          <a:p>
            <a:r>
              <a:rPr lang="da-DK" dirty="0"/>
              <a:t>En simpel overskrift</a:t>
            </a:r>
          </a:p>
        </p:txBody>
      </p:sp>
      <p:sp>
        <p:nvSpPr>
          <p:cNvPr id="27" name="Pladsholder til indhold 2">
            <a:extLst>
              <a:ext uri="{FF2B5EF4-FFF2-40B4-BE49-F238E27FC236}">
                <a16:creationId xmlns:a16="http://schemas.microsoft.com/office/drawing/2014/main" id="{7A2D9032-B62C-4437-8E6A-BB9C401CB84E}"/>
              </a:ext>
            </a:extLst>
          </p:cNvPr>
          <p:cNvSpPr>
            <a:spLocks noGrp="1"/>
          </p:cNvSpPr>
          <p:nvPr>
            <p:ph idx="1" hasCustomPrompt="1"/>
          </p:nvPr>
        </p:nvSpPr>
        <p:spPr>
          <a:xfrm>
            <a:off x="1257300" y="3103604"/>
            <a:ext cx="15773400" cy="6527007"/>
          </a:xfrm>
          <a:prstGeom prst="rect">
            <a:avLst/>
          </a:prstGeom>
        </p:spPr>
        <p:txBody>
          <a:bodyPr/>
          <a:lstStyle>
            <a:lvl1pPr>
              <a:spcAft>
                <a:spcPts val="1800"/>
              </a:spcAft>
              <a:defRPr lang="da-DK" dirty="0"/>
            </a:lvl1pPr>
            <a:lvl2pPr>
              <a:spcAft>
                <a:spcPts val="750"/>
              </a:spcAft>
              <a:defRPr/>
            </a:lvl2pPr>
            <a:lvl3pPr>
              <a:spcAft>
                <a:spcPts val="750"/>
              </a:spcAft>
              <a:defRPr/>
            </a:lvl3pPr>
          </a:lstStyle>
          <a:p>
            <a:pPr>
              <a:spcAft>
                <a:spcPts val="1200"/>
              </a:spcAft>
            </a:pP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a:p>
            <a:pPr>
              <a:spcAft>
                <a:spcPts val="1200"/>
              </a:spcAft>
            </a:pPr>
            <a:r>
              <a:rPr lang="da-DK" dirty="0" err="1"/>
              <a:t>Consectetuer</a:t>
            </a:r>
            <a:r>
              <a:rPr lang="da-DK" dirty="0"/>
              <a:t> </a:t>
            </a:r>
            <a:r>
              <a:rPr lang="da-DK" dirty="0" err="1"/>
              <a:t>adipiscing</a:t>
            </a:r>
            <a:r>
              <a:rPr lang="da-DK" dirty="0"/>
              <a:t> </a:t>
            </a:r>
            <a:r>
              <a:rPr lang="da-DK" dirty="0" err="1"/>
              <a:t>elit</a:t>
            </a:r>
            <a:r>
              <a:rPr lang="da-DK" dirty="0"/>
              <a:t> </a:t>
            </a:r>
            <a:r>
              <a:rPr lang="da-DK" dirty="0" err="1"/>
              <a:t>sed</a:t>
            </a:r>
            <a:r>
              <a:rPr lang="da-DK" dirty="0"/>
              <a:t> diam</a:t>
            </a:r>
          </a:p>
          <a:p>
            <a:pPr>
              <a:spcAft>
                <a:spcPts val="1200"/>
              </a:spcAft>
            </a:pPr>
            <a:r>
              <a:rPr lang="da-DK" dirty="0" err="1"/>
              <a:t>Duis</a:t>
            </a:r>
            <a:r>
              <a:rPr lang="da-DK" dirty="0"/>
              <a:t> </a:t>
            </a:r>
            <a:r>
              <a:rPr lang="da-DK" dirty="0" err="1"/>
              <a:t>autem</a:t>
            </a:r>
            <a:r>
              <a:rPr lang="da-DK" dirty="0"/>
              <a:t> vel </a:t>
            </a:r>
            <a:r>
              <a:rPr lang="da-DK" dirty="0" err="1"/>
              <a:t>eum</a:t>
            </a:r>
            <a:r>
              <a:rPr lang="da-DK" dirty="0"/>
              <a:t> </a:t>
            </a:r>
            <a:r>
              <a:rPr lang="da-DK" dirty="0" err="1"/>
              <a:t>iriure</a:t>
            </a:r>
            <a:r>
              <a:rPr lang="da-DK" dirty="0"/>
              <a:t> </a:t>
            </a:r>
            <a:r>
              <a:rPr lang="da-DK" dirty="0" err="1"/>
              <a:t>dolor</a:t>
            </a:r>
            <a:endParaRPr lang="da-DK" dirty="0"/>
          </a:p>
        </p:txBody>
      </p:sp>
    </p:spTree>
    <p:extLst>
      <p:ext uri="{BB962C8B-B14F-4D97-AF65-F5344CB8AC3E}">
        <p14:creationId xmlns:p14="http://schemas.microsoft.com/office/powerpoint/2010/main" val="3209127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9899904"/>
          </a:xfrm>
          <a:prstGeom prst="rect">
            <a:avLst/>
          </a:prstGeom>
        </p:spPr>
      </p:pic>
      <p:sp>
        <p:nvSpPr>
          <p:cNvPr id="2" name="Titel 1"/>
          <p:cNvSpPr>
            <a:spLocks noGrp="1"/>
          </p:cNvSpPr>
          <p:nvPr>
            <p:ph type="ctrTitle" hasCustomPrompt="1"/>
          </p:nvPr>
        </p:nvSpPr>
        <p:spPr>
          <a:xfrm>
            <a:off x="1079104" y="1543100"/>
            <a:ext cx="16417824" cy="1584176"/>
          </a:xfrm>
        </p:spPr>
        <p:txBody>
          <a:bodyPr>
            <a:noAutofit/>
          </a:bodyPr>
          <a:lstStyle>
            <a:lvl1pPr algn="l">
              <a:defRPr sz="8800" b="0">
                <a:solidFill>
                  <a:schemeClr val="bg1"/>
                </a:solidFill>
                <a:latin typeface="Segoe UI Semibold" panose="020B0702040204020203" pitchFamily="34" charset="0"/>
                <a:ea typeface="Tahoma" panose="020B0604030504040204" pitchFamily="34" charset="0"/>
                <a:cs typeface="Segoe UI Semibold" panose="020B0702040204020203" pitchFamily="34" charset="0"/>
              </a:defRPr>
            </a:lvl1pPr>
          </a:lstStyle>
          <a:p>
            <a:r>
              <a:rPr lang="da-DK" dirty="0" err="1"/>
              <a:t>Heading</a:t>
            </a:r>
            <a:endParaRPr lang="da-DK" dirty="0"/>
          </a:p>
        </p:txBody>
      </p:sp>
      <p:sp>
        <p:nvSpPr>
          <p:cNvPr id="3" name="Undertitel 2"/>
          <p:cNvSpPr>
            <a:spLocks noGrp="1"/>
          </p:cNvSpPr>
          <p:nvPr>
            <p:ph type="subTitle" idx="1" hasCustomPrompt="1"/>
          </p:nvPr>
        </p:nvSpPr>
        <p:spPr>
          <a:xfrm>
            <a:off x="1079104" y="3271292"/>
            <a:ext cx="16417824" cy="432048"/>
          </a:xfrm>
        </p:spPr>
        <p:txBody>
          <a:bodyPr>
            <a:noAutofit/>
          </a:bodyPr>
          <a:lstStyle>
            <a:lvl1pPr marL="0" indent="0" algn="l">
              <a:buNone/>
              <a:defRPr sz="2200">
                <a:solidFill>
                  <a:schemeClr val="bg1"/>
                </a:solidFill>
                <a:latin typeface="Segoe UI Semibold" panose="020B0702040204020203" pitchFamily="34" charset="0"/>
                <a:cs typeface="Segoe UI Semibold" panose="020B0702040204020203" pitchFamily="34" charset="0"/>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da-DK" dirty="0"/>
              <a:t> </a:t>
            </a:r>
            <a:r>
              <a:rPr lang="da-DK" dirty="0" err="1"/>
              <a:t>Name</a:t>
            </a:r>
            <a:r>
              <a:rPr lang="da-DK" dirty="0"/>
              <a:t> / Date</a:t>
            </a:r>
          </a:p>
        </p:txBody>
      </p:sp>
    </p:spTree>
    <p:extLst>
      <p:ext uri="{BB962C8B-B14F-4D97-AF65-F5344CB8AC3E}">
        <p14:creationId xmlns:p14="http://schemas.microsoft.com/office/powerpoint/2010/main" val="2257802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914400" y="246956"/>
            <a:ext cx="16459200" cy="1714500"/>
          </a:xfrm>
        </p:spPr>
        <p:txBody>
          <a:bodyPr>
            <a:normAutofit/>
          </a:bodyPr>
          <a:lstStyle>
            <a:lvl1pPr algn="l">
              <a:defRPr sz="5000">
                <a:solidFill>
                  <a:srgbClr val="3EB5E9"/>
                </a:solidFill>
              </a:defRPr>
            </a:lvl1pPr>
          </a:lstStyle>
          <a:p>
            <a:r>
              <a:rPr lang="da-DK" dirty="0"/>
              <a:t>Klik for at redigere i master</a:t>
            </a:r>
          </a:p>
        </p:txBody>
      </p:sp>
      <p:sp>
        <p:nvSpPr>
          <p:cNvPr id="3" name="Pladsholder til indhold 2"/>
          <p:cNvSpPr>
            <a:spLocks noGrp="1"/>
          </p:cNvSpPr>
          <p:nvPr>
            <p:ph idx="1"/>
          </p:nvPr>
        </p:nvSpPr>
        <p:spPr>
          <a:xfrm>
            <a:off x="914400" y="2400303"/>
            <a:ext cx="16459200" cy="6343598"/>
          </a:xfrm>
        </p:spPr>
        <p:txBody>
          <a:bodyPr/>
          <a:lstStyle>
            <a:lvl1pPr>
              <a:buClr>
                <a:srgbClr val="3EB5E9"/>
              </a:buClr>
              <a:defRPr sz="4000">
                <a:solidFill>
                  <a:schemeClr val="tx1">
                    <a:lumMod val="75000"/>
                    <a:lumOff val="25000"/>
                  </a:schemeClr>
                </a:solidFill>
              </a:defRPr>
            </a:lvl1pPr>
            <a:lvl2pPr>
              <a:buClr>
                <a:srgbClr val="3EB5E9"/>
              </a:buClr>
              <a:defRPr sz="4000">
                <a:solidFill>
                  <a:schemeClr val="tx1">
                    <a:lumMod val="75000"/>
                    <a:lumOff val="25000"/>
                  </a:schemeClr>
                </a:solidFill>
              </a:defRPr>
            </a:lvl2pPr>
            <a:lvl3pPr>
              <a:buClr>
                <a:srgbClr val="3EB5E9"/>
              </a:buClr>
              <a:defRPr sz="3600">
                <a:solidFill>
                  <a:schemeClr val="tx1">
                    <a:lumMod val="75000"/>
                    <a:lumOff val="25000"/>
                  </a:schemeClr>
                </a:solidFill>
              </a:defRPr>
            </a:lvl3pPr>
            <a:lvl4pPr>
              <a:buClr>
                <a:srgbClr val="3EB5E9"/>
              </a:buClr>
              <a:defRPr/>
            </a:lvl4pPr>
            <a:lvl5pPr>
              <a:buClr>
                <a:srgbClr val="3EB5E9"/>
              </a:buClr>
              <a:defRPr/>
            </a:lvl5pPr>
          </a:lstStyle>
          <a:p>
            <a:pPr lvl="0"/>
            <a:r>
              <a:rPr lang="da-DK" dirty="0"/>
              <a:t>Klik for at redigere i master</a:t>
            </a:r>
          </a:p>
          <a:p>
            <a:pPr lvl="1"/>
            <a:r>
              <a:rPr lang="da-DK" dirty="0"/>
              <a:t>Andet niveau</a:t>
            </a:r>
          </a:p>
          <a:p>
            <a:pPr lvl="2"/>
            <a:r>
              <a:rPr lang="da-DK" dirty="0"/>
              <a:t>Tredje niveau</a:t>
            </a:r>
          </a:p>
        </p:txBody>
      </p:sp>
      <p:pic>
        <p:nvPicPr>
          <p:cNvPr id="4" name="Billed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866"/>
          <a:stretch/>
        </p:blipFill>
        <p:spPr>
          <a:xfrm>
            <a:off x="0" y="1692698"/>
            <a:ext cx="18288000" cy="1788664"/>
          </a:xfrm>
          <a:prstGeom prst="rect">
            <a:avLst/>
          </a:prstGeom>
        </p:spPr>
      </p:pic>
    </p:spTree>
    <p:extLst>
      <p:ext uri="{BB962C8B-B14F-4D97-AF65-F5344CB8AC3E}">
        <p14:creationId xmlns:p14="http://schemas.microsoft.com/office/powerpoint/2010/main" val="113591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444626" y="6610352"/>
            <a:ext cx="15544800" cy="2043112"/>
          </a:xfrm>
        </p:spPr>
        <p:txBody>
          <a:bodyPr anchor="t"/>
          <a:lstStyle>
            <a:lvl1pPr algn="l">
              <a:defRPr sz="8000" b="1" cap="all"/>
            </a:lvl1pPr>
          </a:lstStyle>
          <a:p>
            <a:r>
              <a:rPr lang="da-DK"/>
              <a:t>Klik for at redigere i master</a:t>
            </a:r>
          </a:p>
        </p:txBody>
      </p:sp>
      <p:sp>
        <p:nvSpPr>
          <p:cNvPr id="3" name="Pladsholder til tekst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5" name="Pladsholder til sidefod 4"/>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6" name="Pladsholder til diasnummer 5"/>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196276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6" name="Pladsholder til sidefod 5"/>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7" name="Pladsholder til diasnummer 6"/>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125999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914400" y="411958"/>
            <a:ext cx="16459200" cy="17145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a-DK"/>
              <a:t>Klik for at redigere i master</a:t>
            </a:r>
          </a:p>
        </p:txBody>
      </p:sp>
      <p:sp>
        <p:nvSpPr>
          <p:cNvPr id="4" name="Pladsholder til indhold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a-DK"/>
              <a:t>Klik for at redigere i master</a:t>
            </a:r>
          </a:p>
        </p:txBody>
      </p:sp>
      <p:sp>
        <p:nvSpPr>
          <p:cNvPr id="6" name="Pladsholder til indhold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8" name="Pladsholder til sidefod 7"/>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9" name="Pladsholder til diasnummer 8"/>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2127089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246956"/>
            <a:ext cx="15430400" cy="1714500"/>
          </a:xfrm>
        </p:spPr>
        <p:txBody>
          <a:bodyPr/>
          <a:lstStyle/>
          <a:p>
            <a:r>
              <a:rPr lang="da-DK"/>
              <a:t>Klik for at redigere i master</a:t>
            </a:r>
          </a:p>
        </p:txBody>
      </p:sp>
      <p:sp>
        <p:nvSpPr>
          <p:cNvPr id="3" name="Pladsholder til dato 2"/>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4" name="Pladsholder til sidefod 3"/>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5" name="Pladsholder til diasnummer 4"/>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401426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3" name="Pladsholder til sidefod 2"/>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4" name="Pladsholder til diasnummer 3"/>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4031997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914403" y="409574"/>
            <a:ext cx="6016626" cy="1743076"/>
          </a:xfrm>
        </p:spPr>
        <p:txBody>
          <a:bodyPr anchor="b"/>
          <a:lstStyle>
            <a:lvl1pPr algn="l">
              <a:defRPr sz="4000" b="1"/>
            </a:lvl1pPr>
          </a:lstStyle>
          <a:p>
            <a:r>
              <a:rPr lang="da-DK"/>
              <a:t>Klik for at redigere i master</a:t>
            </a:r>
          </a:p>
        </p:txBody>
      </p:sp>
      <p:sp>
        <p:nvSpPr>
          <p:cNvPr id="3" name="Pladsholder til indhold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a-DK"/>
              <a:t>Klik for at redigere i master</a:t>
            </a:r>
          </a:p>
        </p:txBody>
      </p:sp>
      <p:sp>
        <p:nvSpPr>
          <p:cNvPr id="5" name="Pladsholder til dato 4"/>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6" name="Pladsholder til sidefod 5"/>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7" name="Pladsholder til diasnummer 6"/>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2631639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3584576" y="7200900"/>
            <a:ext cx="10972800" cy="850108"/>
          </a:xfrm>
        </p:spPr>
        <p:txBody>
          <a:bodyPr anchor="b"/>
          <a:lstStyle>
            <a:lvl1pPr algn="l">
              <a:defRPr sz="4000" b="1"/>
            </a:lvl1pPr>
          </a:lstStyle>
          <a:p>
            <a:r>
              <a:rPr lang="da-DK"/>
              <a:t>Klik for at redigere i master</a:t>
            </a:r>
          </a:p>
        </p:txBody>
      </p:sp>
      <p:sp>
        <p:nvSpPr>
          <p:cNvPr id="3" name="Pladsholder til billede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da-DK"/>
          </a:p>
        </p:txBody>
      </p:sp>
      <p:sp>
        <p:nvSpPr>
          <p:cNvPr id="4" name="Pladsholder til tekst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a-DK"/>
              <a:t>Klik for at redigere i master</a:t>
            </a:r>
          </a:p>
        </p:txBody>
      </p:sp>
      <p:sp>
        <p:nvSpPr>
          <p:cNvPr id="5" name="Pladsholder til dato 4"/>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6" name="Pladsholder til sidefod 5"/>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7" name="Pladsholder til diasnummer 6"/>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2559413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5" name="Pladsholder til sidefod 4"/>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6" name="Pladsholder til diasnummer 5"/>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284980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13258800" y="309562"/>
            <a:ext cx="4114800" cy="6581776"/>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914400" y="309562"/>
            <a:ext cx="12039600" cy="6581776"/>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914400" y="9534526"/>
            <a:ext cx="4267200" cy="547688"/>
          </a:xfrm>
          <a:prstGeom prst="rect">
            <a:avLst/>
          </a:prstGeom>
        </p:spPr>
        <p:txBody>
          <a:bodyPr/>
          <a:lstStyle/>
          <a:p>
            <a:pPr defTabSz="1828800">
              <a:defRPr/>
            </a:pPr>
            <a:fld id="{E64A101F-0BBD-4B29-A015-114877F51A0C}" type="datetimeFigureOut">
              <a:rPr lang="da-DK" sz="3600" smtClean="0">
                <a:solidFill>
                  <a:prstClr val="black"/>
                </a:solidFill>
              </a:rPr>
              <a:pPr defTabSz="1828800">
                <a:defRPr/>
              </a:pPr>
              <a:t>07-06-2025</a:t>
            </a:fld>
            <a:endParaRPr lang="da-DK" sz="3600">
              <a:solidFill>
                <a:prstClr val="black"/>
              </a:solidFill>
            </a:endParaRPr>
          </a:p>
        </p:txBody>
      </p:sp>
      <p:sp>
        <p:nvSpPr>
          <p:cNvPr id="5" name="Pladsholder til sidefod 4"/>
          <p:cNvSpPr>
            <a:spLocks noGrp="1"/>
          </p:cNvSpPr>
          <p:nvPr>
            <p:ph type="ftr" sz="quarter" idx="11"/>
          </p:nvPr>
        </p:nvSpPr>
        <p:spPr>
          <a:xfrm>
            <a:off x="6248400" y="9534526"/>
            <a:ext cx="5791200" cy="547688"/>
          </a:xfrm>
          <a:prstGeom prst="rect">
            <a:avLst/>
          </a:prstGeom>
        </p:spPr>
        <p:txBody>
          <a:bodyPr/>
          <a:lstStyle/>
          <a:p>
            <a:pPr defTabSz="1828800">
              <a:defRPr/>
            </a:pPr>
            <a:endParaRPr lang="da-DK" sz="3600">
              <a:solidFill>
                <a:prstClr val="black"/>
              </a:solidFill>
            </a:endParaRPr>
          </a:p>
        </p:txBody>
      </p:sp>
      <p:sp>
        <p:nvSpPr>
          <p:cNvPr id="6" name="Pladsholder til diasnummer 5"/>
          <p:cNvSpPr>
            <a:spLocks noGrp="1"/>
          </p:cNvSpPr>
          <p:nvPr>
            <p:ph type="sldNum" sz="quarter" idx="12"/>
          </p:nvPr>
        </p:nvSpPr>
        <p:spPr>
          <a:xfrm>
            <a:off x="13106400" y="9534526"/>
            <a:ext cx="4267200" cy="547688"/>
          </a:xfrm>
          <a:prstGeom prst="rect">
            <a:avLst/>
          </a:prstGeom>
        </p:spPr>
        <p:txBody>
          <a:bodyPr/>
          <a:lstStyle/>
          <a:p>
            <a:pPr defTabSz="1828800">
              <a:defRPr/>
            </a:pPr>
            <a:fld id="{4E9DD748-5DE2-484A-9FFB-B944D1286087}" type="slidenum">
              <a:rPr lang="da-DK" sz="3600" smtClean="0">
                <a:solidFill>
                  <a:prstClr val="black"/>
                </a:solidFill>
              </a:rPr>
              <a:pPr defTabSz="1828800">
                <a:defRPr/>
              </a:pPr>
              <a:t>‹#›</a:t>
            </a:fld>
            <a:endParaRPr lang="da-DK" sz="3600">
              <a:solidFill>
                <a:prstClr val="black"/>
              </a:solidFill>
            </a:endParaRPr>
          </a:p>
        </p:txBody>
      </p:sp>
    </p:spTree>
    <p:extLst>
      <p:ext uri="{BB962C8B-B14F-4D97-AF65-F5344CB8AC3E}">
        <p14:creationId xmlns:p14="http://schemas.microsoft.com/office/powerpoint/2010/main" val="214580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9" y="0"/>
            <a:ext cx="18282582" cy="10287000"/>
          </a:xfrm>
          <a:prstGeom prst="rect">
            <a:avLst/>
          </a:prstGeom>
        </p:spPr>
      </p:pic>
      <p:sp>
        <p:nvSpPr>
          <p:cNvPr id="2" name="Pladsholder til titel 1"/>
          <p:cNvSpPr>
            <a:spLocks noGrp="1"/>
          </p:cNvSpPr>
          <p:nvPr>
            <p:ph type="title"/>
          </p:nvPr>
        </p:nvSpPr>
        <p:spPr>
          <a:xfrm>
            <a:off x="914400" y="246956"/>
            <a:ext cx="16459200" cy="171450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914400" y="2407197"/>
            <a:ext cx="16459200" cy="634359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p:txBody>
      </p:sp>
      <p:pic>
        <p:nvPicPr>
          <p:cNvPr id="5" name="Billede 4"/>
          <p:cNvPicPr>
            <a:picLocks noChangeAspect="1"/>
          </p:cNvPicPr>
          <p:nvPr userDrawn="1"/>
        </p:nvPicPr>
        <p:blipFill rotWithShape="1">
          <a:blip r:embed="rId14" cstate="print">
            <a:extLst>
              <a:ext uri="{28A0092B-C50C-407E-A947-70E740481C1C}">
                <a14:useLocalDpi xmlns:a14="http://schemas.microsoft.com/office/drawing/2010/main" val="0"/>
              </a:ext>
            </a:extLst>
          </a:blip>
          <a:srcRect l="4866"/>
          <a:stretch/>
        </p:blipFill>
        <p:spPr>
          <a:xfrm>
            <a:off x="0" y="1692698"/>
            <a:ext cx="18288000" cy="1788664"/>
          </a:xfrm>
          <a:prstGeom prst="rect">
            <a:avLst/>
          </a:prstGeom>
        </p:spPr>
      </p:pic>
    </p:spTree>
    <p:extLst>
      <p:ext uri="{BB962C8B-B14F-4D97-AF65-F5344CB8AC3E}">
        <p14:creationId xmlns:p14="http://schemas.microsoft.com/office/powerpoint/2010/main" val="20796175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1828800" rtl="0" eaLnBrk="1" latinLnBrk="0" hangingPunct="1">
        <a:spcBef>
          <a:spcPct val="0"/>
        </a:spcBef>
        <a:buNone/>
        <a:defRPr sz="5000" kern="1200">
          <a:solidFill>
            <a:srgbClr val="3EB5E9"/>
          </a:solidFill>
          <a:latin typeface="Segoe UI Semibold" panose="020B0702040204020203" pitchFamily="34" charset="0"/>
          <a:ea typeface="+mj-ea"/>
          <a:cs typeface="Segoe UI Semibold" panose="020B0702040204020203" pitchFamily="34" charset="0"/>
        </a:defRPr>
      </a:lvl1pPr>
    </p:titleStyle>
    <p:bodyStyle>
      <a:lvl1pPr marL="685800" indent="-685800" algn="l" defTabSz="1828800" rtl="0" eaLnBrk="1" latinLnBrk="0" hangingPunct="1">
        <a:spcBef>
          <a:spcPct val="20000"/>
        </a:spcBef>
        <a:buClr>
          <a:srgbClr val="3EB5E9"/>
        </a:buClr>
        <a:buFont typeface="Wingdings" panose="05000000000000000000" pitchFamily="2" charset="2"/>
        <a:buChar char="§"/>
        <a:defRPr sz="40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485900" indent="-571500" algn="l" defTabSz="1828800" rtl="0" eaLnBrk="1" latinLnBrk="0" hangingPunct="1">
        <a:spcBef>
          <a:spcPct val="20000"/>
        </a:spcBef>
        <a:buClr>
          <a:srgbClr val="3EB5E9"/>
        </a:buClr>
        <a:buFont typeface="Wingdings" panose="05000000000000000000" pitchFamily="2" charset="2"/>
        <a:buChar char="§"/>
        <a:defRPr sz="40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2286000" indent="-457200" algn="l" defTabSz="1828800" rtl="0" eaLnBrk="1" latinLnBrk="0" hangingPunct="1">
        <a:spcBef>
          <a:spcPct val="20000"/>
        </a:spcBef>
        <a:buClr>
          <a:srgbClr val="3EB5E9"/>
        </a:buClr>
        <a:buFont typeface="Wingdings" panose="05000000000000000000" pitchFamily="2" charset="2"/>
        <a:buChar char="§"/>
        <a:defRPr sz="36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3200400" indent="-457200" algn="l" defTabSz="1828800" rtl="0" eaLnBrk="1" latinLnBrk="0" hangingPunct="1">
        <a:spcBef>
          <a:spcPct val="20000"/>
        </a:spcBef>
        <a:buClr>
          <a:srgbClr val="0080B1"/>
        </a:buClr>
        <a:buFont typeface="Arial" panose="020B0604020202020204" pitchFamily="34" charset="0"/>
        <a:buChar char="–"/>
        <a:defRPr sz="4000" kern="1200">
          <a:solidFill>
            <a:schemeClr val="tx1"/>
          </a:solidFill>
          <a:latin typeface="Segoe UI" panose="020B0502040204020203" pitchFamily="34" charset="0"/>
          <a:ea typeface="+mn-ea"/>
          <a:cs typeface="Segoe UI" panose="020B0502040204020203" pitchFamily="34" charset="0"/>
        </a:defRPr>
      </a:lvl4pPr>
      <a:lvl5pPr marL="4114800" indent="-457200" algn="l" defTabSz="1828800" rtl="0" eaLnBrk="1" latinLnBrk="0" hangingPunct="1">
        <a:spcBef>
          <a:spcPct val="20000"/>
        </a:spcBef>
        <a:buClr>
          <a:srgbClr val="0080B1"/>
        </a:buClr>
        <a:buFont typeface="Arial" panose="020B0604020202020204" pitchFamily="34" charset="0"/>
        <a:buChar char="»"/>
        <a:defRPr sz="4000" kern="1200">
          <a:solidFill>
            <a:schemeClr val="tx1"/>
          </a:solidFill>
          <a:latin typeface="Segoe UI" panose="020B0502040204020203" pitchFamily="34" charset="0"/>
          <a:ea typeface="+mn-ea"/>
          <a:cs typeface="Segoe UI" panose="020B0502040204020203" pitchFamily="34" charset="0"/>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T4xKThjcKaE?feature=oembed"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38ULHoKWZag?feature=oembed"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6.gif"/><Relationship Id="rId4" Type="http://schemas.openxmlformats.org/officeDocument/2006/relationships/image" Target="../media/image55.gif"/></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8.png"/><Relationship Id="rId7" Type="http://schemas.openxmlformats.org/officeDocument/2006/relationships/image" Target="../media/image55.gif"/><Relationship Id="rId12"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https://www.youtube.com/embed/weaZGdKHTGo?feature=oembed" TargetMode="External"/><Relationship Id="rId6" Type="http://schemas.openxmlformats.org/officeDocument/2006/relationships/image" Target="../media/image11.png"/><Relationship Id="rId5" Type="http://schemas.openxmlformats.org/officeDocument/2006/relationships/image" Target="../media/image67.jpe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2.png"/><Relationship Id="rId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image" Target="../media/image73.jpeg"/><Relationship Id="rId9"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19.png"/><Relationship Id="rId18" Type="http://schemas.openxmlformats.org/officeDocument/2006/relationships/image" Target="../media/image160.png"/><Relationship Id="rId3" Type="http://schemas.openxmlformats.org/officeDocument/2006/relationships/image" Target="../media/image16.png"/><Relationship Id="rId21" Type="http://schemas.openxmlformats.org/officeDocument/2006/relationships/image" Target="../media/image161.png"/><Relationship Id="rId7" Type="http://schemas.openxmlformats.org/officeDocument/2006/relationships/image" Target="../media/image17.png"/><Relationship Id="rId12" Type="http://schemas.openxmlformats.org/officeDocument/2006/relationships/image" Target="../media/image140.png"/><Relationship Id="rId17" Type="http://schemas.openxmlformats.org/officeDocument/2006/relationships/slide" Target="slide33.xml"/><Relationship Id="rId2" Type="http://schemas.openxmlformats.org/officeDocument/2006/relationships/image" Target="../media/image15.jpeg"/><Relationship Id="rId16" Type="http://schemas.openxmlformats.org/officeDocument/2006/relationships/image" Target="../media/image20.png"/><Relationship Id="rId20"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slide" Target="slide18.xml"/><Relationship Id="rId24" Type="http://schemas.openxmlformats.org/officeDocument/2006/relationships/image" Target="../media/image12.png"/><Relationship Id="rId5" Type="http://schemas.openxmlformats.org/officeDocument/2006/relationships/slide" Target="slide5.xml"/><Relationship Id="rId15" Type="http://schemas.openxmlformats.org/officeDocument/2006/relationships/image" Target="../media/image150.png"/><Relationship Id="rId23" Type="http://schemas.openxmlformats.org/officeDocument/2006/relationships/image" Target="../media/image11.png"/><Relationship Id="rId10" Type="http://schemas.openxmlformats.org/officeDocument/2006/relationships/image" Target="../media/image18.png"/><Relationship Id="rId19" Type="http://schemas.openxmlformats.org/officeDocument/2006/relationships/image" Target="../media/image21.png"/><Relationship Id="rId9" Type="http://schemas.openxmlformats.org/officeDocument/2006/relationships/image" Target="../media/image130.png"/><Relationship Id="rId14" Type="http://schemas.openxmlformats.org/officeDocument/2006/relationships/slide" Target="slide29.xml"/><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12.png"/><Relationship Id="rId4" Type="http://schemas.openxmlformats.org/officeDocument/2006/relationships/image" Target="../media/image82.gif"/><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rig-tours.com/eeesbjer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5.png"/><Relationship Id="rId7" Type="http://schemas.openxmlformats.org/officeDocument/2006/relationships/slide" Target="slide4.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4.png"/><Relationship Id="rId4" Type="http://schemas.openxmlformats.org/officeDocument/2006/relationships/image" Target="../media/image116.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12959" y="0"/>
            <a:ext cx="6975041" cy="10287000"/>
            <a:chOff x="0" y="0"/>
            <a:chExt cx="1837048" cy="2709333"/>
          </a:xfrm>
        </p:grpSpPr>
        <p:sp>
          <p:nvSpPr>
            <p:cNvPr id="3" name="Freeform 3"/>
            <p:cNvSpPr/>
            <p:nvPr/>
          </p:nvSpPr>
          <p:spPr>
            <a:xfrm>
              <a:off x="0" y="0"/>
              <a:ext cx="1837048" cy="2709333"/>
            </a:xfrm>
            <a:custGeom>
              <a:avLst/>
              <a:gdLst/>
              <a:ahLst/>
              <a:cxnLst/>
              <a:rect l="l" t="t" r="r" b="b"/>
              <a:pathLst>
                <a:path w="1837048" h="2709333">
                  <a:moveTo>
                    <a:pt x="0" y="0"/>
                  </a:moveTo>
                  <a:lnTo>
                    <a:pt x="1837048" y="0"/>
                  </a:lnTo>
                  <a:lnTo>
                    <a:pt x="1837048" y="2709333"/>
                  </a:lnTo>
                  <a:lnTo>
                    <a:pt x="0" y="2709333"/>
                  </a:lnTo>
                  <a:close/>
                </a:path>
              </a:pathLst>
            </a:custGeom>
            <a:solidFill>
              <a:srgbClr val="70CCD7"/>
            </a:solidFill>
          </p:spPr>
          <p:txBody>
            <a:bodyPr/>
            <a:lstStyle/>
            <a:p>
              <a:endParaRPr lang="en-IE"/>
            </a:p>
          </p:txBody>
        </p:sp>
        <p:sp>
          <p:nvSpPr>
            <p:cNvPr id="4" name="TextBox 4"/>
            <p:cNvSpPr txBox="1"/>
            <p:nvPr/>
          </p:nvSpPr>
          <p:spPr>
            <a:xfrm>
              <a:off x="0" y="-38100"/>
              <a:ext cx="1837048"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38995" y="919830"/>
            <a:ext cx="5901210" cy="2204988"/>
          </a:xfrm>
          <a:custGeom>
            <a:avLst/>
            <a:gdLst/>
            <a:ahLst/>
            <a:cxnLst/>
            <a:rect l="l" t="t" r="r" b="b"/>
            <a:pathLst>
              <a:path w="5901210" h="2204988">
                <a:moveTo>
                  <a:pt x="0" y="0"/>
                </a:moveTo>
                <a:lnTo>
                  <a:pt x="5901210" y="0"/>
                </a:lnTo>
                <a:lnTo>
                  <a:pt x="5901210" y="2204988"/>
                </a:lnTo>
                <a:lnTo>
                  <a:pt x="0" y="2204988"/>
                </a:lnTo>
                <a:lnTo>
                  <a:pt x="0" y="0"/>
                </a:lnTo>
                <a:close/>
              </a:path>
            </a:pathLst>
          </a:custGeom>
          <a:blipFill>
            <a:blip r:embed="rId2"/>
            <a:stretch>
              <a:fillRect t="-24978" b="-25563"/>
            </a:stretch>
          </a:blipFill>
        </p:spPr>
        <p:txBody>
          <a:bodyPr/>
          <a:lstStyle/>
          <a:p>
            <a:endParaRPr lang="en-IE"/>
          </a:p>
        </p:txBody>
      </p:sp>
      <p:sp>
        <p:nvSpPr>
          <p:cNvPr id="6" name="Freeform 6"/>
          <p:cNvSpPr/>
          <p:nvPr/>
        </p:nvSpPr>
        <p:spPr>
          <a:xfrm>
            <a:off x="3769332" y="7959862"/>
            <a:ext cx="3840534" cy="804912"/>
          </a:xfrm>
          <a:custGeom>
            <a:avLst/>
            <a:gdLst/>
            <a:ahLst/>
            <a:cxnLst/>
            <a:rect l="l" t="t" r="r" b="b"/>
            <a:pathLst>
              <a:path w="3840534" h="804912">
                <a:moveTo>
                  <a:pt x="0" y="0"/>
                </a:moveTo>
                <a:lnTo>
                  <a:pt x="3840534" y="0"/>
                </a:lnTo>
                <a:lnTo>
                  <a:pt x="3840534" y="804912"/>
                </a:lnTo>
                <a:lnTo>
                  <a:pt x="0" y="804912"/>
                </a:lnTo>
                <a:lnTo>
                  <a:pt x="0" y="0"/>
                </a:lnTo>
                <a:close/>
              </a:path>
            </a:pathLst>
          </a:custGeom>
          <a:blipFill>
            <a:blip r:embed="rId3"/>
            <a:stretch>
              <a:fillRect/>
            </a:stretch>
          </a:blipFill>
        </p:spPr>
        <p:txBody>
          <a:bodyPr/>
          <a:lstStyle/>
          <a:p>
            <a:endParaRPr lang="en-IE"/>
          </a:p>
        </p:txBody>
      </p:sp>
      <p:sp>
        <p:nvSpPr>
          <p:cNvPr id="7" name="TextBox 7"/>
          <p:cNvSpPr txBox="1"/>
          <p:nvPr/>
        </p:nvSpPr>
        <p:spPr>
          <a:xfrm>
            <a:off x="3046415" y="4560253"/>
            <a:ext cx="5286369" cy="1115690"/>
          </a:xfrm>
          <a:prstGeom prst="rect">
            <a:avLst/>
          </a:prstGeom>
        </p:spPr>
        <p:txBody>
          <a:bodyPr lIns="0" tIns="0" rIns="0" bIns="0" rtlCol="0" anchor="t">
            <a:spAutoFit/>
          </a:bodyPr>
          <a:lstStyle/>
          <a:p>
            <a:pPr algn="ctr">
              <a:lnSpc>
                <a:spcPts val="8680"/>
              </a:lnSpc>
            </a:pPr>
            <a:r>
              <a:rPr lang="en-US" sz="8000" b="1" dirty="0">
                <a:solidFill>
                  <a:srgbClr val="2D4459"/>
                </a:solidFill>
                <a:latin typeface="Cabin 2"/>
                <a:ea typeface="Cabin 2"/>
                <a:cs typeface="Cabin 2"/>
                <a:sym typeface="Cabin 2"/>
              </a:rPr>
              <a:t>Power-to-X </a:t>
            </a:r>
          </a:p>
        </p:txBody>
      </p:sp>
      <p:sp>
        <p:nvSpPr>
          <p:cNvPr id="8" name="Freeform 8"/>
          <p:cNvSpPr/>
          <p:nvPr/>
        </p:nvSpPr>
        <p:spPr>
          <a:xfrm>
            <a:off x="13120646" y="3463667"/>
            <a:ext cx="3359667" cy="3359667"/>
          </a:xfrm>
          <a:custGeom>
            <a:avLst/>
            <a:gdLst/>
            <a:ahLst/>
            <a:cxnLst/>
            <a:rect l="l" t="t" r="r" b="b"/>
            <a:pathLst>
              <a:path w="3359667" h="3359667">
                <a:moveTo>
                  <a:pt x="0" y="0"/>
                </a:moveTo>
                <a:lnTo>
                  <a:pt x="3359667" y="0"/>
                </a:lnTo>
                <a:lnTo>
                  <a:pt x="3359667" y="3359666"/>
                </a:lnTo>
                <a:lnTo>
                  <a:pt x="0" y="3359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9" name="Freeform 9"/>
          <p:cNvSpPr/>
          <p:nvPr/>
        </p:nvSpPr>
        <p:spPr>
          <a:xfrm>
            <a:off x="11480662" y="8362318"/>
            <a:ext cx="6639634" cy="987051"/>
          </a:xfrm>
          <a:custGeom>
            <a:avLst/>
            <a:gdLst/>
            <a:ahLst/>
            <a:cxnLst/>
            <a:rect l="l" t="t" r="r" b="b"/>
            <a:pathLst>
              <a:path w="6639634" h="987051">
                <a:moveTo>
                  <a:pt x="0" y="0"/>
                </a:moveTo>
                <a:lnTo>
                  <a:pt x="6639634" y="0"/>
                </a:lnTo>
                <a:lnTo>
                  <a:pt x="6639634" y="987052"/>
                </a:lnTo>
                <a:lnTo>
                  <a:pt x="0" y="987052"/>
                </a:lnTo>
                <a:lnTo>
                  <a:pt x="0" y="0"/>
                </a:lnTo>
                <a:close/>
              </a:path>
            </a:pathLst>
          </a:custGeom>
          <a:blipFill>
            <a:blip r:embed="rId6"/>
            <a:stretch>
              <a:fillRect l="-11998" t="-574356" r="-2608" b="-96575"/>
            </a:stretch>
          </a:blipFill>
        </p:spPr>
        <p:txBody>
          <a:bodyPr/>
          <a:lstStyle/>
          <a:p>
            <a:endParaRPr lang="en-IE"/>
          </a:p>
        </p:txBody>
      </p:sp>
      <p:sp>
        <p:nvSpPr>
          <p:cNvPr id="10" name="Rectangle 2">
            <a:extLst>
              <a:ext uri="{FF2B5EF4-FFF2-40B4-BE49-F238E27FC236}">
                <a16:creationId xmlns:a16="http://schemas.microsoft.com/office/drawing/2014/main" id="{92FE4DFE-3955-662A-811E-F22614233CCA}"/>
              </a:ext>
            </a:extLst>
          </p:cNvPr>
          <p:cNvSpPr>
            <a:spLocks noChangeArrowheads="1"/>
          </p:cNvSpPr>
          <p:nvPr/>
        </p:nvSpPr>
        <p:spPr bwMode="auto">
          <a:xfrm>
            <a:off x="2103715" y="9556387"/>
            <a:ext cx="6975041" cy="51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1" u="none" strike="noStrike" cap="none" normalizeH="0" baseline="0" dirty="0">
                <a:ln>
                  <a:noFill/>
                </a:ln>
                <a:solidFill>
                  <a:srgbClr val="35B0BF"/>
                </a:solidFill>
                <a:effectLst/>
                <a:latin typeface="Cabin SemiBold"/>
                <a:ea typeface="Cabin" charset="0"/>
                <a:cs typeface="Cabin" charset="0"/>
              </a:rPr>
              <a:t>This document has been created as part of the wider T-shore project, co-funded through the European Union’s ERASMUS+ programme.</a:t>
            </a:r>
            <a:r>
              <a:rPr kumimoji="0" lang="en-GB" altLang="en-US" sz="1400" b="0" i="0" u="none" strike="noStrike" cap="none" normalizeH="0" baseline="0" dirty="0">
                <a:ln>
                  <a:noFill/>
                </a:ln>
                <a:solidFill>
                  <a:srgbClr val="35B0BF"/>
                </a:solidFill>
                <a:effectLst/>
                <a:latin typeface="Cabin SemiBold"/>
                <a:ea typeface="Cabin" charset="0"/>
                <a:cs typeface="Cabin" charset="0"/>
              </a:rPr>
              <a:t> </a:t>
            </a:r>
            <a:endParaRPr kumimoji="0" lang="en-IE" altLang="en-US" sz="1200" b="0" i="0" u="none" strike="noStrike" cap="none" normalizeH="0" baseline="0" dirty="0">
              <a:ln>
                <a:noFill/>
              </a:ln>
              <a:solidFill>
                <a:schemeClr val="tx1"/>
              </a:solidFill>
              <a:effectLst/>
            </a:endParaRPr>
          </a:p>
        </p:txBody>
      </p:sp>
      <p:sp>
        <p:nvSpPr>
          <p:cNvPr id="11" name="Rectangle 3">
            <a:extLst>
              <a:ext uri="{FF2B5EF4-FFF2-40B4-BE49-F238E27FC236}">
                <a16:creationId xmlns:a16="http://schemas.microsoft.com/office/drawing/2014/main" id="{81473B80-5011-C6BC-786B-3EF32825A6FF}"/>
              </a:ext>
            </a:extLst>
          </p:cNvPr>
          <p:cNvSpPr>
            <a:spLocks noChangeArrowheads="1"/>
          </p:cNvSpPr>
          <p:nvPr/>
        </p:nvSpPr>
        <p:spPr bwMode="auto">
          <a:xfrm>
            <a:off x="2103715" y="8910056"/>
            <a:ext cx="71448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rgbClr val="515454"/>
                </a:solidFill>
                <a:effectLst/>
                <a:latin typeface="Arial" panose="020B0604020202020204" pitchFamily="34" charset="0"/>
                <a:ea typeface="Cabin" charset="0"/>
                <a:cs typeface="Cabin" charset="0"/>
              </a:rPr>
              <a:t>Funded by the European Union. Views and opinions </a:t>
            </a:r>
            <a:r>
              <a:rPr kumimoji="0" lang="en-GB" altLang="en-US" sz="1200" b="0" i="1" u="none" strike="noStrike" cap="none" normalizeH="0" baseline="0" dirty="0" err="1">
                <a:ln>
                  <a:noFill/>
                </a:ln>
                <a:solidFill>
                  <a:srgbClr val="515454"/>
                </a:solidFill>
                <a:effectLst/>
                <a:latin typeface="Arial" panose="020B0604020202020204" pitchFamily="34" charset="0"/>
                <a:ea typeface="Cabin" charset="0"/>
                <a:cs typeface="Cabin" charset="0"/>
              </a:rPr>
              <a:t>expresse</a:t>
            </a:r>
            <a:r>
              <a:rPr kumimoji="0" lang="en-GB" altLang="en-US" sz="1200" b="0" i="1" u="none" strike="noStrike" cap="none" normalizeH="0" baseline="0" dirty="0">
                <a:ln>
                  <a:noFill/>
                </a:ln>
                <a:solidFill>
                  <a:srgbClr val="515454"/>
                </a:solidFill>
                <a:effectLst/>
                <a:latin typeface="Arial" panose="020B0604020202020204" pitchFamily="34" charset="0"/>
                <a:ea typeface="Cabin" charset="0"/>
                <a:cs typeface="Cabin" charset="0"/>
              </a:rPr>
              <a:t> are however those of the author(s) only and do not necessarily reflect those of the European Union or the European Education and Culture Executive Agency (EACEA). Neither the European Union nor EACEA can be held responsible for them. </a:t>
            </a:r>
            <a:endParaRPr kumimoji="0" lang="en-GB" altLang="en-US" sz="12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745DF-60B1-4367-104B-A280A27C2CE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6C61B5-4C89-06BD-5D6F-72C9BAE83E7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D4BD9FA-6D99-C88F-6CEB-C20E015C954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D865732-584A-EE07-C77C-F371E85255FE}"/>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da-DK" sz="4800" b="1" i="0" dirty="0">
                <a:solidFill>
                  <a:srgbClr val="000000"/>
                </a:solidFill>
                <a:effectLst/>
                <a:latin typeface="Tshore"/>
              </a:rPr>
              <a:t>What is Power-to-X?</a:t>
            </a:r>
            <a:endParaRPr lang="en-US" sz="4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6A0B13F8-10A2-813B-CBFE-373C2228B55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AC3EC19-3FC8-4420-7113-77EB765D976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2055" name="Picture 7" descr="Genereret billede">
            <a:extLst>
              <a:ext uri="{FF2B5EF4-FFF2-40B4-BE49-F238E27FC236}">
                <a16:creationId xmlns:a16="http://schemas.microsoft.com/office/drawing/2014/main" id="{D8F425CC-6054-C5EC-A67A-4F4C5E6E8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082" y="1980316"/>
            <a:ext cx="10683558" cy="71223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6F1B35F-28EA-4255-9E79-357B9BAD94FC}"/>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8DE04451-9CA1-B350-6BC5-2D47B5EA7FE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logo for a company&#10;&#10;AI-generated content may be incorrect.">
              <a:extLst>
                <a:ext uri="{FF2B5EF4-FFF2-40B4-BE49-F238E27FC236}">
                  <a16:creationId xmlns:a16="http://schemas.microsoft.com/office/drawing/2014/main" id="{C4D7C078-2541-8866-8790-A14B4DBD9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849309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9EF2-4391-E67B-75BA-CF2911DBCE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02E6917-59A4-7C2C-0A0C-7EA21DA0107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214A3AD-87ED-FA3C-20F6-0A7026A8E6F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0EF84A2-7E9D-EA1B-4198-9C4297E4DD84}"/>
              </a:ext>
            </a:extLst>
          </p:cNvPr>
          <p:cNvSpPr txBox="1"/>
          <p:nvPr/>
        </p:nvSpPr>
        <p:spPr>
          <a:xfrm>
            <a:off x="1488324" y="474550"/>
            <a:ext cx="16571075" cy="1142877"/>
          </a:xfrm>
          <a:prstGeom prst="rect">
            <a:avLst/>
          </a:prstGeom>
        </p:spPr>
        <p:txBody>
          <a:bodyPr wrap="square" lIns="0" tIns="0" rIns="0" bIns="0" rtlCol="0" anchor="t">
            <a:spAutoFit/>
          </a:bodyPr>
          <a:lstStyle/>
          <a:p>
            <a:pPr>
              <a:lnSpc>
                <a:spcPts val="9792"/>
              </a:lnSpc>
            </a:pPr>
            <a:r>
              <a:rPr lang="da-DK" sz="6000" b="1" i="0" dirty="0">
                <a:solidFill>
                  <a:srgbClr val="000000"/>
                </a:solidFill>
                <a:effectLst/>
                <a:latin typeface="Tshore"/>
              </a:rPr>
              <a:t>Power-to-X system</a:t>
            </a:r>
            <a:endParaRPr lang="en-US" sz="60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FA176E81-9F41-A8C5-2D61-56502B9BF84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4DEEBFE-1507-4270-E19B-CAE7739D5C4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8" name="AutoShape 2">
            <a:extLst>
              <a:ext uri="{FF2B5EF4-FFF2-40B4-BE49-F238E27FC236}">
                <a16:creationId xmlns:a16="http://schemas.microsoft.com/office/drawing/2014/main" id="{C8E26307-825E-BA0C-6ECF-B3853B97A03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0" name="Billede 9">
            <a:extLst>
              <a:ext uri="{FF2B5EF4-FFF2-40B4-BE49-F238E27FC236}">
                <a16:creationId xmlns:a16="http://schemas.microsoft.com/office/drawing/2014/main" id="{DC648E51-4043-54F2-D38B-ADB277380239}"/>
              </a:ext>
            </a:extLst>
          </p:cNvPr>
          <p:cNvPicPr>
            <a:picLocks noChangeAspect="1"/>
          </p:cNvPicPr>
          <p:nvPr/>
        </p:nvPicPr>
        <p:blipFill>
          <a:blip r:embed="rId3"/>
          <a:stretch>
            <a:fillRect/>
          </a:stretch>
        </p:blipFill>
        <p:spPr>
          <a:xfrm>
            <a:off x="8516131" y="1943100"/>
            <a:ext cx="9619470" cy="7141919"/>
          </a:xfrm>
          <a:prstGeom prst="rect">
            <a:avLst/>
          </a:prstGeom>
        </p:spPr>
      </p:pic>
      <p:sp>
        <p:nvSpPr>
          <p:cNvPr id="13" name="TextBox 5">
            <a:extLst>
              <a:ext uri="{FF2B5EF4-FFF2-40B4-BE49-F238E27FC236}">
                <a16:creationId xmlns:a16="http://schemas.microsoft.com/office/drawing/2014/main" id="{94236527-EEB9-3717-B141-56823EBF6688}"/>
              </a:ext>
            </a:extLst>
          </p:cNvPr>
          <p:cNvSpPr txBox="1"/>
          <p:nvPr/>
        </p:nvSpPr>
        <p:spPr>
          <a:xfrm>
            <a:off x="1488324" y="3097265"/>
            <a:ext cx="6131676" cy="3939540"/>
          </a:xfrm>
          <a:prstGeom prst="rect">
            <a:avLst/>
          </a:prstGeom>
        </p:spPr>
        <p:txBody>
          <a:bodyPr wrap="square" lIns="0" tIns="0" rIns="0" bIns="0" rtlCol="0" anchor="t">
            <a:spAutoFit/>
          </a:bodyPr>
          <a:lstStyle/>
          <a:p>
            <a:r>
              <a:rPr lang="en-US" sz="3200" b="0" i="0" dirty="0">
                <a:solidFill>
                  <a:srgbClr val="000000"/>
                </a:solidFill>
                <a:effectLst/>
                <a:latin typeface="Tshore"/>
              </a:rPr>
              <a:t>Power-to-X systems typically consist of several key components that work together to convert electricity into other energy carriers or fuels. The main components of such a system include the elements in the picture.</a:t>
            </a:r>
          </a:p>
          <a:p>
            <a:endParaRPr lang="en-US" sz="3200" dirty="0">
              <a:solidFill>
                <a:srgbClr val="000000"/>
              </a:solidFill>
              <a:latin typeface="Tshore"/>
              <a:ea typeface="Cabin 3"/>
              <a:cs typeface="Cabin 3"/>
              <a:sym typeface="Cabin 3"/>
            </a:endParaRPr>
          </a:p>
          <a:p>
            <a:r>
              <a:rPr lang="en-US" sz="3200" b="1" dirty="0">
                <a:solidFill>
                  <a:srgbClr val="000000"/>
                </a:solidFill>
                <a:latin typeface="Tshore"/>
                <a:ea typeface="Cabin 3"/>
                <a:cs typeface="Cabin 3"/>
                <a:sym typeface="Cabin 3"/>
              </a:rPr>
              <a:t>Do you know them?</a:t>
            </a:r>
            <a:endParaRPr lang="en-US" sz="3200" b="1" dirty="0">
              <a:solidFill>
                <a:srgbClr val="515454"/>
              </a:solidFill>
              <a:latin typeface="Cabin 3"/>
              <a:ea typeface="Cabin 3"/>
              <a:cs typeface="Cabin 3"/>
              <a:sym typeface="Cabin 3"/>
            </a:endParaRPr>
          </a:p>
        </p:txBody>
      </p:sp>
      <p:grpSp>
        <p:nvGrpSpPr>
          <p:cNvPr id="4" name="Group 3">
            <a:extLst>
              <a:ext uri="{FF2B5EF4-FFF2-40B4-BE49-F238E27FC236}">
                <a16:creationId xmlns:a16="http://schemas.microsoft.com/office/drawing/2014/main" id="{0D6E1B63-CDD9-012B-3B68-07AD43F0733D}"/>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F33D8F3C-97F9-ABFA-36EB-0033B2E3EDF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3EF6DD50-5821-2453-89ED-28CCBD08B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77864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8AFB3-140E-6A0C-52B9-FAA0660AB1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E9646A-EDAA-1624-F0E4-4707E8180FFD}"/>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9F341F09-5478-E0B0-5066-27D0D6012B8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a:extLst>
              <a:ext uri="{FF2B5EF4-FFF2-40B4-BE49-F238E27FC236}">
                <a16:creationId xmlns:a16="http://schemas.microsoft.com/office/drawing/2014/main" id="{161DE134-2061-759B-262A-B1DB07800371}"/>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da-DK" sz="7500" dirty="0">
                <a:solidFill>
                  <a:srgbClr val="4785C5"/>
                </a:solidFill>
                <a:latin typeface="Cabin 1"/>
                <a:ea typeface="Cabin 1"/>
                <a:cs typeface="Cabin 1"/>
                <a:sym typeface="Cabin 1"/>
              </a:rPr>
              <a:t>Supply for </a:t>
            </a:r>
            <a:r>
              <a:rPr lang="da-DK" sz="7500" dirty="0" err="1">
                <a:solidFill>
                  <a:srgbClr val="4785C5"/>
                </a:solidFill>
                <a:latin typeface="Cabin 1"/>
                <a:ea typeface="Cabin 1"/>
                <a:cs typeface="Cabin 1"/>
                <a:sym typeface="Cabin 1"/>
              </a:rPr>
              <a:t>electrolysis</a:t>
            </a:r>
            <a:endParaRPr lang="en-US" sz="7500" dirty="0">
              <a:solidFill>
                <a:srgbClr val="4785C5"/>
              </a:solidFill>
              <a:latin typeface="Cabin 1"/>
              <a:ea typeface="Cabin 1"/>
              <a:cs typeface="Cabin 1"/>
              <a:sym typeface="Cabin 1"/>
            </a:endParaRPr>
          </a:p>
        </p:txBody>
      </p:sp>
      <p:pic>
        <p:nvPicPr>
          <p:cNvPr id="2050" name="Picture 2">
            <a:extLst>
              <a:ext uri="{FF2B5EF4-FFF2-40B4-BE49-F238E27FC236}">
                <a16:creationId xmlns:a16="http://schemas.microsoft.com/office/drawing/2014/main" id="{F51A8714-028C-5562-D98E-88A91243B9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11" t="-209" r="-5512" b="209"/>
          <a:stretch/>
        </p:blipFill>
        <p:spPr bwMode="auto">
          <a:xfrm>
            <a:off x="10763367" y="535720"/>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ED656A-77FD-0F35-A99D-5341B2A1910E}"/>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2</a:t>
            </a:r>
          </a:p>
        </p:txBody>
      </p:sp>
      <p:grpSp>
        <p:nvGrpSpPr>
          <p:cNvPr id="7" name="Group 6">
            <a:extLst>
              <a:ext uri="{FF2B5EF4-FFF2-40B4-BE49-F238E27FC236}">
                <a16:creationId xmlns:a16="http://schemas.microsoft.com/office/drawing/2014/main" id="{6257D99F-12A0-D63A-82EE-04AACE30477C}"/>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90C63F15-5453-54CD-1AE4-E1278C5FBD9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B3401497-6F04-7726-97B3-76E76A781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87691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B687-4FB0-0A1A-29EF-CD7909334D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C6D985B-607D-10E6-BAA2-B5FEF7D7AC6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428223B-AA9A-B5A6-B823-CA43716FDFE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AE38958-43BB-8A45-AB29-4F401264C950}"/>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en-US" sz="6000" b="1" dirty="0">
                <a:solidFill>
                  <a:srgbClr val="000000"/>
                </a:solidFill>
                <a:latin typeface="Tshore"/>
              </a:rPr>
              <a:t>The energy supply for the Power-to-X process </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965F0BF-2968-BB51-F7D0-BA85643582D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95CA241-2547-C9AF-1B2D-D3568B2B4EA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7569BF20-6AEA-3498-03D9-53EFA660DAA3}"/>
              </a:ext>
            </a:extLst>
          </p:cNvPr>
          <p:cNvSpPr txBox="1"/>
          <p:nvPr/>
        </p:nvSpPr>
        <p:spPr>
          <a:xfrm>
            <a:off x="1509426" y="2256861"/>
            <a:ext cx="8320374" cy="5416868"/>
          </a:xfrm>
          <a:prstGeom prst="rect">
            <a:avLst/>
          </a:prstGeom>
        </p:spPr>
        <p:txBody>
          <a:bodyPr wrap="square" lIns="0" tIns="0" rIns="0" bIns="0" rtlCol="0" anchor="t">
            <a:spAutoFit/>
          </a:bodyPr>
          <a:lstStyle/>
          <a:p>
            <a:pPr>
              <a:buNone/>
            </a:pPr>
            <a:r>
              <a:rPr lang="en-US" sz="3200" b="1" dirty="0"/>
              <a:t>Power-to-X Energy Supply</a:t>
            </a:r>
            <a:endParaRPr lang="en-US" sz="3200" dirty="0"/>
          </a:p>
          <a:p>
            <a:pPr marL="457200" indent="-457200">
              <a:buFont typeface="Arial" panose="020B0604020202020204" pitchFamily="34" charset="0"/>
              <a:buChar char="•"/>
            </a:pPr>
            <a:r>
              <a:rPr lang="en-US" sz="3200" dirty="0"/>
              <a:t>Requires stable and large electricity supply for electrolysis</a:t>
            </a:r>
          </a:p>
          <a:p>
            <a:pPr marL="457200" indent="-457200">
              <a:buFont typeface="Arial" panose="020B0604020202020204" pitchFamily="34" charset="0"/>
              <a:buChar char="•"/>
            </a:pPr>
            <a:r>
              <a:rPr lang="en-US" sz="3200" dirty="0"/>
              <a:t>Typically powered by renewable energy (wind, solar)</a:t>
            </a:r>
          </a:p>
          <a:p>
            <a:pPr marL="457200" indent="-457200">
              <a:buFont typeface="Arial" panose="020B0604020202020204" pitchFamily="34" charset="0"/>
              <a:buChar char="•"/>
            </a:pPr>
            <a:r>
              <a:rPr lang="en-US" sz="3200" dirty="0"/>
              <a:t>Ensures green and sustainable fuel production</a:t>
            </a:r>
          </a:p>
          <a:p>
            <a:pPr>
              <a:buNone/>
            </a:pPr>
            <a:r>
              <a:rPr lang="en-US" sz="3200" b="1" dirty="0"/>
              <a:t>Backup and Stability</a:t>
            </a:r>
            <a:endParaRPr lang="en-US" sz="3200" dirty="0"/>
          </a:p>
          <a:p>
            <a:pPr marL="457200" indent="-457200">
              <a:buFont typeface="Arial" panose="020B0604020202020204" pitchFamily="34" charset="0"/>
              <a:buChar char="•"/>
            </a:pPr>
            <a:r>
              <a:rPr lang="en-US" sz="3200" dirty="0"/>
              <a:t>Can use grid electricity as backup during low renewable output</a:t>
            </a:r>
          </a:p>
          <a:p>
            <a:pPr marL="457200" indent="-457200">
              <a:buFont typeface="Arial" panose="020B0604020202020204" pitchFamily="34" charset="0"/>
              <a:buChar char="•"/>
            </a:pPr>
            <a:r>
              <a:rPr lang="en-US" sz="3200" dirty="0"/>
              <a:t>Energy storage systems help balance supply and ensure stable operation</a:t>
            </a:r>
          </a:p>
        </p:txBody>
      </p:sp>
      <p:pic>
        <p:nvPicPr>
          <p:cNvPr id="6" name="Billede 5">
            <a:extLst>
              <a:ext uri="{FF2B5EF4-FFF2-40B4-BE49-F238E27FC236}">
                <a16:creationId xmlns:a16="http://schemas.microsoft.com/office/drawing/2014/main" id="{C99467E1-4C93-3CDF-22B8-1C26AC4367DB}"/>
              </a:ext>
            </a:extLst>
          </p:cNvPr>
          <p:cNvPicPr>
            <a:picLocks noChangeAspect="1"/>
          </p:cNvPicPr>
          <p:nvPr/>
        </p:nvPicPr>
        <p:blipFill>
          <a:blip r:embed="rId3"/>
          <a:stretch>
            <a:fillRect/>
          </a:stretch>
        </p:blipFill>
        <p:spPr>
          <a:xfrm>
            <a:off x="10363200" y="3854468"/>
            <a:ext cx="6935168" cy="3181794"/>
          </a:xfrm>
          <a:prstGeom prst="rect">
            <a:avLst/>
          </a:prstGeom>
        </p:spPr>
      </p:pic>
      <p:grpSp>
        <p:nvGrpSpPr>
          <p:cNvPr id="5" name="Group 4">
            <a:extLst>
              <a:ext uri="{FF2B5EF4-FFF2-40B4-BE49-F238E27FC236}">
                <a16:creationId xmlns:a16="http://schemas.microsoft.com/office/drawing/2014/main" id="{2AC784FA-3D9F-0BC0-F9B3-1B8DD7B86D39}"/>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2911B4F9-AAA4-1050-75A8-F6306213B39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9BE49B5B-5A1B-E28E-9585-581FD11D3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9681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FD27-431B-F934-7D5C-C36B96AF01C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19C4F19-AAC2-1A98-6206-8C8A86C21F7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84A9A246-5547-539C-29C0-FD61F70D354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1849555-A8CF-5B71-0231-5E0F8023084E}"/>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da-DK" sz="6000" b="1" i="0" dirty="0">
                <a:solidFill>
                  <a:srgbClr val="000000"/>
                </a:solidFill>
                <a:effectLst/>
                <a:latin typeface="Tshore"/>
              </a:rPr>
              <a:t>Green </a:t>
            </a:r>
            <a:r>
              <a:rPr lang="da-DK" sz="6000" b="1" i="0" dirty="0" err="1">
                <a:solidFill>
                  <a:srgbClr val="000000"/>
                </a:solidFill>
                <a:effectLst/>
                <a:latin typeface="Tshore"/>
              </a:rPr>
              <a:t>renewable</a:t>
            </a:r>
            <a:r>
              <a:rPr lang="da-DK" sz="6000" b="1" i="0" dirty="0">
                <a:solidFill>
                  <a:srgbClr val="000000"/>
                </a:solidFill>
                <a:effectLst/>
                <a:latin typeface="Tshore"/>
              </a:rPr>
              <a:t> </a:t>
            </a:r>
            <a:r>
              <a:rPr lang="da-DK" sz="6000" b="1" i="0" dirty="0" err="1">
                <a:solidFill>
                  <a:srgbClr val="000000"/>
                </a:solidFill>
                <a:effectLst/>
                <a:latin typeface="Tshore"/>
              </a:rPr>
              <a:t>energy</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5A3C372-8406-1163-D59C-2EDB350022C3}"/>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2DDF79AA-0A3A-BF2C-4367-C050FA7F471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5D4D0792-ED79-C961-6B25-55AA2B8D9129}"/>
              </a:ext>
            </a:extLst>
          </p:cNvPr>
          <p:cNvSpPr txBox="1"/>
          <p:nvPr/>
        </p:nvSpPr>
        <p:spPr>
          <a:xfrm>
            <a:off x="1509426" y="2256861"/>
            <a:ext cx="6262974" cy="2462213"/>
          </a:xfrm>
          <a:prstGeom prst="rect">
            <a:avLst/>
          </a:prstGeom>
          <a:solidFill>
            <a:schemeClr val="accent3">
              <a:lumMod val="40000"/>
              <a:lumOff val="60000"/>
            </a:schemeClr>
          </a:solidFill>
        </p:spPr>
        <p:txBody>
          <a:bodyPr wrap="square" lIns="0" tIns="0" rIns="0" bIns="0" rtlCol="0" anchor="t">
            <a:spAutoFit/>
          </a:bodyPr>
          <a:lstStyle/>
          <a:p>
            <a:pPr>
              <a:buNone/>
            </a:pPr>
            <a:r>
              <a:rPr lang="en-US" sz="3200" b="0" i="0" dirty="0">
                <a:solidFill>
                  <a:srgbClr val="000000"/>
                </a:solidFill>
                <a:effectLst/>
                <a:latin typeface="Tshore"/>
              </a:rPr>
              <a:t>The green renewable energy sources such as solar energy, wind power and hydropower, have in common that they emit minimal CO</a:t>
            </a:r>
            <a:r>
              <a:rPr lang="en-US" sz="3200" b="0" i="0" baseline="-25000" dirty="0">
                <a:solidFill>
                  <a:srgbClr val="000000"/>
                </a:solidFill>
                <a:effectLst/>
                <a:latin typeface="Tshore"/>
              </a:rPr>
              <a:t>2</a:t>
            </a:r>
            <a:r>
              <a:rPr lang="en-US" sz="3200" b="0" i="0" dirty="0">
                <a:solidFill>
                  <a:srgbClr val="000000"/>
                </a:solidFill>
                <a:effectLst/>
                <a:latin typeface="Tshore"/>
              </a:rPr>
              <a:t> compared to the fossil energy sources.</a:t>
            </a:r>
            <a:endParaRPr lang="en-US" sz="3200" dirty="0"/>
          </a:p>
        </p:txBody>
      </p:sp>
      <p:pic>
        <p:nvPicPr>
          <p:cNvPr id="10" name="Onlinemedier 9" title="Renewable Energy 101">
            <a:hlinkClick r:id="" action="ppaction://media"/>
            <a:extLst>
              <a:ext uri="{FF2B5EF4-FFF2-40B4-BE49-F238E27FC236}">
                <a16:creationId xmlns:a16="http://schemas.microsoft.com/office/drawing/2014/main" id="{00180ECC-599B-0451-9A37-0A3E8A525247}"/>
              </a:ext>
            </a:extLst>
          </p:cNvPr>
          <p:cNvPicPr>
            <a:picLocks noRot="1" noChangeAspect="1"/>
          </p:cNvPicPr>
          <p:nvPr>
            <a:videoFile r:link="rId1"/>
          </p:nvPr>
        </p:nvPicPr>
        <p:blipFill>
          <a:blip r:embed="rId4"/>
          <a:stretch>
            <a:fillRect/>
          </a:stretch>
        </p:blipFill>
        <p:spPr>
          <a:xfrm>
            <a:off x="9169355" y="2944544"/>
            <a:ext cx="7391400" cy="4176141"/>
          </a:xfrm>
          <a:prstGeom prst="rect">
            <a:avLst/>
          </a:prstGeom>
        </p:spPr>
      </p:pic>
      <p:sp>
        <p:nvSpPr>
          <p:cNvPr id="14" name="Tekstfelt 13">
            <a:extLst>
              <a:ext uri="{FF2B5EF4-FFF2-40B4-BE49-F238E27FC236}">
                <a16:creationId xmlns:a16="http://schemas.microsoft.com/office/drawing/2014/main" id="{BB020BEE-EB92-606F-5DBB-83262121C7D5}"/>
              </a:ext>
            </a:extLst>
          </p:cNvPr>
          <p:cNvSpPr txBox="1"/>
          <p:nvPr/>
        </p:nvSpPr>
        <p:spPr>
          <a:xfrm>
            <a:off x="4827460" y="7458227"/>
            <a:ext cx="8625174" cy="461665"/>
          </a:xfrm>
          <a:prstGeom prst="rect">
            <a:avLst/>
          </a:prstGeom>
          <a:noFill/>
        </p:spPr>
        <p:txBody>
          <a:bodyPr wrap="square">
            <a:spAutoFit/>
          </a:bodyPr>
          <a:lstStyle/>
          <a:p>
            <a:r>
              <a:rPr lang="en-US" sz="2400" b="0" i="0" dirty="0">
                <a:solidFill>
                  <a:srgbClr val="000000"/>
                </a:solidFill>
                <a:effectLst/>
                <a:latin typeface="Tshore"/>
              </a:rPr>
              <a:t>Learn more about renewable energy by watching the video </a:t>
            </a:r>
            <a:r>
              <a:rPr lang="en-US" sz="2400" b="0" i="0" dirty="0">
                <a:solidFill>
                  <a:srgbClr val="000000"/>
                </a:solidFill>
                <a:effectLst/>
                <a:latin typeface="Tshore"/>
                <a:sym typeface="Wingdings" panose="05000000000000000000" pitchFamily="2" charset="2"/>
              </a:rPr>
              <a:t></a:t>
            </a:r>
            <a:endParaRPr lang="da-DK" sz="2400" dirty="0"/>
          </a:p>
        </p:txBody>
      </p:sp>
      <p:grpSp>
        <p:nvGrpSpPr>
          <p:cNvPr id="5" name="Group 4">
            <a:extLst>
              <a:ext uri="{FF2B5EF4-FFF2-40B4-BE49-F238E27FC236}">
                <a16:creationId xmlns:a16="http://schemas.microsoft.com/office/drawing/2014/main" id="{BE1807FD-EDA1-3FEF-72DA-DCC288D15526}"/>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141ED29-3DD6-01C4-8215-6F39D316FB4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7B94E88D-24EB-F5C0-14B4-B29287F01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31533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DAA6-AF36-23B9-5443-33787F3C653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4B73A3-A036-A1CE-423E-E915D1C50AEA}"/>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EC29E08-3451-86FA-2C96-D433A8FFB34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1D68239-6912-AA10-CEF7-44EA38E891DB}"/>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da-DK" sz="6000" b="1" i="0" dirty="0" err="1">
                <a:solidFill>
                  <a:srgbClr val="000000"/>
                </a:solidFill>
                <a:effectLst/>
                <a:latin typeface="Tshore"/>
              </a:rPr>
              <a:t>Electricity</a:t>
            </a:r>
            <a:r>
              <a:rPr lang="da-DK" sz="6000" b="1" i="0" dirty="0">
                <a:solidFill>
                  <a:srgbClr val="000000"/>
                </a:solidFill>
                <a:effectLst/>
                <a:latin typeface="Tshore"/>
              </a:rPr>
              <a:t> </a:t>
            </a:r>
            <a:r>
              <a:rPr lang="da-DK" sz="6000" b="1" i="0" dirty="0" err="1">
                <a:solidFill>
                  <a:srgbClr val="000000"/>
                </a:solidFill>
                <a:effectLst/>
                <a:latin typeface="Tshore"/>
              </a:rPr>
              <a:t>grid</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4A2C327-1334-ED9F-759D-A2BA3F91ED7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E27BCBE-75DF-AC18-D409-89EC90D6080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98DF9B09-5E95-4A98-5EE9-1247E3BBA4FB}"/>
              </a:ext>
            </a:extLst>
          </p:cNvPr>
          <p:cNvSpPr txBox="1"/>
          <p:nvPr/>
        </p:nvSpPr>
        <p:spPr>
          <a:xfrm>
            <a:off x="1488324" y="2008662"/>
            <a:ext cx="8320374" cy="6463308"/>
          </a:xfrm>
          <a:prstGeom prst="rect">
            <a:avLst/>
          </a:prstGeom>
        </p:spPr>
        <p:txBody>
          <a:bodyPr wrap="square" lIns="0" tIns="0" rIns="0" bIns="0" rtlCol="0" anchor="t">
            <a:spAutoFit/>
          </a:bodyPr>
          <a:lstStyle/>
          <a:p>
            <a:r>
              <a:rPr lang="en-US" sz="2800" b="1" dirty="0"/>
              <a:t>The electricity grid in Denmark</a:t>
            </a:r>
          </a:p>
          <a:p>
            <a:pPr marL="457200" indent="-457200">
              <a:buFont typeface="Arial" panose="020B0604020202020204" pitchFamily="34" charset="0"/>
              <a:buChar char="•"/>
            </a:pPr>
            <a:r>
              <a:rPr lang="en-US" sz="2800" dirty="0"/>
              <a:t>Green energy is connected to the electricity grid, which consists of transmission and distribution networks
</a:t>
            </a:r>
            <a:r>
              <a:rPr lang="en-US" sz="2800" b="1" dirty="0"/>
              <a:t>Transmission network </a:t>
            </a:r>
            <a:r>
              <a:rPr lang="en-US" sz="2800" dirty="0"/>
              <a:t>(electric highways):</a:t>
            </a:r>
          </a:p>
          <a:p>
            <a:pPr marL="914400" lvl="1" indent="-457200">
              <a:buFont typeface="Arial" panose="020B0604020202020204" pitchFamily="34" charset="0"/>
              <a:buChar char="•"/>
            </a:pPr>
            <a:r>
              <a:rPr lang="en-US" sz="2800" dirty="0"/>
              <a:t>100 kV and above, owned by Energinet
Enables import/export of power between regions and countries
Transports power from production to consumption areas</a:t>
            </a:r>
          </a:p>
          <a:p>
            <a:pPr lvl="1" indent="-457200">
              <a:buFont typeface="Arial" panose="020B0604020202020204" pitchFamily="34" charset="0"/>
              <a:buChar char="•"/>
            </a:pPr>
            <a:r>
              <a:rPr lang="en-US" sz="2800" b="1" dirty="0"/>
              <a:t>Distribution network </a:t>
            </a:r>
            <a:r>
              <a:rPr lang="en-US" sz="2800" dirty="0"/>
              <a:t>(local electric roads)</a:t>
            </a:r>
          </a:p>
          <a:p>
            <a:pPr lvl="2" indent="-457200">
              <a:buFont typeface="Arial" panose="020B0604020202020204" pitchFamily="34" charset="0"/>
              <a:buChar char="•"/>
            </a:pPr>
            <a:r>
              <a:rPr lang="en-US" sz="2800" dirty="0"/>
              <a:t>Below 100 kV, connecting consumers and transmission networks
Connection point for local electricity generation (CHP, solar cells, wind turbines)</a:t>
            </a:r>
            <a:endParaRPr lang="da-DK" sz="2800" dirty="0"/>
          </a:p>
        </p:txBody>
      </p:sp>
      <p:grpSp>
        <p:nvGrpSpPr>
          <p:cNvPr id="5" name="Group 4">
            <a:extLst>
              <a:ext uri="{FF2B5EF4-FFF2-40B4-BE49-F238E27FC236}">
                <a16:creationId xmlns:a16="http://schemas.microsoft.com/office/drawing/2014/main" id="{8C4BB879-CDEB-775F-AD72-26B41ADA328C}"/>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BFBC8894-D19C-2F5D-4432-57E9BC10D8F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F8BAB17E-A029-7C02-4F51-1B9685950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1382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3BBA-E4C7-9442-5AD2-404823C94C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83F6D27-0005-6AD3-B432-F97C6F7C8DA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EAE034F-ECA8-D465-8A88-B5E85B7613B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E83C469-4380-2E15-813E-3A0B85B50F8B}"/>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da-DK" sz="6000" b="1" i="0" dirty="0">
                <a:solidFill>
                  <a:srgbClr val="000000"/>
                </a:solidFill>
                <a:effectLst/>
                <a:latin typeface="Tshore"/>
              </a:rPr>
              <a:t>Transformer / Converter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90B0CC5-25F0-FC9E-6301-1BCEBB036F5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BF93E22-6C6A-336B-891E-2ED6F8A23AA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DB857C21-6A39-F6A9-1DD3-B24591127A74}"/>
              </a:ext>
            </a:extLst>
          </p:cNvPr>
          <p:cNvSpPr txBox="1"/>
          <p:nvPr/>
        </p:nvSpPr>
        <p:spPr>
          <a:xfrm>
            <a:off x="1716924" y="3204507"/>
            <a:ext cx="4226676" cy="3877985"/>
          </a:xfrm>
          <a:prstGeom prst="rect">
            <a:avLst/>
          </a:prstGeom>
        </p:spPr>
        <p:txBody>
          <a:bodyPr wrap="square" lIns="0" tIns="0" rIns="0" bIns="0" rtlCol="0" anchor="t">
            <a:spAutoFit/>
          </a:bodyPr>
          <a:lstStyle/>
          <a:p>
            <a:r>
              <a:rPr lang="en-US" sz="2800" b="0" i="0" dirty="0">
                <a:solidFill>
                  <a:srgbClr val="000000"/>
                </a:solidFill>
                <a:effectLst/>
                <a:latin typeface="Tshore"/>
              </a:rPr>
              <a:t>A Power-to-X facility is supplied with electricity through a transformer connected to the distribution grid. The transformer ensures that the electricity from the grid is adjusted to meet the facility's energy conversion requirements.</a:t>
            </a:r>
            <a:endParaRPr lang="da-DK" sz="2800" dirty="0"/>
          </a:p>
        </p:txBody>
      </p:sp>
      <p:pic>
        <p:nvPicPr>
          <p:cNvPr id="6" name="Billede 5">
            <a:extLst>
              <a:ext uri="{FF2B5EF4-FFF2-40B4-BE49-F238E27FC236}">
                <a16:creationId xmlns:a16="http://schemas.microsoft.com/office/drawing/2014/main" id="{7D497462-741B-E7FB-AF7F-79BB51A3AC36}"/>
              </a:ext>
            </a:extLst>
          </p:cNvPr>
          <p:cNvPicPr>
            <a:picLocks noChangeAspect="1"/>
          </p:cNvPicPr>
          <p:nvPr/>
        </p:nvPicPr>
        <p:blipFill>
          <a:blip r:embed="rId3"/>
          <a:stretch>
            <a:fillRect/>
          </a:stretch>
        </p:blipFill>
        <p:spPr>
          <a:xfrm>
            <a:off x="8229600" y="2050713"/>
            <a:ext cx="7182852" cy="6668431"/>
          </a:xfrm>
          <a:prstGeom prst="rect">
            <a:avLst/>
          </a:prstGeom>
        </p:spPr>
      </p:pic>
      <p:sp>
        <p:nvSpPr>
          <p:cNvPr id="13" name="Taleboble: oval 12">
            <a:extLst>
              <a:ext uri="{FF2B5EF4-FFF2-40B4-BE49-F238E27FC236}">
                <a16:creationId xmlns:a16="http://schemas.microsoft.com/office/drawing/2014/main" id="{BCECF36E-CDA7-E545-E259-608790119F37}"/>
              </a:ext>
            </a:extLst>
          </p:cNvPr>
          <p:cNvSpPr/>
          <p:nvPr/>
        </p:nvSpPr>
        <p:spPr>
          <a:xfrm>
            <a:off x="10096500" y="1828761"/>
            <a:ext cx="3733800" cy="143700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i="0" dirty="0" err="1">
                <a:solidFill>
                  <a:schemeClr val="bg1"/>
                </a:solidFill>
                <a:effectLst/>
                <a:latin typeface="Tshore"/>
              </a:rPr>
              <a:t>Electrical</a:t>
            </a:r>
            <a:r>
              <a:rPr lang="da-DK" sz="2400" b="1" i="0" dirty="0">
                <a:solidFill>
                  <a:schemeClr val="bg1"/>
                </a:solidFill>
                <a:effectLst/>
                <a:latin typeface="Tshore"/>
              </a:rPr>
              <a:t> substation</a:t>
            </a:r>
          </a:p>
        </p:txBody>
      </p:sp>
      <p:sp>
        <p:nvSpPr>
          <p:cNvPr id="14" name="Taleboble: oval 13">
            <a:extLst>
              <a:ext uri="{FF2B5EF4-FFF2-40B4-BE49-F238E27FC236}">
                <a16:creationId xmlns:a16="http://schemas.microsoft.com/office/drawing/2014/main" id="{48F8E5D2-6E22-4D27-DC41-D21507E5AE35}"/>
              </a:ext>
            </a:extLst>
          </p:cNvPr>
          <p:cNvSpPr/>
          <p:nvPr/>
        </p:nvSpPr>
        <p:spPr>
          <a:xfrm>
            <a:off x="12801600" y="4579095"/>
            <a:ext cx="3733800" cy="1437005"/>
          </a:xfrm>
          <a:prstGeom prst="wedgeEllipseCallou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auto"/>
            <a:r>
              <a:rPr lang="da-DK" sz="2400" b="1" i="0" dirty="0">
                <a:solidFill>
                  <a:srgbClr val="000000"/>
                </a:solidFill>
                <a:effectLst/>
                <a:latin typeface="Tshore"/>
              </a:rPr>
              <a:t>Power </a:t>
            </a:r>
            <a:r>
              <a:rPr lang="da-DK" sz="2400" b="1" i="0" dirty="0" err="1">
                <a:solidFill>
                  <a:srgbClr val="000000"/>
                </a:solidFill>
                <a:effectLst/>
                <a:latin typeface="Tshore"/>
              </a:rPr>
              <a:t>tranformer</a:t>
            </a:r>
            <a:endParaRPr lang="da-DK" sz="2400" b="1" i="0" dirty="0">
              <a:solidFill>
                <a:srgbClr val="000000"/>
              </a:solidFill>
              <a:effectLst/>
              <a:latin typeface="Tshore"/>
            </a:endParaRPr>
          </a:p>
        </p:txBody>
      </p:sp>
      <p:grpSp>
        <p:nvGrpSpPr>
          <p:cNvPr id="5" name="Group 4">
            <a:extLst>
              <a:ext uri="{FF2B5EF4-FFF2-40B4-BE49-F238E27FC236}">
                <a16:creationId xmlns:a16="http://schemas.microsoft.com/office/drawing/2014/main" id="{22BB87E8-AF35-8558-87F9-988FFF2C60F8}"/>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6364662E-B18E-EF3C-D7C9-F37E088AAE3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4D3A545B-B2F3-86AB-89C0-F4C4CF105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66249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2AC7-CBBD-48C3-8708-9BC8370EE9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CE54D8-1A77-1F05-9D4C-76046E3C168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6016FFD-FCA7-2834-2EB5-7E9F1A81A33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950C6C8-5C7A-4FAD-42E8-2EF730807A86}"/>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en-US" sz="6000" b="1" i="0" dirty="0">
                <a:solidFill>
                  <a:srgbClr val="000000"/>
                </a:solidFill>
                <a:effectLst/>
                <a:latin typeface="Tshore"/>
              </a:rPr>
              <a:t>The water supply for the Power-to-X process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11B03A6-6ABD-55F2-0CFA-E22DD2A2D29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32CADEF-8F63-32CD-82F7-9A57E8377B9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Billede 5">
            <a:extLst>
              <a:ext uri="{FF2B5EF4-FFF2-40B4-BE49-F238E27FC236}">
                <a16:creationId xmlns:a16="http://schemas.microsoft.com/office/drawing/2014/main" id="{6FF87566-E777-D8CA-72A1-E303A53CB1F2}"/>
              </a:ext>
            </a:extLst>
          </p:cNvPr>
          <p:cNvPicPr>
            <a:picLocks noChangeAspect="1"/>
          </p:cNvPicPr>
          <p:nvPr/>
        </p:nvPicPr>
        <p:blipFill>
          <a:blip r:embed="rId3"/>
          <a:stretch>
            <a:fillRect/>
          </a:stretch>
        </p:blipFill>
        <p:spPr>
          <a:xfrm>
            <a:off x="3276600" y="2201392"/>
            <a:ext cx="12336599" cy="6096297"/>
          </a:xfrm>
          <a:prstGeom prst="rect">
            <a:avLst/>
          </a:prstGeom>
        </p:spPr>
      </p:pic>
      <p:grpSp>
        <p:nvGrpSpPr>
          <p:cNvPr id="4" name="Group 3">
            <a:extLst>
              <a:ext uri="{FF2B5EF4-FFF2-40B4-BE49-F238E27FC236}">
                <a16:creationId xmlns:a16="http://schemas.microsoft.com/office/drawing/2014/main" id="{491E644A-BAB1-53A3-942E-2168A24B6570}"/>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4471D912-9DEE-E857-CC7C-1358581067F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3621C820-A3D7-8E3F-44A9-39F12E12F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73427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C2C4-3703-EE0E-F8B7-4382A2C00D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7135278-1E5E-93F6-AEC5-E447CAF7167E}"/>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FA5D10E1-0F2D-A794-B14B-98D937DC7B3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xtBox 5">
            <a:extLst>
              <a:ext uri="{FF2B5EF4-FFF2-40B4-BE49-F238E27FC236}">
                <a16:creationId xmlns:a16="http://schemas.microsoft.com/office/drawing/2014/main" id="{8F912EB4-BC9E-001B-2B24-52337604DEBF}"/>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3</a:t>
            </a:r>
          </a:p>
        </p:txBody>
      </p:sp>
      <p:pic>
        <p:nvPicPr>
          <p:cNvPr id="3074" name="Picture 2">
            <a:extLst>
              <a:ext uri="{FF2B5EF4-FFF2-40B4-BE49-F238E27FC236}">
                <a16:creationId xmlns:a16="http://schemas.microsoft.com/office/drawing/2014/main" id="{266CC07E-1537-4111-9BDE-AD2F4E48B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9" t="-15739" r="-5800" b="-7754"/>
          <a:stretch/>
        </p:blipFill>
        <p:spPr bwMode="auto">
          <a:xfrm>
            <a:off x="10763367" y="551074"/>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17D8B870-B111-D5DB-D56E-A8536414DB2D}"/>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Forms of electrolysis</a:t>
            </a:r>
          </a:p>
        </p:txBody>
      </p:sp>
      <p:grpSp>
        <p:nvGrpSpPr>
          <p:cNvPr id="4" name="Group 3">
            <a:extLst>
              <a:ext uri="{FF2B5EF4-FFF2-40B4-BE49-F238E27FC236}">
                <a16:creationId xmlns:a16="http://schemas.microsoft.com/office/drawing/2014/main" id="{91CDA708-55A3-8ECE-1F6D-6A1B19AFEAED}"/>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54659B55-A76B-C7F3-135B-FFDB4F5EB0D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FFF442FC-43A4-4F89-8F42-94DC0F10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7504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5F0B-055D-57F8-3BB8-0A577E7FAA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69234E0-9EB5-C9B9-F64C-F7C10FC1CD8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3798EF7-1575-1FFD-DDFD-4D782D071EB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CF3715B-52D9-FC77-ED4B-83743F0B1B79}"/>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en-US" sz="6000" b="1" i="0" dirty="0">
                <a:solidFill>
                  <a:srgbClr val="000000"/>
                </a:solidFill>
                <a:effectLst/>
                <a:latin typeface="Tshore"/>
              </a:rPr>
              <a:t>What is Electrolysis and Its Types?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195787B-DE1C-0E5E-329A-7814725164C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5876066-8BA4-7C70-DA7F-3922797021D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9" name="TextBox 5">
            <a:extLst>
              <a:ext uri="{FF2B5EF4-FFF2-40B4-BE49-F238E27FC236}">
                <a16:creationId xmlns:a16="http://schemas.microsoft.com/office/drawing/2014/main" id="{88C1759E-8B78-BED8-6716-424A7FE6A27C}"/>
              </a:ext>
            </a:extLst>
          </p:cNvPr>
          <p:cNvSpPr txBox="1"/>
          <p:nvPr/>
        </p:nvSpPr>
        <p:spPr>
          <a:xfrm>
            <a:off x="1752600" y="2127289"/>
            <a:ext cx="7274676" cy="6032421"/>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b="0" i="0" dirty="0">
                <a:solidFill>
                  <a:srgbClr val="000000"/>
                </a:solidFill>
                <a:effectLst/>
                <a:latin typeface="Tshore"/>
              </a:rPr>
              <a:t>Electrolysis uses electricity to drive non-spontaneous chemical reactions</a:t>
            </a:r>
          </a:p>
          <a:p>
            <a:pPr marL="457200" indent="-457200">
              <a:buFont typeface="Arial" panose="020B0604020202020204" pitchFamily="34" charset="0"/>
              <a:buChar char="•"/>
            </a:pPr>
            <a:endParaRPr lang="en-US" sz="2800" b="0" i="0" dirty="0">
              <a:solidFill>
                <a:srgbClr val="000000"/>
              </a:solidFill>
              <a:effectLst/>
              <a:latin typeface="Tshore"/>
            </a:endParaRPr>
          </a:p>
          <a:p>
            <a:pPr marL="457200" indent="-457200">
              <a:buFont typeface="Arial" panose="020B0604020202020204" pitchFamily="34" charset="0"/>
              <a:buChar char="•"/>
            </a:pPr>
            <a:r>
              <a:rPr lang="en-US" sz="2800" b="0" i="0" dirty="0">
                <a:solidFill>
                  <a:srgbClr val="000000"/>
                </a:solidFill>
                <a:effectLst/>
                <a:latin typeface="Tshore"/>
              </a:rPr>
              <a:t>Splits compounds into elements in an electrolytic cell</a:t>
            </a:r>
          </a:p>
          <a:p>
            <a:pPr marL="457200" indent="-457200">
              <a:buFont typeface="Arial" panose="020B0604020202020204" pitchFamily="34" charset="0"/>
              <a:buChar char="•"/>
            </a:pPr>
            <a:endParaRPr lang="en-US" sz="2800" b="0" i="0" dirty="0">
              <a:solidFill>
                <a:srgbClr val="000000"/>
              </a:solidFill>
              <a:effectLst/>
              <a:latin typeface="Tshore"/>
            </a:endParaRPr>
          </a:p>
          <a:p>
            <a:pPr marL="457200" indent="-457200">
              <a:buFont typeface="Arial" panose="020B0604020202020204" pitchFamily="34" charset="0"/>
              <a:buChar char="•"/>
            </a:pPr>
            <a:r>
              <a:rPr lang="en-US" sz="2800" b="0" i="0" dirty="0">
                <a:solidFill>
                  <a:srgbClr val="000000"/>
                </a:solidFill>
                <a:effectLst/>
                <a:latin typeface="Tshore"/>
              </a:rPr>
              <a:t>Uses an electrolyte and two electrodes: cathode (–) and anode (+)</a:t>
            </a:r>
          </a:p>
          <a:p>
            <a:pPr marL="457200" indent="-457200">
              <a:buFont typeface="Arial" panose="020B0604020202020204" pitchFamily="34" charset="0"/>
              <a:buChar char="•"/>
            </a:pPr>
            <a:endParaRPr lang="en-US" sz="2800" b="0" i="0" dirty="0">
              <a:solidFill>
                <a:srgbClr val="000000"/>
              </a:solidFill>
              <a:effectLst/>
              <a:latin typeface="Tshore"/>
            </a:endParaRPr>
          </a:p>
          <a:p>
            <a:pPr marL="457200" indent="-457200">
              <a:buFont typeface="Arial" panose="020B0604020202020204" pitchFamily="34" charset="0"/>
              <a:buChar char="•"/>
            </a:pPr>
            <a:r>
              <a:rPr lang="en-US" sz="2800" b="0" i="0" dirty="0">
                <a:solidFill>
                  <a:srgbClr val="000000"/>
                </a:solidFill>
                <a:effectLst/>
                <a:latin typeface="Tshore"/>
              </a:rPr>
              <a:t>Commonly splits water into hydrogen (H₂) and oxygen (O₂)</a:t>
            </a:r>
          </a:p>
          <a:p>
            <a:pPr marL="457200" indent="-457200">
              <a:buFont typeface="Arial" panose="020B0604020202020204" pitchFamily="34" charset="0"/>
              <a:buChar char="•"/>
            </a:pPr>
            <a:endParaRPr lang="en-US" sz="2800" b="0" i="0" dirty="0">
              <a:solidFill>
                <a:srgbClr val="000000"/>
              </a:solidFill>
              <a:effectLst/>
              <a:latin typeface="Tshore"/>
            </a:endParaRPr>
          </a:p>
          <a:p>
            <a:pPr marL="457200" indent="-457200">
              <a:buFont typeface="Arial" panose="020B0604020202020204" pitchFamily="34" charset="0"/>
              <a:buChar char="•"/>
            </a:pPr>
            <a:r>
              <a:rPr lang="en-US" sz="2800" b="0" i="0" dirty="0">
                <a:solidFill>
                  <a:srgbClr val="000000"/>
                </a:solidFill>
                <a:effectLst/>
                <a:latin typeface="Tshore"/>
              </a:rPr>
              <a:t>Core technology in Power-to-X for green hydrogen and synthetic fuels  </a:t>
            </a:r>
            <a:endParaRPr lang="da-DK" sz="2800" dirty="0"/>
          </a:p>
        </p:txBody>
      </p:sp>
      <p:pic>
        <p:nvPicPr>
          <p:cNvPr id="14" name="Onlinemedier 13" title="Electrolysis: Producing hydrogen from water">
            <a:hlinkClick r:id="" action="ppaction://media"/>
            <a:extLst>
              <a:ext uri="{FF2B5EF4-FFF2-40B4-BE49-F238E27FC236}">
                <a16:creationId xmlns:a16="http://schemas.microsoft.com/office/drawing/2014/main" id="{F341D059-BF78-B44B-224D-1950630BCFB9}"/>
              </a:ext>
            </a:extLst>
          </p:cNvPr>
          <p:cNvPicPr>
            <a:picLocks noRot="1" noChangeAspect="1"/>
          </p:cNvPicPr>
          <p:nvPr>
            <a:videoFile r:link="rId1"/>
          </p:nvPr>
        </p:nvPicPr>
        <p:blipFill>
          <a:blip r:embed="rId4"/>
          <a:stretch>
            <a:fillRect/>
          </a:stretch>
        </p:blipFill>
        <p:spPr>
          <a:xfrm>
            <a:off x="10820369" y="3493326"/>
            <a:ext cx="6858000" cy="3874770"/>
          </a:xfrm>
          <a:prstGeom prst="rect">
            <a:avLst/>
          </a:prstGeom>
        </p:spPr>
      </p:pic>
      <p:grpSp>
        <p:nvGrpSpPr>
          <p:cNvPr id="4" name="Group 3">
            <a:extLst>
              <a:ext uri="{FF2B5EF4-FFF2-40B4-BE49-F238E27FC236}">
                <a16:creationId xmlns:a16="http://schemas.microsoft.com/office/drawing/2014/main" id="{DBEA22D6-32AC-02BE-62E0-4AFCE2F2B910}"/>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C6D11B28-72CD-0B42-AFF3-61772A09342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for a company&#10;&#10;AI-generated content may be incorrect.">
              <a:extLst>
                <a:ext uri="{FF2B5EF4-FFF2-40B4-BE49-F238E27FC236}">
                  <a16:creationId xmlns:a16="http://schemas.microsoft.com/office/drawing/2014/main" id="{22C41138-E4BC-4DE3-C2C1-A5359699A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9341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866D-8161-F4F4-A22D-F737972A7C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66E0DE-F902-9CFB-45CA-F92CB11BF8D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5C1D572-1732-84F6-7003-26029D93FFA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F37BF8D7-3174-D82A-A83C-57FF5C9F4434}"/>
              </a:ext>
            </a:extLst>
          </p:cNvPr>
          <p:cNvSpPr txBox="1"/>
          <p:nvPr/>
        </p:nvSpPr>
        <p:spPr>
          <a:xfrm>
            <a:off x="1392605" y="687262"/>
            <a:ext cx="14970874" cy="8309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5400" b="0" i="0" u="none" strike="noStrike" kern="1200" cap="none" spc="0" normalizeH="0" baseline="0" noProof="0" dirty="0">
                <a:ln>
                  <a:noFill/>
                </a:ln>
                <a:solidFill>
                  <a:srgbClr val="2D4459"/>
                </a:solidFill>
                <a:effectLst/>
                <a:uLnTx/>
                <a:uFillTx/>
                <a:latin typeface="Cabin 1"/>
                <a:ea typeface="Cabin 1"/>
                <a:cs typeface="Cabin 1"/>
                <a:sym typeface="Cabin 1"/>
              </a:rPr>
              <a:t>Document </a:t>
            </a:r>
            <a:r>
              <a:rPr kumimoji="0" lang="en-GB" sz="5400" b="0" i="0" u="none" strike="noStrike" kern="1200" cap="none" spc="0" normalizeH="0" baseline="0" noProof="0" dirty="0">
                <a:ln>
                  <a:noFill/>
                </a:ln>
                <a:solidFill>
                  <a:srgbClr val="2D4459"/>
                </a:solidFill>
                <a:effectLst/>
                <a:uLnTx/>
                <a:uFillTx/>
                <a:latin typeface="Cabin 1"/>
                <a:ea typeface="Cabin 1"/>
                <a:cs typeface="Cabin 1"/>
                <a:sym typeface="Cabin 1"/>
              </a:rPr>
              <a:t>Information</a:t>
            </a:r>
            <a:endParaRPr kumimoji="0" lang="en-US" sz="5400" b="0" i="0" u="none" strike="noStrike" kern="1200" cap="none" spc="0" normalizeH="0" baseline="0" noProof="0" dirty="0">
              <a:ln>
                <a:noFill/>
              </a:ln>
              <a:solidFill>
                <a:srgbClr val="2D4459"/>
              </a:solidFill>
              <a:effectLst/>
              <a:uLnTx/>
              <a:uFillTx/>
              <a:latin typeface="Cabin 1"/>
              <a:ea typeface="Cabin 1"/>
              <a:cs typeface="Cabin 1"/>
              <a:sym typeface="Cabin 1"/>
            </a:endParaRPr>
          </a:p>
        </p:txBody>
      </p:sp>
      <p:grpSp>
        <p:nvGrpSpPr>
          <p:cNvPr id="5" name="Group 2">
            <a:extLst>
              <a:ext uri="{FF2B5EF4-FFF2-40B4-BE49-F238E27FC236}">
                <a16:creationId xmlns:a16="http://schemas.microsoft.com/office/drawing/2014/main" id="{3AF5D649-8B7A-1379-4EEF-F52B5437B499}"/>
              </a:ext>
            </a:extLst>
          </p:cNvPr>
          <p:cNvGrpSpPr/>
          <p:nvPr/>
        </p:nvGrpSpPr>
        <p:grpSpPr>
          <a:xfrm>
            <a:off x="-18198" y="1628386"/>
            <a:ext cx="14267597" cy="162313"/>
            <a:chOff x="0" y="0"/>
            <a:chExt cx="13299088" cy="142613"/>
          </a:xfrm>
        </p:grpSpPr>
        <p:sp>
          <p:nvSpPr>
            <p:cNvPr id="8" name="Freeform 3">
              <a:extLst>
                <a:ext uri="{FF2B5EF4-FFF2-40B4-BE49-F238E27FC236}">
                  <a16:creationId xmlns:a16="http://schemas.microsoft.com/office/drawing/2014/main" id="{622034AB-19D1-D047-D475-DD845BA00A4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9" name="Table 7">
            <a:extLst>
              <a:ext uri="{FF2B5EF4-FFF2-40B4-BE49-F238E27FC236}">
                <a16:creationId xmlns:a16="http://schemas.microsoft.com/office/drawing/2014/main" id="{589745D5-09C5-0FCE-E515-241B99F9D48F}"/>
              </a:ext>
            </a:extLst>
          </p:cNvPr>
          <p:cNvGraphicFramePr>
            <a:graphicFrameLocks noGrp="1"/>
          </p:cNvGraphicFramePr>
          <p:nvPr>
            <p:extLst>
              <p:ext uri="{D42A27DB-BD31-4B8C-83A1-F6EECF244321}">
                <p14:modId xmlns:p14="http://schemas.microsoft.com/office/powerpoint/2010/main" val="1785014267"/>
              </p:ext>
            </p:extLst>
          </p:nvPr>
        </p:nvGraphicFramePr>
        <p:xfrm>
          <a:off x="925531" y="4041660"/>
          <a:ext cx="15379104" cy="3497909"/>
        </p:xfrm>
        <a:graphic>
          <a:graphicData uri="http://schemas.openxmlformats.org/drawingml/2006/table">
            <a:tbl>
              <a:tblPr/>
              <a:tblGrid>
                <a:gridCol w="3844776">
                  <a:extLst>
                    <a:ext uri="{9D8B030D-6E8A-4147-A177-3AD203B41FA5}">
                      <a16:colId xmlns:a16="http://schemas.microsoft.com/office/drawing/2014/main" val="20000"/>
                    </a:ext>
                  </a:extLst>
                </a:gridCol>
                <a:gridCol w="3844776">
                  <a:extLst>
                    <a:ext uri="{9D8B030D-6E8A-4147-A177-3AD203B41FA5}">
                      <a16:colId xmlns:a16="http://schemas.microsoft.com/office/drawing/2014/main" val="20001"/>
                    </a:ext>
                  </a:extLst>
                </a:gridCol>
                <a:gridCol w="3844776">
                  <a:extLst>
                    <a:ext uri="{9D8B030D-6E8A-4147-A177-3AD203B41FA5}">
                      <a16:colId xmlns:a16="http://schemas.microsoft.com/office/drawing/2014/main" val="20002"/>
                    </a:ext>
                  </a:extLst>
                </a:gridCol>
                <a:gridCol w="3844776">
                  <a:extLst>
                    <a:ext uri="{9D8B030D-6E8A-4147-A177-3AD203B41FA5}">
                      <a16:colId xmlns:a16="http://schemas.microsoft.com/office/drawing/2014/main" val="789688968"/>
                    </a:ext>
                  </a:extLst>
                </a:gridCol>
              </a:tblGrid>
              <a:tr h="744803">
                <a:tc>
                  <a:txBody>
                    <a:bodyPr/>
                    <a:lstStyle/>
                    <a:p>
                      <a:pPr algn="just">
                        <a:lnSpc>
                          <a:spcPct val="107000"/>
                        </a:lnSpc>
                        <a:spcAft>
                          <a:spcPts val="800"/>
                        </a:spcAft>
                      </a:pPr>
                      <a:r>
                        <a:rPr lang="en-GB" sz="2700" b="1" dirty="0">
                          <a:solidFill>
                            <a:schemeClr val="bg1"/>
                          </a:solidFill>
                          <a:effectLst/>
                          <a:latin typeface="Cabin"/>
                          <a:ea typeface="Cabin"/>
                          <a:cs typeface="Cabin"/>
                        </a:rPr>
                        <a:t>Version no.</a:t>
                      </a:r>
                      <a:endParaRPr lang="en-US" sz="2700" dirty="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gn="just">
                        <a:lnSpc>
                          <a:spcPct val="107000"/>
                        </a:lnSpc>
                        <a:spcAft>
                          <a:spcPts val="800"/>
                        </a:spcAft>
                      </a:pPr>
                      <a:r>
                        <a:rPr lang="en-GB" sz="2700" b="1" dirty="0">
                          <a:solidFill>
                            <a:schemeClr val="bg1"/>
                          </a:solidFill>
                          <a:effectLst/>
                          <a:latin typeface="Cabin"/>
                          <a:ea typeface="Cabin"/>
                          <a:cs typeface="Cabin"/>
                        </a:rPr>
                        <a:t>Date</a:t>
                      </a:r>
                      <a:endParaRPr lang="en-US" sz="2700" dirty="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nSpc>
                          <a:spcPct val="107000"/>
                        </a:lnSpc>
                        <a:spcAft>
                          <a:spcPts val="800"/>
                        </a:spcAft>
                      </a:pPr>
                      <a:r>
                        <a:rPr lang="en-GB" sz="2700" b="1" dirty="0">
                          <a:solidFill>
                            <a:schemeClr val="bg1"/>
                          </a:solidFill>
                          <a:effectLst/>
                          <a:latin typeface="Cabin"/>
                          <a:ea typeface="Cabin"/>
                          <a:cs typeface="Cabin"/>
                        </a:rPr>
                        <a:t>Description of changes</a:t>
                      </a:r>
                      <a:endParaRPr lang="en-US" sz="2700" dirty="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nSpc>
                          <a:spcPct val="107000"/>
                        </a:lnSpc>
                        <a:spcAft>
                          <a:spcPts val="800"/>
                        </a:spcAft>
                      </a:pPr>
                      <a:r>
                        <a:rPr lang="en-US" sz="2700" b="1" dirty="0">
                          <a:solidFill>
                            <a:schemeClr val="bg1"/>
                          </a:solidFill>
                          <a:effectLst/>
                          <a:latin typeface="Cabin"/>
                          <a:ea typeface="Cabin"/>
                          <a:cs typeface="Cabin"/>
                        </a:rPr>
                        <a:t>Prepared by</a:t>
                      </a: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extLst>
                  <a:ext uri="{0D108BD9-81ED-4DB2-BD59-A6C34878D82A}">
                    <a16:rowId xmlns:a16="http://schemas.microsoft.com/office/drawing/2014/main" val="10000"/>
                  </a:ext>
                </a:extLst>
              </a:tr>
              <a:tr h="762709">
                <a:tc>
                  <a:txBody>
                    <a:bodyPr/>
                    <a:lstStyle/>
                    <a:p>
                      <a:pPr algn="just">
                        <a:lnSpc>
                          <a:spcPct val="107000"/>
                        </a:lnSpc>
                        <a:spcAft>
                          <a:spcPts val="800"/>
                        </a:spcAft>
                      </a:pPr>
                      <a:r>
                        <a:rPr lang="en-GB" sz="2700" dirty="0">
                          <a:solidFill>
                            <a:srgbClr val="515454"/>
                          </a:solidFill>
                          <a:effectLst/>
                          <a:latin typeface="Cabin"/>
                          <a:ea typeface="Cabin"/>
                          <a:cs typeface="Cabin"/>
                        </a:rPr>
                        <a:t>01</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gn="just">
                        <a:lnSpc>
                          <a:spcPct val="107000"/>
                        </a:lnSpc>
                        <a:spcAft>
                          <a:spcPts val="800"/>
                        </a:spcAft>
                      </a:pPr>
                      <a:r>
                        <a:rPr lang="en-GB" sz="2700" dirty="0">
                          <a:solidFill>
                            <a:srgbClr val="515454"/>
                          </a:solidFill>
                          <a:effectLst/>
                          <a:latin typeface="Cabin"/>
                          <a:ea typeface="Cabin"/>
                          <a:cs typeface="Cabin"/>
                        </a:rPr>
                        <a:t>14.03.2025</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nSpc>
                          <a:spcPct val="107000"/>
                        </a:lnSpc>
                        <a:spcAft>
                          <a:spcPts val="800"/>
                        </a:spcAft>
                      </a:pPr>
                      <a:r>
                        <a:rPr lang="en-GB" sz="2700" dirty="0">
                          <a:solidFill>
                            <a:srgbClr val="515454"/>
                          </a:solidFill>
                          <a:effectLst/>
                          <a:latin typeface="Cabin"/>
                          <a:ea typeface="Cabin"/>
                          <a:cs typeface="Cabin"/>
                        </a:rPr>
                        <a:t>New </a:t>
                      </a:r>
                      <a:r>
                        <a:rPr lang="pl-PL" sz="2700" dirty="0">
                          <a:solidFill>
                            <a:srgbClr val="515454"/>
                          </a:solidFill>
                          <a:effectLst/>
                          <a:latin typeface="Cabin"/>
                          <a:ea typeface="Cabin"/>
                          <a:cs typeface="Cabin"/>
                        </a:rPr>
                        <a:t>presentation</a:t>
                      </a:r>
                      <a:r>
                        <a:rPr lang="en-GB" sz="2700" dirty="0">
                          <a:solidFill>
                            <a:srgbClr val="515454"/>
                          </a:solidFill>
                          <a:effectLst/>
                          <a:latin typeface="Cabin"/>
                          <a:ea typeface="Cabin"/>
                          <a:cs typeface="Cabin"/>
                        </a:rPr>
                        <a:t> created</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gn="just">
                        <a:lnSpc>
                          <a:spcPct val="107000"/>
                        </a:lnSpc>
                        <a:spcAft>
                          <a:spcPts val="800"/>
                        </a:spcAft>
                      </a:pPr>
                      <a:r>
                        <a:rPr lang="en-GB" sz="2700" dirty="0">
                          <a:solidFill>
                            <a:srgbClr val="515454"/>
                          </a:solidFill>
                          <a:effectLst/>
                          <a:latin typeface="Cabin"/>
                          <a:ea typeface="Cabin"/>
                          <a:cs typeface="Cabin"/>
                        </a:rPr>
                        <a:t>Jens Høffner, Heidi Katrine Rosenberg</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extLst>
                  <a:ext uri="{0D108BD9-81ED-4DB2-BD59-A6C34878D82A}">
                    <a16:rowId xmlns:a16="http://schemas.microsoft.com/office/drawing/2014/main" val="10001"/>
                  </a:ext>
                </a:extLst>
              </a:tr>
              <a:tr h="1675935">
                <a:tc>
                  <a:txBody>
                    <a:bodyPr/>
                    <a:lstStyle/>
                    <a:p>
                      <a:pPr algn="just">
                        <a:lnSpc>
                          <a:spcPct val="107000"/>
                        </a:lnSpc>
                        <a:spcAft>
                          <a:spcPts val="800"/>
                        </a:spcAft>
                      </a:pPr>
                      <a:r>
                        <a:rPr lang="en-US" sz="2700" dirty="0">
                          <a:solidFill>
                            <a:srgbClr val="515454"/>
                          </a:solidFill>
                          <a:effectLst/>
                          <a:latin typeface="Cabin"/>
                          <a:ea typeface="Cabin"/>
                          <a:cs typeface="Cabin"/>
                        </a:rPr>
                        <a:t>02</a:t>
                      </a: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gn="just">
                        <a:lnSpc>
                          <a:spcPct val="107000"/>
                        </a:lnSpc>
                        <a:spcAft>
                          <a:spcPts val="800"/>
                        </a:spcAft>
                      </a:pPr>
                      <a:r>
                        <a:rPr lang="en-US" sz="2700">
                          <a:solidFill>
                            <a:srgbClr val="515454"/>
                          </a:solidFill>
                          <a:effectLst/>
                          <a:latin typeface="Cabin"/>
                          <a:ea typeface="Cabin"/>
                          <a:cs typeface="Cabin"/>
                        </a:rPr>
                        <a:t>30.04.2025</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nSpc>
                          <a:spcPct val="107000"/>
                        </a:lnSpc>
                        <a:spcAft>
                          <a:spcPts val="800"/>
                        </a:spcAft>
                      </a:pPr>
                      <a:r>
                        <a:rPr lang="en-US" sz="2700" dirty="0">
                          <a:solidFill>
                            <a:srgbClr val="515454"/>
                          </a:solidFill>
                          <a:effectLst/>
                          <a:latin typeface="Cabin"/>
                          <a:ea typeface="Cabin"/>
                          <a:cs typeface="Cabin"/>
                        </a:rPr>
                        <a:t>Adjusted and added context</a:t>
                      </a: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700" dirty="0">
                          <a:solidFill>
                            <a:srgbClr val="515454"/>
                          </a:solidFill>
                          <a:effectLst/>
                          <a:latin typeface="Cabin"/>
                          <a:ea typeface="Cabin"/>
                          <a:cs typeface="Cabin"/>
                        </a:rPr>
                        <a:t>Verner Johnson, </a:t>
                      </a:r>
                      <a:r>
                        <a:rPr lang="da-DK" sz="2800" dirty="0"/>
                        <a:t>Heidi Katrine Rosenberg, Dennis Nørbjerg</a:t>
                      </a:r>
                      <a:endParaRPr lang="en-US" sz="2800" dirty="0"/>
                    </a:p>
                    <a:p>
                      <a:pPr algn="just">
                        <a:lnSpc>
                          <a:spcPct val="107000"/>
                        </a:lnSpc>
                        <a:spcAft>
                          <a:spcPts val="800"/>
                        </a:spcAft>
                      </a:pP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extLst>
                  <a:ext uri="{0D108BD9-81ED-4DB2-BD59-A6C34878D82A}">
                    <a16:rowId xmlns:a16="http://schemas.microsoft.com/office/drawing/2014/main" val="3362266467"/>
                  </a:ext>
                </a:extLst>
              </a:tr>
            </a:tbl>
          </a:graphicData>
        </a:graphic>
      </p:graphicFrame>
      <p:grpSp>
        <p:nvGrpSpPr>
          <p:cNvPr id="11" name="Group 10">
            <a:extLst>
              <a:ext uri="{FF2B5EF4-FFF2-40B4-BE49-F238E27FC236}">
                <a16:creationId xmlns:a16="http://schemas.microsoft.com/office/drawing/2014/main" id="{94456952-F371-C012-3BDB-134BA5C9F54B}"/>
              </a:ext>
            </a:extLst>
          </p:cNvPr>
          <p:cNvGrpSpPr/>
          <p:nvPr/>
        </p:nvGrpSpPr>
        <p:grpSpPr>
          <a:xfrm>
            <a:off x="429637" y="8689925"/>
            <a:ext cx="3276250" cy="1310500"/>
            <a:chOff x="429637" y="8689925"/>
            <a:chExt cx="3276250" cy="1310500"/>
          </a:xfrm>
        </p:grpSpPr>
        <p:sp>
          <p:nvSpPr>
            <p:cNvPr id="4" name="Freeform 4">
              <a:extLst>
                <a:ext uri="{FF2B5EF4-FFF2-40B4-BE49-F238E27FC236}">
                  <a16:creationId xmlns:a16="http://schemas.microsoft.com/office/drawing/2014/main" id="{BE04AD38-0751-1944-4B0E-1CE43ADF13C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0953C43A-DA94-59DF-1A07-B6107BEA1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graphicFrame>
        <p:nvGraphicFramePr>
          <p:cNvPr id="12" name="Table 11">
            <a:extLst>
              <a:ext uri="{FF2B5EF4-FFF2-40B4-BE49-F238E27FC236}">
                <a16:creationId xmlns:a16="http://schemas.microsoft.com/office/drawing/2014/main" id="{648B0AAB-2B06-3D52-A7E6-E97E69E4CBEC}"/>
              </a:ext>
            </a:extLst>
          </p:cNvPr>
          <p:cNvGraphicFramePr>
            <a:graphicFrameLocks noGrp="1"/>
          </p:cNvGraphicFramePr>
          <p:nvPr/>
        </p:nvGraphicFramePr>
        <p:xfrm>
          <a:off x="1500188" y="2171700"/>
          <a:ext cx="11811000" cy="1177955"/>
        </p:xfrm>
        <a:graphic>
          <a:graphicData uri="http://schemas.openxmlformats.org/drawingml/2006/table">
            <a:tbl>
              <a:tblPr firstRow="1" firstCol="1" bandRow="1"/>
              <a:tblGrid>
                <a:gridCol w="11811000">
                  <a:extLst>
                    <a:ext uri="{9D8B030D-6E8A-4147-A177-3AD203B41FA5}">
                      <a16:colId xmlns:a16="http://schemas.microsoft.com/office/drawing/2014/main" val="371848893"/>
                    </a:ext>
                  </a:extLst>
                </a:gridCol>
              </a:tblGrid>
              <a:tr h="627410">
                <a:tc>
                  <a:txBody>
                    <a:bodyPr/>
                    <a:lstStyle/>
                    <a:p>
                      <a:pPr algn="just">
                        <a:lnSpc>
                          <a:spcPct val="100000"/>
                        </a:lnSpc>
                        <a:spcAft>
                          <a:spcPts val="800"/>
                        </a:spcAft>
                        <a:buNone/>
                      </a:pPr>
                      <a:r>
                        <a:rPr lang="en-GB" sz="2400" b="1" dirty="0">
                          <a:solidFill>
                            <a:srgbClr val="4786C9"/>
                          </a:solidFill>
                          <a:effectLst/>
                          <a:latin typeface="Cabin"/>
                          <a:ea typeface="Cabin"/>
                          <a:cs typeface="Cabin"/>
                        </a:rPr>
                        <a:t>Document Author Partners: </a:t>
                      </a:r>
                    </a:p>
                    <a:p>
                      <a:pPr algn="just">
                        <a:lnSpc>
                          <a:spcPct val="100000"/>
                        </a:lnSpc>
                        <a:spcAft>
                          <a:spcPts val="800"/>
                        </a:spcAft>
                        <a:buNone/>
                      </a:pPr>
                      <a:r>
                        <a:rPr lang="en-GB" sz="2400" b="1" dirty="0">
                          <a:solidFill>
                            <a:srgbClr val="2D4459"/>
                          </a:solidFill>
                          <a:effectLst/>
                          <a:latin typeface="Cabin"/>
                          <a:ea typeface="Cabin"/>
                          <a:cs typeface="Cabin"/>
                        </a:rPr>
                        <a:t>Skive College</a:t>
                      </a:r>
                      <a:endParaRPr lang="en-IE" sz="2400" dirty="0">
                        <a:solidFill>
                          <a:srgbClr val="2D4459"/>
                        </a:solidFill>
                        <a:effectLst/>
                        <a:latin typeface="Cabin"/>
                        <a:ea typeface="Cabin"/>
                        <a:cs typeface="Cabin"/>
                      </a:endParaRPr>
                    </a:p>
                  </a:txBody>
                  <a:tcPr marL="68580" marR="68580" marT="0" marB="0">
                    <a:lnL>
                      <a:noFill/>
                    </a:lnL>
                    <a:lnR>
                      <a:noFill/>
                    </a:lnR>
                    <a:lnT>
                      <a:noFill/>
                    </a:lnT>
                    <a:lnB>
                      <a:noFill/>
                    </a:lnB>
                    <a:noFill/>
                  </a:tcPr>
                </a:tc>
                <a:extLst>
                  <a:ext uri="{0D108BD9-81ED-4DB2-BD59-A6C34878D82A}">
                    <a16:rowId xmlns:a16="http://schemas.microsoft.com/office/drawing/2014/main" val="758536557"/>
                  </a:ext>
                </a:extLst>
              </a:tr>
              <a:tr h="344835">
                <a:tc>
                  <a:txBody>
                    <a:bodyPr/>
                    <a:lstStyle/>
                    <a:p>
                      <a:pPr algn="ctr">
                        <a:lnSpc>
                          <a:spcPct val="107000"/>
                        </a:lnSpc>
                        <a:spcAft>
                          <a:spcPts val="800"/>
                        </a:spcAft>
                        <a:buNone/>
                      </a:pPr>
                      <a:endParaRPr lang="en-GB" sz="1100" dirty="0">
                        <a:solidFill>
                          <a:srgbClr val="515454"/>
                        </a:solidFill>
                        <a:effectLst/>
                        <a:highlight>
                          <a:srgbClr val="FFFF00"/>
                        </a:highlight>
                        <a:latin typeface="Cabin"/>
                        <a:ea typeface="Cabin"/>
                        <a:cs typeface="Cabin"/>
                      </a:endParaRPr>
                    </a:p>
                  </a:txBody>
                  <a:tcPr marL="68580" marR="68580" marT="0" marB="0">
                    <a:lnL>
                      <a:noFill/>
                    </a:lnL>
                    <a:lnR>
                      <a:noFill/>
                    </a:lnR>
                    <a:lnT>
                      <a:noFill/>
                    </a:lnT>
                    <a:lnB>
                      <a:noFill/>
                    </a:lnB>
                    <a:noFill/>
                  </a:tcPr>
                </a:tc>
                <a:extLst>
                  <a:ext uri="{0D108BD9-81ED-4DB2-BD59-A6C34878D82A}">
                    <a16:rowId xmlns:a16="http://schemas.microsoft.com/office/drawing/2014/main" val="1625610697"/>
                  </a:ext>
                </a:extLst>
              </a:tr>
            </a:tbl>
          </a:graphicData>
        </a:graphic>
      </p:graphicFrame>
      <p:sp>
        <p:nvSpPr>
          <p:cNvPr id="13" name="TextBox 12">
            <a:extLst>
              <a:ext uri="{FF2B5EF4-FFF2-40B4-BE49-F238E27FC236}">
                <a16:creationId xmlns:a16="http://schemas.microsoft.com/office/drawing/2014/main" id="{FDA09D25-93E4-46E5-E083-3062BADFA00C}"/>
              </a:ext>
            </a:extLst>
          </p:cNvPr>
          <p:cNvSpPr txBox="1"/>
          <p:nvPr/>
        </p:nvSpPr>
        <p:spPr>
          <a:xfrm>
            <a:off x="1500188" y="7706268"/>
            <a:ext cx="12959884" cy="107087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515454"/>
                </a:solidFill>
                <a:effectLst/>
                <a:uLnTx/>
                <a:uFillTx/>
                <a:latin typeface="Cabin"/>
                <a:ea typeface="Cabin"/>
                <a:cs typeface="Cabin"/>
              </a:rPr>
              <a:t>Copyright</a:t>
            </a:r>
            <a:endParaRPr kumimoji="0" lang="en-IE" sz="1800" b="0" i="0" u="none" strike="noStrike" kern="1200" cap="none" spc="0" normalizeH="0" baseline="0" noProof="0" dirty="0">
              <a:ln>
                <a:noFill/>
              </a:ln>
              <a:solidFill>
                <a:srgbClr val="515454"/>
              </a:solidFill>
              <a:effectLst/>
              <a:uLnTx/>
              <a:uFillTx/>
              <a:latin typeface="Cabin"/>
              <a:ea typeface="Cabin"/>
              <a:cs typeface="Cabi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1" u="none" strike="noStrike" kern="1200" cap="none" spc="0" normalizeH="0" baseline="0" noProof="0" dirty="0">
                <a:ln>
                  <a:noFill/>
                </a:ln>
                <a:solidFill>
                  <a:srgbClr val="515454"/>
                </a:solidFill>
                <a:effectLst/>
                <a:uLnTx/>
                <a:uFillTx/>
                <a:latin typeface="Cabin"/>
                <a:ea typeface="Cabin"/>
                <a:cs typeface="Cabin"/>
              </a:rPr>
              <a:t>This document was developed under the T-shore project, coordinated by Skilliant. © 2024 – Skilliant. All rights reserved. Licensed to the European Education and Culture Executive Agency (EACEA) under conditions.</a:t>
            </a:r>
            <a:endParaRPr kumimoji="0" lang="en-IE" sz="1800" b="0" i="0" u="none" strike="noStrike" kern="1200" cap="none" spc="0" normalizeH="0" baseline="0" noProof="0" dirty="0">
              <a:ln>
                <a:noFill/>
              </a:ln>
              <a:solidFill>
                <a:srgbClr val="515454"/>
              </a:solidFill>
              <a:effectLst/>
              <a:uLnTx/>
              <a:uFillTx/>
              <a:latin typeface="Cabin"/>
              <a:ea typeface="Cabin"/>
              <a:cs typeface="Cabin"/>
            </a:endParaRPr>
          </a:p>
        </p:txBody>
      </p:sp>
      <p:pic>
        <p:nvPicPr>
          <p:cNvPr id="7" name="Billede 2">
            <a:extLst>
              <a:ext uri="{FF2B5EF4-FFF2-40B4-BE49-F238E27FC236}">
                <a16:creationId xmlns:a16="http://schemas.microsoft.com/office/drawing/2014/main" id="{F547B340-E6A4-FCC2-A3B9-3E67A5F5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5644" y="2354163"/>
            <a:ext cx="2319881" cy="1036994"/>
          </a:xfrm>
          <a:prstGeom prst="rect">
            <a:avLst/>
          </a:prstGeom>
        </p:spPr>
      </p:pic>
      <p:pic>
        <p:nvPicPr>
          <p:cNvPr id="14" name="Billede 18">
            <a:extLst>
              <a:ext uri="{FF2B5EF4-FFF2-40B4-BE49-F238E27FC236}">
                <a16:creationId xmlns:a16="http://schemas.microsoft.com/office/drawing/2014/main" id="{0FBDC5E8-F688-F093-AFCD-EB63CDF16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2477" y="2275382"/>
            <a:ext cx="1235546" cy="1380947"/>
          </a:xfrm>
          <a:prstGeom prst="rect">
            <a:avLst/>
          </a:prstGeom>
        </p:spPr>
      </p:pic>
    </p:spTree>
    <p:extLst>
      <p:ext uri="{BB962C8B-B14F-4D97-AF65-F5344CB8AC3E}">
        <p14:creationId xmlns:p14="http://schemas.microsoft.com/office/powerpoint/2010/main" val="196213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5F0B-055D-57F8-3BB8-0A577E7FAA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69234E0-9EB5-C9B9-F64C-F7C10FC1CD8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3798EF7-1575-1FFD-DDFD-4D782D071EB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CF3715B-52D9-FC77-ED4B-83743F0B1B79}"/>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da-DK" sz="6000" b="1" i="0" dirty="0">
                <a:solidFill>
                  <a:srgbClr val="000000"/>
                </a:solidFill>
                <a:effectLst/>
                <a:latin typeface="Tshore"/>
              </a:rPr>
              <a:t>Types of </a:t>
            </a:r>
            <a:r>
              <a:rPr lang="da-DK" sz="6000" b="1" i="0" dirty="0" err="1">
                <a:solidFill>
                  <a:srgbClr val="000000"/>
                </a:solidFill>
                <a:effectLst/>
                <a:latin typeface="Tshore"/>
              </a:rPr>
              <a:t>Electrolysis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195787B-DE1C-0E5E-329A-7814725164C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5876066-8BA4-7C70-DA7F-3922797021D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9" name="TextBox 5">
            <a:extLst>
              <a:ext uri="{FF2B5EF4-FFF2-40B4-BE49-F238E27FC236}">
                <a16:creationId xmlns:a16="http://schemas.microsoft.com/office/drawing/2014/main" id="{88C1759E-8B78-BED8-6716-424A7FE6A27C}"/>
              </a:ext>
            </a:extLst>
          </p:cNvPr>
          <p:cNvSpPr txBox="1"/>
          <p:nvPr/>
        </p:nvSpPr>
        <p:spPr>
          <a:xfrm>
            <a:off x="1819391" y="2697506"/>
            <a:ext cx="12420600" cy="5170646"/>
          </a:xfrm>
          <a:prstGeom prst="rect">
            <a:avLst/>
          </a:prstGeom>
        </p:spPr>
        <p:txBody>
          <a:bodyPr wrap="square" lIns="0" tIns="0" rIns="0" bIns="0" rtlCol="0" anchor="t">
            <a:spAutoFit/>
          </a:bodyPr>
          <a:lstStyle/>
          <a:p>
            <a:pPr marL="457200" indent="-457200" algn="l" fontAlgn="auto">
              <a:buFont typeface="Arial" panose="020B0604020202020204" pitchFamily="34" charset="0"/>
              <a:buChar char="•"/>
            </a:pPr>
            <a:r>
              <a:rPr lang="en-US" sz="2800" b="1" i="0" dirty="0">
                <a:solidFill>
                  <a:srgbClr val="000000"/>
                </a:solidFill>
                <a:effectLst/>
                <a:latin typeface="inherit"/>
              </a:rPr>
              <a:t>Alkaline Electrolysis (AEC)</a:t>
            </a:r>
            <a:r>
              <a:rPr lang="en-US" sz="2800" b="0" i="0" dirty="0">
                <a:solidFill>
                  <a:srgbClr val="000000"/>
                </a:solidFill>
                <a:effectLst/>
                <a:latin typeface="inherit"/>
              </a:rPr>
              <a:t>: An electrolysis process that uses a liquid alkaline electrolyte (KOH or NaOH) and porous separators to separate hydrogen and oxygen. It is a well-established technology with relatively low costs.</a:t>
            </a:r>
          </a:p>
          <a:p>
            <a:pPr marL="457200" indent="-457200" algn="l" fontAlgn="auto">
              <a:buFont typeface="Arial" panose="020B0604020202020204" pitchFamily="34" charset="0"/>
              <a:buChar char="•"/>
            </a:pPr>
            <a:endParaRPr lang="en-US" sz="2800" b="0" i="0" dirty="0">
              <a:solidFill>
                <a:srgbClr val="000000"/>
              </a:solidFill>
              <a:effectLst/>
              <a:latin typeface="inherit"/>
            </a:endParaRPr>
          </a:p>
          <a:p>
            <a:pPr marL="457200" indent="-457200" algn="l" fontAlgn="auto">
              <a:buFont typeface="Arial" panose="020B0604020202020204" pitchFamily="34" charset="0"/>
              <a:buChar char="•"/>
            </a:pPr>
            <a:r>
              <a:rPr lang="en-US" sz="2800" b="1" i="0" dirty="0">
                <a:solidFill>
                  <a:srgbClr val="000000"/>
                </a:solidFill>
                <a:effectLst/>
                <a:latin typeface="inherit"/>
              </a:rPr>
              <a:t>PEM Electrolysis (Proton Exchange Membrane)</a:t>
            </a:r>
            <a:r>
              <a:rPr lang="en-US" sz="2800" b="0" i="0" dirty="0">
                <a:solidFill>
                  <a:srgbClr val="000000"/>
                </a:solidFill>
                <a:effectLst/>
                <a:latin typeface="inherit"/>
              </a:rPr>
              <a:t>: An electrolysis method where a proton-conducting membrane acts as the electrolyte. It has high efficiency, fast response time, and is well-suited for integration with renewable energy. (e.g. this technology is used in </a:t>
            </a:r>
            <a:r>
              <a:rPr lang="en-US" sz="2800" b="0" i="0" dirty="0" err="1">
                <a:solidFill>
                  <a:srgbClr val="000000"/>
                </a:solidFill>
                <a:effectLst/>
                <a:latin typeface="inherit"/>
              </a:rPr>
              <a:t>Hybalance</a:t>
            </a:r>
            <a:r>
              <a:rPr lang="en-US" sz="2800" b="0" i="0" dirty="0">
                <a:solidFill>
                  <a:srgbClr val="000000"/>
                </a:solidFill>
                <a:effectLst/>
                <a:latin typeface="inherit"/>
              </a:rPr>
              <a:t> in Hobro and at </a:t>
            </a:r>
            <a:r>
              <a:rPr lang="en-US" sz="2800" b="0" i="0" dirty="0" err="1">
                <a:solidFill>
                  <a:srgbClr val="000000"/>
                </a:solidFill>
                <a:effectLst/>
                <a:latin typeface="inherit"/>
              </a:rPr>
              <a:t>Greenlab</a:t>
            </a:r>
            <a:r>
              <a:rPr lang="en-US" sz="2800" b="0" i="0" dirty="0">
                <a:solidFill>
                  <a:srgbClr val="000000"/>
                </a:solidFill>
                <a:effectLst/>
                <a:latin typeface="inherit"/>
              </a:rPr>
              <a:t> Skive)</a:t>
            </a:r>
          </a:p>
          <a:p>
            <a:pPr marL="457200" indent="-457200" algn="l" fontAlgn="auto">
              <a:buFont typeface="Arial" panose="020B0604020202020204" pitchFamily="34" charset="0"/>
              <a:buChar char="•"/>
            </a:pPr>
            <a:endParaRPr lang="en-US" sz="2800" dirty="0">
              <a:solidFill>
                <a:srgbClr val="000000"/>
              </a:solidFill>
              <a:latin typeface="inherit"/>
            </a:endParaRPr>
          </a:p>
          <a:p>
            <a:pPr marL="457200" indent="-457200" algn="l" fontAlgn="auto">
              <a:buFont typeface="Arial" panose="020B0604020202020204" pitchFamily="34" charset="0"/>
              <a:buChar char="•"/>
            </a:pPr>
            <a:r>
              <a:rPr lang="en-US" sz="2800" b="1" i="0" dirty="0">
                <a:solidFill>
                  <a:srgbClr val="000000"/>
                </a:solidFill>
                <a:effectLst/>
                <a:latin typeface="inherit"/>
              </a:rPr>
              <a:t>SOEC Electrolysis (Solid Oxide Electrolysis Cell)</a:t>
            </a:r>
            <a:r>
              <a:rPr lang="en-US" sz="2800" b="0" i="0" dirty="0">
                <a:solidFill>
                  <a:srgbClr val="000000"/>
                </a:solidFill>
                <a:effectLst/>
                <a:latin typeface="inherit"/>
              </a:rPr>
              <a:t>: A high-temperature electrolysis method that uses a ceramic solid oxide electrolyte to achieve very high efficiency. It can </a:t>
            </a:r>
            <a:r>
              <a:rPr lang="en-US" sz="2800" b="0" i="0" dirty="0" err="1">
                <a:solidFill>
                  <a:srgbClr val="000000"/>
                </a:solidFill>
                <a:effectLst/>
                <a:latin typeface="inherit"/>
              </a:rPr>
              <a:t>utilise</a:t>
            </a:r>
            <a:r>
              <a:rPr lang="en-US" sz="2800" b="0" i="0" dirty="0">
                <a:solidFill>
                  <a:srgbClr val="000000"/>
                </a:solidFill>
                <a:effectLst/>
                <a:latin typeface="inherit"/>
              </a:rPr>
              <a:t> excess heat from industrial processes.</a:t>
            </a:r>
          </a:p>
        </p:txBody>
      </p:sp>
      <p:grpSp>
        <p:nvGrpSpPr>
          <p:cNvPr id="4" name="Group 3">
            <a:extLst>
              <a:ext uri="{FF2B5EF4-FFF2-40B4-BE49-F238E27FC236}">
                <a16:creationId xmlns:a16="http://schemas.microsoft.com/office/drawing/2014/main" id="{93A95641-6DF1-D159-2657-B699AB661336}"/>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830D731A-8110-72F4-D3F2-1B3E6D840DD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for a company&#10;&#10;AI-generated content may be incorrect.">
              <a:extLst>
                <a:ext uri="{FF2B5EF4-FFF2-40B4-BE49-F238E27FC236}">
                  <a16:creationId xmlns:a16="http://schemas.microsoft.com/office/drawing/2014/main" id="{FBA3E96E-8DA4-E45C-6E36-2A61B3494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583095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F0A26-07A6-E159-8593-AFE21B5EFAE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DDD0AA9-4651-73BC-2AD4-B6140F7C22A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F2F175E-A2A8-7D1F-5B0A-7737F4D3CD0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FD34C0C-B00A-EE74-A905-93E8B57F9781}"/>
              </a:ext>
            </a:extLst>
          </p:cNvPr>
          <p:cNvSpPr txBox="1"/>
          <p:nvPr/>
        </p:nvSpPr>
        <p:spPr>
          <a:xfrm>
            <a:off x="1488324" y="474550"/>
            <a:ext cx="16571075" cy="1113575"/>
          </a:xfrm>
          <a:prstGeom prst="rect">
            <a:avLst/>
          </a:prstGeom>
        </p:spPr>
        <p:txBody>
          <a:bodyPr wrap="square" lIns="0" tIns="0" rIns="0" bIns="0" rtlCol="0" anchor="t">
            <a:spAutoFit/>
          </a:bodyPr>
          <a:lstStyle/>
          <a:p>
            <a:pPr>
              <a:lnSpc>
                <a:spcPts val="9792"/>
              </a:lnSpc>
            </a:pPr>
            <a:r>
              <a:rPr lang="en-US" sz="5400" dirty="0">
                <a:solidFill>
                  <a:srgbClr val="2D4459"/>
                </a:solidFill>
                <a:latin typeface="Cabin 1"/>
              </a:rPr>
              <a:t>Universe “Building blocks” - Elements</a:t>
            </a:r>
            <a:endParaRPr lang="en-US" sz="5400" dirty="0">
              <a:solidFill>
                <a:srgbClr val="2D4459"/>
              </a:solidFill>
              <a:latin typeface="Cabin 1"/>
              <a:sym typeface="Cabin 1"/>
            </a:endParaRPr>
          </a:p>
        </p:txBody>
      </p:sp>
      <p:grpSp>
        <p:nvGrpSpPr>
          <p:cNvPr id="11" name="Group 2">
            <a:extLst>
              <a:ext uri="{FF2B5EF4-FFF2-40B4-BE49-F238E27FC236}">
                <a16:creationId xmlns:a16="http://schemas.microsoft.com/office/drawing/2014/main" id="{41AB386F-5195-13CD-3876-6BC64B2552B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1068284-D36F-69AC-D6EF-DE072B9A816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9" name="Tekstfelt 8">
            <a:extLst>
              <a:ext uri="{FF2B5EF4-FFF2-40B4-BE49-F238E27FC236}">
                <a16:creationId xmlns:a16="http://schemas.microsoft.com/office/drawing/2014/main" id="{E4D7E18E-3153-795B-A33F-AA954CA1D141}"/>
              </a:ext>
            </a:extLst>
          </p:cNvPr>
          <p:cNvSpPr txBox="1"/>
          <p:nvPr/>
        </p:nvSpPr>
        <p:spPr>
          <a:xfrm>
            <a:off x="1488324" y="2227615"/>
            <a:ext cx="5522076" cy="2092881"/>
          </a:xfrm>
          <a:prstGeom prst="rect">
            <a:avLst/>
          </a:prstGeom>
          <a:noFill/>
        </p:spPr>
        <p:txBody>
          <a:bodyPr wrap="square" rtlCol="0">
            <a:spAutoFit/>
          </a:bodyPr>
          <a:lstStyle/>
          <a:p>
            <a:r>
              <a:rPr lang="da-DK" sz="2800" dirty="0"/>
              <a:t>118 </a:t>
            </a:r>
            <a:r>
              <a:rPr lang="da-DK" sz="2800" dirty="0" err="1"/>
              <a:t>Different</a:t>
            </a:r>
            <a:r>
              <a:rPr lang="da-DK" sz="2800" dirty="0"/>
              <a:t> elements.</a:t>
            </a:r>
          </a:p>
          <a:p>
            <a:endParaRPr lang="da-DK" sz="2800" dirty="0"/>
          </a:p>
          <a:p>
            <a:r>
              <a:rPr lang="da-DK" sz="2800" dirty="0"/>
              <a:t>94 (98) </a:t>
            </a:r>
            <a:r>
              <a:rPr lang="da-DK" sz="2800" dirty="0" err="1"/>
              <a:t>Naturally</a:t>
            </a:r>
            <a:r>
              <a:rPr lang="da-DK" sz="2800" dirty="0"/>
              <a:t> </a:t>
            </a:r>
            <a:r>
              <a:rPr lang="da-DK" sz="2800" dirty="0" err="1"/>
              <a:t>occurring</a:t>
            </a:r>
            <a:r>
              <a:rPr lang="da-DK" sz="2800" dirty="0"/>
              <a:t>.</a:t>
            </a:r>
          </a:p>
          <a:p>
            <a:r>
              <a:rPr lang="da-DK" sz="2800" dirty="0"/>
              <a:t>24 (20) </a:t>
            </a:r>
            <a:r>
              <a:rPr lang="da-DK" sz="2800" dirty="0" err="1"/>
              <a:t>Artificially</a:t>
            </a:r>
            <a:r>
              <a:rPr lang="da-DK" sz="2800" dirty="0"/>
              <a:t> </a:t>
            </a:r>
            <a:r>
              <a:rPr lang="da-DK" sz="2800" dirty="0" err="1"/>
              <a:t>produced</a:t>
            </a:r>
            <a:r>
              <a:rPr lang="da-DK" sz="2800" dirty="0"/>
              <a:t>.</a:t>
            </a:r>
          </a:p>
          <a:p>
            <a:endParaRPr lang="da-DK" dirty="0"/>
          </a:p>
        </p:txBody>
      </p:sp>
      <p:grpSp>
        <p:nvGrpSpPr>
          <p:cNvPr id="14" name="Gruppe 13">
            <a:extLst>
              <a:ext uri="{FF2B5EF4-FFF2-40B4-BE49-F238E27FC236}">
                <a16:creationId xmlns:a16="http://schemas.microsoft.com/office/drawing/2014/main" id="{D8C51319-9F2A-A5B7-DFBB-7156B9B57CBC}"/>
              </a:ext>
            </a:extLst>
          </p:cNvPr>
          <p:cNvGrpSpPr/>
          <p:nvPr/>
        </p:nvGrpSpPr>
        <p:grpSpPr>
          <a:xfrm>
            <a:off x="1676400" y="4774168"/>
            <a:ext cx="4495800" cy="2666404"/>
            <a:chOff x="1676400" y="4774168"/>
            <a:chExt cx="4495800" cy="2666404"/>
          </a:xfrm>
        </p:grpSpPr>
        <p:pic>
          <p:nvPicPr>
            <p:cNvPr id="5" name="Billede 4">
              <a:extLst>
                <a:ext uri="{FF2B5EF4-FFF2-40B4-BE49-F238E27FC236}">
                  <a16:creationId xmlns:a16="http://schemas.microsoft.com/office/drawing/2014/main" id="{C2B45595-50A5-0EA1-0ED4-D3FD1B73984D}"/>
                </a:ext>
              </a:extLst>
            </p:cNvPr>
            <p:cNvPicPr>
              <a:picLocks noChangeAspect="1"/>
            </p:cNvPicPr>
            <p:nvPr/>
          </p:nvPicPr>
          <p:blipFill>
            <a:blip r:embed="rId3"/>
            <a:stretch>
              <a:fillRect/>
            </a:stretch>
          </p:blipFill>
          <p:spPr>
            <a:xfrm>
              <a:off x="1676400" y="4939948"/>
              <a:ext cx="4495800" cy="2500624"/>
            </a:xfrm>
            <a:prstGeom prst="rect">
              <a:avLst/>
            </a:prstGeom>
          </p:spPr>
        </p:pic>
        <p:sp>
          <p:nvSpPr>
            <p:cNvPr id="10" name="Tekstfelt 9">
              <a:extLst>
                <a:ext uri="{FF2B5EF4-FFF2-40B4-BE49-F238E27FC236}">
                  <a16:creationId xmlns:a16="http://schemas.microsoft.com/office/drawing/2014/main" id="{982B421A-7C10-81DE-B489-AA07A9B3F801}"/>
                </a:ext>
              </a:extLst>
            </p:cNvPr>
            <p:cNvSpPr txBox="1"/>
            <p:nvPr/>
          </p:nvSpPr>
          <p:spPr>
            <a:xfrm>
              <a:off x="2209800" y="4774168"/>
              <a:ext cx="2652854" cy="369332"/>
            </a:xfrm>
            <a:prstGeom prst="rect">
              <a:avLst/>
            </a:prstGeom>
            <a:noFill/>
          </p:spPr>
          <p:txBody>
            <a:bodyPr wrap="square" rtlCol="0">
              <a:spAutoFit/>
            </a:bodyPr>
            <a:lstStyle/>
            <a:p>
              <a:r>
                <a:rPr lang="da-DK" b="1" dirty="0">
                  <a:solidFill>
                    <a:srgbClr val="7030A0"/>
                  </a:solidFill>
                </a:rPr>
                <a:t>Semiconductor.</a:t>
              </a:r>
            </a:p>
          </p:txBody>
        </p:sp>
      </p:grpSp>
      <p:grpSp>
        <p:nvGrpSpPr>
          <p:cNvPr id="15" name="Gruppe 14">
            <a:extLst>
              <a:ext uri="{FF2B5EF4-FFF2-40B4-BE49-F238E27FC236}">
                <a16:creationId xmlns:a16="http://schemas.microsoft.com/office/drawing/2014/main" id="{D00ED560-ECB1-08B2-3518-03C7AFA47894}"/>
              </a:ext>
            </a:extLst>
          </p:cNvPr>
          <p:cNvGrpSpPr/>
          <p:nvPr/>
        </p:nvGrpSpPr>
        <p:grpSpPr>
          <a:xfrm>
            <a:off x="8458200" y="4013848"/>
            <a:ext cx="8153400" cy="3476567"/>
            <a:chOff x="9601200" y="3293237"/>
            <a:chExt cx="8153400" cy="3476567"/>
          </a:xfrm>
        </p:grpSpPr>
        <p:pic>
          <p:nvPicPr>
            <p:cNvPr id="4" name="Billede 3">
              <a:extLst>
                <a:ext uri="{FF2B5EF4-FFF2-40B4-BE49-F238E27FC236}">
                  <a16:creationId xmlns:a16="http://schemas.microsoft.com/office/drawing/2014/main" id="{38748C66-433A-4644-C0B6-C70F4EDCA9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1200" y="3482095"/>
              <a:ext cx="8002053" cy="3287709"/>
            </a:xfrm>
            <a:prstGeom prst="rect">
              <a:avLst/>
            </a:prstGeom>
          </p:spPr>
        </p:pic>
        <p:sp>
          <p:nvSpPr>
            <p:cNvPr id="13" name="Ellipse 12">
              <a:extLst>
                <a:ext uri="{FF2B5EF4-FFF2-40B4-BE49-F238E27FC236}">
                  <a16:creationId xmlns:a16="http://schemas.microsoft.com/office/drawing/2014/main" id="{ADD385E5-F1B3-6B79-4E18-402F60B82F67}"/>
                </a:ext>
              </a:extLst>
            </p:cNvPr>
            <p:cNvSpPr/>
            <p:nvPr/>
          </p:nvSpPr>
          <p:spPr>
            <a:xfrm>
              <a:off x="16916400" y="3293237"/>
              <a:ext cx="838200" cy="32326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 name="Group 5">
            <a:extLst>
              <a:ext uri="{FF2B5EF4-FFF2-40B4-BE49-F238E27FC236}">
                <a16:creationId xmlns:a16="http://schemas.microsoft.com/office/drawing/2014/main" id="{4A87B229-B081-4D84-871F-FCD6F05A9D47}"/>
              </a:ext>
            </a:extLst>
          </p:cNvPr>
          <p:cNvGrpSpPr/>
          <p:nvPr/>
        </p:nvGrpSpPr>
        <p:grpSpPr>
          <a:xfrm>
            <a:off x="429637" y="8689925"/>
            <a:ext cx="3276250" cy="1310500"/>
            <a:chOff x="429637" y="8689925"/>
            <a:chExt cx="3276250" cy="1310500"/>
          </a:xfrm>
        </p:grpSpPr>
        <p:sp>
          <p:nvSpPr>
            <p:cNvPr id="16" name="Freeform 4">
              <a:extLst>
                <a:ext uri="{FF2B5EF4-FFF2-40B4-BE49-F238E27FC236}">
                  <a16:creationId xmlns:a16="http://schemas.microsoft.com/office/drawing/2014/main" id="{D488552D-9B07-B6C6-E7E4-D175DDB4E2E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logo for a company&#10;&#10;AI-generated content may be incorrect.">
              <a:extLst>
                <a:ext uri="{FF2B5EF4-FFF2-40B4-BE49-F238E27FC236}">
                  <a16:creationId xmlns:a16="http://schemas.microsoft.com/office/drawing/2014/main" id="{F4B0B625-8B6C-9907-6FB4-10328C7C35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05737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8544-389D-EEA5-EC86-EDDABDBF62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02A32B-F80C-BA0D-0B15-3DBEEBF3E79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1268033-8A99-F1BC-8CB8-2D0EED5634F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2CF0D41-62D7-AD07-8415-74C8D348C52B}"/>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en-US" sz="5400" dirty="0">
                <a:solidFill>
                  <a:srgbClr val="2D4459"/>
                </a:solidFill>
                <a:latin typeface="Cabin 1"/>
              </a:rPr>
              <a:t>Universe “Building blocks” - Elements</a:t>
            </a:r>
            <a:endParaRPr lang="en-US" sz="5400" dirty="0">
              <a:solidFill>
                <a:srgbClr val="2D4459"/>
              </a:solidFill>
              <a:latin typeface="Cabin 1"/>
              <a:sym typeface="Cabin 1"/>
            </a:endParaRPr>
          </a:p>
        </p:txBody>
      </p:sp>
      <p:grpSp>
        <p:nvGrpSpPr>
          <p:cNvPr id="11" name="Group 2">
            <a:extLst>
              <a:ext uri="{FF2B5EF4-FFF2-40B4-BE49-F238E27FC236}">
                <a16:creationId xmlns:a16="http://schemas.microsoft.com/office/drawing/2014/main" id="{63E41AF4-57AB-3183-29FA-110B9755358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6746669-5BC5-A0A1-B98E-D10487CBE4C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E621151F-0791-1EE6-5009-47B91CDC9866}"/>
              </a:ext>
            </a:extLst>
          </p:cNvPr>
          <p:cNvSpPr txBox="1"/>
          <p:nvPr/>
        </p:nvSpPr>
        <p:spPr>
          <a:xfrm>
            <a:off x="1420085" y="2135864"/>
            <a:ext cx="10331438" cy="1015663"/>
          </a:xfrm>
          <a:prstGeom prst="rect">
            <a:avLst/>
          </a:prstGeom>
          <a:noFill/>
        </p:spPr>
        <p:txBody>
          <a:bodyPr wrap="square" rtlCol="0">
            <a:spAutoFit/>
          </a:bodyPr>
          <a:lstStyle/>
          <a:p>
            <a:r>
              <a:rPr lang="en-US" sz="2000" dirty="0">
                <a:solidFill>
                  <a:srgbClr val="0B1326"/>
                </a:solidFill>
                <a:latin typeface="Mark-Pro"/>
              </a:rPr>
              <a:t>Element number 1, Hydrogen is the lightest.
Element number 76, Osmium is the heaviest.
The company name OSRAM (1906) is formed by: </a:t>
            </a:r>
            <a:r>
              <a:rPr lang="en-US" sz="2000" dirty="0" err="1">
                <a:solidFill>
                  <a:srgbClr val="0B1326"/>
                </a:solidFill>
                <a:latin typeface="Mark-Pro"/>
              </a:rPr>
              <a:t>OSmium</a:t>
            </a:r>
            <a:r>
              <a:rPr lang="en-US" sz="2000" dirty="0">
                <a:solidFill>
                  <a:srgbClr val="0B1326"/>
                </a:solidFill>
                <a:latin typeface="Mark-Pro"/>
              </a:rPr>
              <a:t> and </a:t>
            </a:r>
            <a:r>
              <a:rPr lang="en-US" sz="2000" dirty="0" err="1">
                <a:solidFill>
                  <a:srgbClr val="0B1326"/>
                </a:solidFill>
                <a:latin typeface="Mark-Pro"/>
              </a:rPr>
              <a:t>WolfRAM</a:t>
            </a:r>
            <a:r>
              <a:rPr lang="en-US" sz="2000" dirty="0">
                <a:solidFill>
                  <a:srgbClr val="0B1326"/>
                </a:solidFill>
                <a:latin typeface="Mark-Pro"/>
              </a:rPr>
              <a:t> (element no. 74)</a:t>
            </a:r>
            <a:endParaRPr lang="da-DK" sz="2800" dirty="0">
              <a:solidFill>
                <a:srgbClr val="0B1326"/>
              </a:solidFill>
              <a:latin typeface="Mark-Pro"/>
            </a:endParaRPr>
          </a:p>
        </p:txBody>
      </p:sp>
      <p:pic>
        <p:nvPicPr>
          <p:cNvPr id="8" name="Picture 2" descr="Nucleus">
            <a:extLst>
              <a:ext uri="{FF2B5EF4-FFF2-40B4-BE49-F238E27FC236}">
                <a16:creationId xmlns:a16="http://schemas.microsoft.com/office/drawing/2014/main" id="{35B48BC1-90AD-2231-4AA2-7DA2F351D6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1652" y="4292698"/>
            <a:ext cx="2842148" cy="4323267"/>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69E946AE-273F-6463-2A5E-81146F16509E}"/>
              </a:ext>
            </a:extLst>
          </p:cNvPr>
          <p:cNvSpPr txBox="1"/>
          <p:nvPr/>
        </p:nvSpPr>
        <p:spPr>
          <a:xfrm>
            <a:off x="1457993" y="3634608"/>
            <a:ext cx="9670641" cy="707886"/>
          </a:xfrm>
          <a:prstGeom prst="rect">
            <a:avLst/>
          </a:prstGeom>
          <a:noFill/>
        </p:spPr>
        <p:txBody>
          <a:bodyPr wrap="square" rtlCol="0">
            <a:spAutoFit/>
          </a:bodyPr>
          <a:lstStyle/>
          <a:p>
            <a:r>
              <a:rPr lang="en-US" sz="2000" dirty="0">
                <a:solidFill>
                  <a:srgbClr val="0B1326"/>
                </a:solidFill>
                <a:latin typeface="Mark-Pro"/>
              </a:rPr>
              <a:t>Element number 3, Lithium (Li), is best known as an ingredient in batteries. 
Lithium is also used in psychiatry to treat mental disorders.</a:t>
            </a:r>
            <a:endParaRPr lang="da-DK" sz="2000" b="0" i="0" dirty="0">
              <a:solidFill>
                <a:srgbClr val="0B1326"/>
              </a:solidFill>
              <a:effectLst/>
              <a:latin typeface="Mark-Pro"/>
            </a:endParaRPr>
          </a:p>
        </p:txBody>
      </p:sp>
      <p:sp>
        <p:nvSpPr>
          <p:cNvPr id="10" name="Tekstfelt 9">
            <a:extLst>
              <a:ext uri="{FF2B5EF4-FFF2-40B4-BE49-F238E27FC236}">
                <a16:creationId xmlns:a16="http://schemas.microsoft.com/office/drawing/2014/main" id="{F988848B-43F5-05BC-5554-95D805598D16}"/>
              </a:ext>
            </a:extLst>
          </p:cNvPr>
          <p:cNvSpPr txBox="1"/>
          <p:nvPr/>
        </p:nvSpPr>
        <p:spPr>
          <a:xfrm>
            <a:off x="1426056" y="6769306"/>
            <a:ext cx="9089543" cy="1015663"/>
          </a:xfrm>
          <a:prstGeom prst="rect">
            <a:avLst/>
          </a:prstGeom>
          <a:noFill/>
        </p:spPr>
        <p:txBody>
          <a:bodyPr wrap="square">
            <a:spAutoFit/>
          </a:bodyPr>
          <a:lstStyle/>
          <a:p>
            <a:r>
              <a:rPr lang="en-US" sz="2000">
                <a:solidFill>
                  <a:srgbClr val="0B1326"/>
                </a:solidFill>
                <a:latin typeface="Mark-Pro"/>
              </a:rPr>
              <a:t>Element number 87, Francium (Fr), is the rarest element on Earth. 
Francium is also highly radioactive, but decays as quickly as it is formed.
It is believed that no more than a few 100 grams exist at a time at any given time.</a:t>
            </a:r>
            <a:endParaRPr lang="da-DK" b="0" i="0" dirty="0">
              <a:solidFill>
                <a:srgbClr val="0B1326"/>
              </a:solidFill>
              <a:effectLst/>
              <a:latin typeface="Mark-Pro"/>
            </a:endParaRPr>
          </a:p>
        </p:txBody>
      </p:sp>
      <p:sp>
        <p:nvSpPr>
          <p:cNvPr id="13" name="Tekstfelt 12">
            <a:extLst>
              <a:ext uri="{FF2B5EF4-FFF2-40B4-BE49-F238E27FC236}">
                <a16:creationId xmlns:a16="http://schemas.microsoft.com/office/drawing/2014/main" id="{9F6F157D-26BB-7D02-6F08-D57232D4A212}"/>
              </a:ext>
            </a:extLst>
          </p:cNvPr>
          <p:cNvSpPr txBox="1"/>
          <p:nvPr/>
        </p:nvSpPr>
        <p:spPr>
          <a:xfrm>
            <a:off x="1457994" y="5588993"/>
            <a:ext cx="9286206" cy="707886"/>
          </a:xfrm>
          <a:prstGeom prst="rect">
            <a:avLst/>
          </a:prstGeom>
          <a:noFill/>
        </p:spPr>
        <p:txBody>
          <a:bodyPr wrap="square" rtlCol="0">
            <a:spAutoFit/>
          </a:bodyPr>
          <a:lstStyle/>
          <a:p>
            <a:r>
              <a:rPr lang="en-US" sz="2000">
                <a:solidFill>
                  <a:srgbClr val="0B1326"/>
                </a:solidFill>
                <a:latin typeface="Mark-Pro"/>
              </a:rPr>
              <a:t>An average smartphone contains about 30 different elements, of which 0.03 grams is element number 79: Gold (Au).</a:t>
            </a:r>
            <a:endParaRPr lang="da-DK" sz="2000" dirty="0">
              <a:solidFill>
                <a:srgbClr val="0B1326"/>
              </a:solidFill>
              <a:latin typeface="Mark-Pro"/>
            </a:endParaRPr>
          </a:p>
        </p:txBody>
      </p:sp>
      <p:pic>
        <p:nvPicPr>
          <p:cNvPr id="14" name="Picture 2">
            <a:extLst>
              <a:ext uri="{FF2B5EF4-FFF2-40B4-BE49-F238E27FC236}">
                <a16:creationId xmlns:a16="http://schemas.microsoft.com/office/drawing/2014/main" id="{8D16A7BC-0DDA-CABE-698F-C2858D07D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3954" y="1951704"/>
            <a:ext cx="2659410" cy="1591659"/>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a:extLst>
              <a:ext uri="{FF2B5EF4-FFF2-40B4-BE49-F238E27FC236}">
                <a16:creationId xmlns:a16="http://schemas.microsoft.com/office/drawing/2014/main" id="{2293B0DB-3094-3424-5706-88942CD652D6}"/>
              </a:ext>
            </a:extLst>
          </p:cNvPr>
          <p:cNvSpPr txBox="1"/>
          <p:nvPr/>
        </p:nvSpPr>
        <p:spPr>
          <a:xfrm>
            <a:off x="1432029" y="4955562"/>
            <a:ext cx="4303847" cy="400110"/>
          </a:xfrm>
          <a:prstGeom prst="rect">
            <a:avLst/>
          </a:prstGeom>
          <a:noFill/>
        </p:spPr>
        <p:txBody>
          <a:bodyPr wrap="square" rtlCol="0">
            <a:spAutoFit/>
          </a:bodyPr>
          <a:lstStyle/>
          <a:p>
            <a:r>
              <a:rPr lang="en-US" sz="2000" b="1" dirty="0">
                <a:solidFill>
                  <a:srgbClr val="0B1326"/>
                </a:solidFill>
                <a:latin typeface="Mark-Pro"/>
              </a:rPr>
              <a:t>Humans </a:t>
            </a:r>
            <a:r>
              <a:rPr lang="en-US" sz="2000" dirty="0">
                <a:solidFill>
                  <a:srgbClr val="0B1326"/>
                </a:solidFill>
                <a:latin typeface="Mark-Pro"/>
              </a:rPr>
              <a:t>are made up of 28 elements.</a:t>
            </a:r>
            <a:endParaRPr lang="da-DK" sz="2000" dirty="0">
              <a:solidFill>
                <a:srgbClr val="0B1326"/>
              </a:solidFill>
              <a:latin typeface="Mark-Pro"/>
            </a:endParaRPr>
          </a:p>
        </p:txBody>
      </p:sp>
      <p:sp>
        <p:nvSpPr>
          <p:cNvPr id="16" name="Tekstfelt 15">
            <a:extLst>
              <a:ext uri="{FF2B5EF4-FFF2-40B4-BE49-F238E27FC236}">
                <a16:creationId xmlns:a16="http://schemas.microsoft.com/office/drawing/2014/main" id="{B07539B9-BF9B-8441-7FD3-548CCB3CCBD5}"/>
              </a:ext>
            </a:extLst>
          </p:cNvPr>
          <p:cNvSpPr txBox="1"/>
          <p:nvPr/>
        </p:nvSpPr>
        <p:spPr>
          <a:xfrm>
            <a:off x="14329739" y="1925315"/>
            <a:ext cx="1105459" cy="369332"/>
          </a:xfrm>
          <a:prstGeom prst="rect">
            <a:avLst/>
          </a:prstGeom>
          <a:noFill/>
        </p:spPr>
        <p:txBody>
          <a:bodyPr wrap="square">
            <a:spAutoFit/>
          </a:bodyPr>
          <a:lstStyle/>
          <a:p>
            <a:r>
              <a:rPr lang="da-DK" sz="1800" dirty="0">
                <a:solidFill>
                  <a:srgbClr val="FF0000"/>
                </a:solidFill>
                <a:latin typeface="Mark-Pro"/>
              </a:rPr>
              <a:t>Osmium</a:t>
            </a:r>
            <a:endParaRPr lang="da-DK" dirty="0"/>
          </a:p>
        </p:txBody>
      </p:sp>
      <p:pic>
        <p:nvPicPr>
          <p:cNvPr id="17" name="Billede 16">
            <a:extLst>
              <a:ext uri="{FF2B5EF4-FFF2-40B4-BE49-F238E27FC236}">
                <a16:creationId xmlns:a16="http://schemas.microsoft.com/office/drawing/2014/main" id="{ED5C7704-3625-AF12-844C-5D6C066E3D30}"/>
              </a:ext>
            </a:extLst>
          </p:cNvPr>
          <p:cNvPicPr>
            <a:picLocks noChangeAspect="1"/>
          </p:cNvPicPr>
          <p:nvPr/>
        </p:nvPicPr>
        <p:blipFill>
          <a:blip r:embed="rId5"/>
          <a:stretch>
            <a:fillRect/>
          </a:stretch>
        </p:blipFill>
        <p:spPr>
          <a:xfrm rot="4459296">
            <a:off x="10472655" y="2269058"/>
            <a:ext cx="811626" cy="1016610"/>
          </a:xfrm>
          <a:prstGeom prst="rect">
            <a:avLst/>
          </a:prstGeom>
        </p:spPr>
      </p:pic>
      <p:pic>
        <p:nvPicPr>
          <p:cNvPr id="18" name="Billede 17">
            <a:extLst>
              <a:ext uri="{FF2B5EF4-FFF2-40B4-BE49-F238E27FC236}">
                <a16:creationId xmlns:a16="http://schemas.microsoft.com/office/drawing/2014/main" id="{6BB7434E-18F0-9B45-B52F-2B2419DE7633}"/>
              </a:ext>
            </a:extLst>
          </p:cNvPr>
          <p:cNvPicPr>
            <a:picLocks noChangeAspect="1"/>
          </p:cNvPicPr>
          <p:nvPr/>
        </p:nvPicPr>
        <p:blipFill>
          <a:blip r:embed="rId6"/>
          <a:stretch>
            <a:fillRect/>
          </a:stretch>
        </p:blipFill>
        <p:spPr>
          <a:xfrm rot="1338050">
            <a:off x="10797586" y="5419093"/>
            <a:ext cx="559249" cy="1141443"/>
          </a:xfrm>
          <a:prstGeom prst="rect">
            <a:avLst/>
          </a:prstGeom>
        </p:spPr>
      </p:pic>
      <p:pic>
        <p:nvPicPr>
          <p:cNvPr id="19" name="Billede 18">
            <a:extLst>
              <a:ext uri="{FF2B5EF4-FFF2-40B4-BE49-F238E27FC236}">
                <a16:creationId xmlns:a16="http://schemas.microsoft.com/office/drawing/2014/main" id="{3CF86291-581F-B64B-769B-B489628E58F0}"/>
              </a:ext>
            </a:extLst>
          </p:cNvPr>
          <p:cNvPicPr>
            <a:picLocks noChangeAspect="1"/>
          </p:cNvPicPr>
          <p:nvPr/>
        </p:nvPicPr>
        <p:blipFill>
          <a:blip r:embed="rId7"/>
          <a:stretch>
            <a:fillRect/>
          </a:stretch>
        </p:blipFill>
        <p:spPr>
          <a:xfrm>
            <a:off x="11025787" y="3690980"/>
            <a:ext cx="1053411" cy="867867"/>
          </a:xfrm>
          <a:prstGeom prst="rect">
            <a:avLst/>
          </a:prstGeom>
        </p:spPr>
      </p:pic>
      <p:grpSp>
        <p:nvGrpSpPr>
          <p:cNvPr id="6" name="Group 5">
            <a:extLst>
              <a:ext uri="{FF2B5EF4-FFF2-40B4-BE49-F238E27FC236}">
                <a16:creationId xmlns:a16="http://schemas.microsoft.com/office/drawing/2014/main" id="{72A3587F-B10A-C4F0-8573-7A2DAA62AD33}"/>
              </a:ext>
            </a:extLst>
          </p:cNvPr>
          <p:cNvGrpSpPr/>
          <p:nvPr/>
        </p:nvGrpSpPr>
        <p:grpSpPr>
          <a:xfrm>
            <a:off x="429637" y="8689925"/>
            <a:ext cx="3276250" cy="1310500"/>
            <a:chOff x="429637" y="8689925"/>
            <a:chExt cx="3276250" cy="1310500"/>
          </a:xfrm>
        </p:grpSpPr>
        <p:sp>
          <p:nvSpPr>
            <p:cNvPr id="20" name="Freeform 4">
              <a:extLst>
                <a:ext uri="{FF2B5EF4-FFF2-40B4-BE49-F238E27FC236}">
                  <a16:creationId xmlns:a16="http://schemas.microsoft.com/office/drawing/2014/main" id="{6F9F9CEC-1A51-4BB9-C716-58603C36DC9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logo for a company&#10;&#10;AI-generated content may be incorrect.">
              <a:extLst>
                <a:ext uri="{FF2B5EF4-FFF2-40B4-BE49-F238E27FC236}">
                  <a16:creationId xmlns:a16="http://schemas.microsoft.com/office/drawing/2014/main" id="{6AF32B77-B975-929C-6E5E-B11DDAB80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78269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D386-41CB-5029-258E-43A285175F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623734C-60C0-E0CD-DD81-A730436C111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8B432B7-0A11-C1A7-B08A-27C94D073AB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56E5D40-A93C-19B9-D325-96FF01160E39}"/>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en-US" sz="5400" dirty="0">
                <a:solidFill>
                  <a:srgbClr val="2D4459"/>
                </a:solidFill>
                <a:latin typeface="Cabin 1"/>
              </a:rPr>
              <a:t>Universe “Building blocks” – In the atmosphere</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1AABAF5D-26E3-FA7B-99EC-17995A460B6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88B53AD-6E75-131C-C96C-D5C7375FB15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descr="Définition | Atmosphère">
            <a:extLst>
              <a:ext uri="{FF2B5EF4-FFF2-40B4-BE49-F238E27FC236}">
                <a16:creationId xmlns:a16="http://schemas.microsoft.com/office/drawing/2014/main" id="{FFFF154C-6782-7C8B-487D-CB1FA5794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372" y="2915818"/>
            <a:ext cx="5284625" cy="3523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133C834-F2A8-FA59-562A-E1C52933D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824" y="2946779"/>
            <a:ext cx="4628488" cy="36642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C9488F3-7D99-1572-6572-348E4FD009BE}"/>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F9EC534-CFBA-3304-8579-4DE659C775D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666EE24B-FF95-FD7B-6E5B-5F4119D23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90133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586F-124A-8CF2-653F-FD015B19C5A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FD79FB3-4914-C21D-4AA0-9771F37ED09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4DC22F9-546A-21FF-F455-AAEAEF3C7CF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1217E16-EC08-AC61-B63D-4C3690F8BCAC}"/>
              </a:ext>
            </a:extLst>
          </p:cNvPr>
          <p:cNvSpPr txBox="1"/>
          <p:nvPr/>
        </p:nvSpPr>
        <p:spPr>
          <a:xfrm>
            <a:off x="1488324" y="474550"/>
            <a:ext cx="16571075" cy="1122808"/>
          </a:xfrm>
          <a:prstGeom prst="rect">
            <a:avLst/>
          </a:prstGeom>
        </p:spPr>
        <p:txBody>
          <a:bodyPr wrap="square" lIns="0" tIns="0" rIns="0" bIns="0" rtlCol="0" anchor="t">
            <a:spAutoFit/>
          </a:bodyPr>
          <a:lstStyle/>
          <a:p>
            <a:pPr>
              <a:lnSpc>
                <a:spcPts val="9792"/>
              </a:lnSpc>
            </a:pPr>
            <a:r>
              <a:rPr lang="en-US" sz="5400" b="1"/>
              <a:t>CO2 in the atmosphere !</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91EABE47-2AAC-96E2-3D4B-E13E2A75260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EB968A8-A8AE-7BF0-7D6F-853207E9AD9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3" name="Billede 12">
            <a:extLst>
              <a:ext uri="{FF2B5EF4-FFF2-40B4-BE49-F238E27FC236}">
                <a16:creationId xmlns:a16="http://schemas.microsoft.com/office/drawing/2014/main" id="{0B27827D-6101-CE5A-C470-C9BE71041EF8}"/>
              </a:ext>
            </a:extLst>
          </p:cNvPr>
          <p:cNvPicPr>
            <a:picLocks noChangeAspect="1"/>
          </p:cNvPicPr>
          <p:nvPr/>
        </p:nvPicPr>
        <p:blipFill>
          <a:blip r:embed="rId3"/>
          <a:stretch>
            <a:fillRect/>
          </a:stretch>
        </p:blipFill>
        <p:spPr>
          <a:xfrm>
            <a:off x="1488324" y="3861153"/>
            <a:ext cx="3680779" cy="4351397"/>
          </a:xfrm>
          <a:prstGeom prst="rect">
            <a:avLst/>
          </a:prstGeom>
        </p:spPr>
      </p:pic>
      <p:sp>
        <p:nvSpPr>
          <p:cNvPr id="14" name="Titel 1">
            <a:extLst>
              <a:ext uri="{FF2B5EF4-FFF2-40B4-BE49-F238E27FC236}">
                <a16:creationId xmlns:a16="http://schemas.microsoft.com/office/drawing/2014/main" id="{A025E530-B945-2DEE-62D7-475936968F2B}"/>
              </a:ext>
            </a:extLst>
          </p:cNvPr>
          <p:cNvSpPr txBox="1">
            <a:spLocks/>
          </p:cNvSpPr>
          <p:nvPr/>
        </p:nvSpPr>
        <p:spPr>
          <a:xfrm>
            <a:off x="1488324" y="2323810"/>
            <a:ext cx="3680779" cy="12512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The quantity</a:t>
            </a:r>
          </a:p>
          <a:p>
            <a:pPr algn="ctr"/>
            <a:r>
              <a:rPr lang="en-US" sz="2800" dirty="0"/>
              <a:t>against</a:t>
            </a:r>
            <a:br>
              <a:rPr lang="en-US" sz="2800" dirty="0"/>
            </a:br>
            <a:r>
              <a:rPr lang="en-US" sz="2800" dirty="0"/>
              <a:t> The concentration</a:t>
            </a:r>
            <a:endParaRPr lang="en-US" sz="2400" dirty="0"/>
          </a:p>
        </p:txBody>
      </p:sp>
      <p:pic>
        <p:nvPicPr>
          <p:cNvPr id="15" name="Billede 14">
            <a:extLst>
              <a:ext uri="{FF2B5EF4-FFF2-40B4-BE49-F238E27FC236}">
                <a16:creationId xmlns:a16="http://schemas.microsoft.com/office/drawing/2014/main" id="{90ED81DE-E238-66DB-B62A-3AA7317C65ED}"/>
              </a:ext>
            </a:extLst>
          </p:cNvPr>
          <p:cNvPicPr>
            <a:picLocks noChangeAspect="1"/>
          </p:cNvPicPr>
          <p:nvPr/>
        </p:nvPicPr>
        <p:blipFill>
          <a:blip r:embed="rId4"/>
          <a:stretch>
            <a:fillRect/>
          </a:stretch>
        </p:blipFill>
        <p:spPr>
          <a:xfrm>
            <a:off x="6617535" y="5259708"/>
            <a:ext cx="7445928" cy="2952842"/>
          </a:xfrm>
          <a:prstGeom prst="rect">
            <a:avLst/>
          </a:prstGeom>
        </p:spPr>
      </p:pic>
      <p:pic>
        <p:nvPicPr>
          <p:cNvPr id="16" name="Picture 2">
            <a:extLst>
              <a:ext uri="{FF2B5EF4-FFF2-40B4-BE49-F238E27FC236}">
                <a16:creationId xmlns:a16="http://schemas.microsoft.com/office/drawing/2014/main" id="{3A2ABEFD-B9A4-2913-7898-1DE22C2AE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4478948" y="6222823"/>
            <a:ext cx="3428052" cy="1938992"/>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A023FE0C-34CC-0CA5-B871-EA844F7B7CB1}"/>
              </a:ext>
            </a:extLst>
          </p:cNvPr>
          <p:cNvSpPr txBox="1"/>
          <p:nvPr/>
        </p:nvSpPr>
        <p:spPr>
          <a:xfrm>
            <a:off x="6639143" y="2279186"/>
            <a:ext cx="11640951" cy="1938992"/>
          </a:xfrm>
          <a:prstGeom prst="rect">
            <a:avLst/>
          </a:prstGeom>
          <a:noFill/>
        </p:spPr>
        <p:txBody>
          <a:bodyPr wrap="square">
            <a:spAutoFit/>
          </a:bodyPr>
          <a:lstStyle/>
          <a:p>
            <a:r>
              <a:rPr lang="da-DK" sz="2400" b="1" i="0" dirty="0">
                <a:solidFill>
                  <a:srgbClr val="1F1F1F"/>
                </a:solidFill>
                <a:effectLst/>
                <a:latin typeface="Google Sans"/>
              </a:rPr>
              <a:t>CO2</a:t>
            </a:r>
            <a:r>
              <a:rPr lang="da-DK" sz="2400" b="0" i="0" dirty="0">
                <a:solidFill>
                  <a:srgbClr val="1F1F1F"/>
                </a:solidFill>
                <a:effectLst/>
                <a:latin typeface="Google Sans"/>
              </a:rPr>
              <a:t> </a:t>
            </a:r>
            <a:r>
              <a:rPr lang="en-US" sz="2400" dirty="0">
                <a:solidFill>
                  <a:srgbClr val="1F1F1F"/>
                </a:solidFill>
                <a:latin typeface="Google Sans"/>
              </a:rPr>
              <a:t>is the chemical name for carbon dioxide, which is also called carbon dioxide. 
The chemical name CO2 indicates that carbon dioxide consists of one carbon atom 
and two oxygen atoms</a:t>
            </a:r>
            <a:r>
              <a:rPr lang="da-DK" sz="2400" b="0" i="0" dirty="0">
                <a:solidFill>
                  <a:srgbClr val="1F1F1F"/>
                </a:solidFill>
                <a:effectLst/>
                <a:latin typeface="Google Sans"/>
              </a:rPr>
              <a:t>.</a:t>
            </a:r>
          </a:p>
          <a:p>
            <a:r>
              <a:rPr lang="da-DK" sz="2400" b="0" i="0" dirty="0">
                <a:solidFill>
                  <a:srgbClr val="1F1F1F"/>
                </a:solidFill>
                <a:effectLst/>
                <a:latin typeface="Google Sans"/>
              </a:rPr>
              <a:t> </a:t>
            </a:r>
          </a:p>
          <a:p>
            <a:r>
              <a:rPr lang="en-US" sz="2400" b="1" dirty="0">
                <a:solidFill>
                  <a:srgbClr val="1F1F1F"/>
                </a:solidFill>
                <a:latin typeface="Google Sans"/>
              </a:rPr>
              <a:t>So CO2 is not an element, but a mixture of different substances!</a:t>
            </a:r>
            <a:endParaRPr lang="da-DK" sz="2400" b="1" dirty="0"/>
          </a:p>
        </p:txBody>
      </p:sp>
      <p:pic>
        <p:nvPicPr>
          <p:cNvPr id="18" name="Billede 17">
            <a:extLst>
              <a:ext uri="{FF2B5EF4-FFF2-40B4-BE49-F238E27FC236}">
                <a16:creationId xmlns:a16="http://schemas.microsoft.com/office/drawing/2014/main" id="{B2907433-F9CB-60B1-3D3D-BC2EB84A72CF}"/>
              </a:ext>
            </a:extLst>
          </p:cNvPr>
          <p:cNvPicPr>
            <a:picLocks noChangeAspect="1"/>
          </p:cNvPicPr>
          <p:nvPr/>
        </p:nvPicPr>
        <p:blipFill>
          <a:blip r:embed="rId6"/>
          <a:stretch>
            <a:fillRect/>
          </a:stretch>
        </p:blipFill>
        <p:spPr>
          <a:xfrm>
            <a:off x="11525967" y="5279646"/>
            <a:ext cx="1054282" cy="1065114"/>
          </a:xfrm>
          <a:prstGeom prst="rect">
            <a:avLst/>
          </a:prstGeom>
        </p:spPr>
      </p:pic>
      <p:pic>
        <p:nvPicPr>
          <p:cNvPr id="19" name="Billede 18">
            <a:extLst>
              <a:ext uri="{FF2B5EF4-FFF2-40B4-BE49-F238E27FC236}">
                <a16:creationId xmlns:a16="http://schemas.microsoft.com/office/drawing/2014/main" id="{1300B1FB-652E-EA34-D3B9-0B0EA769EF9C}"/>
              </a:ext>
            </a:extLst>
          </p:cNvPr>
          <p:cNvPicPr>
            <a:picLocks noChangeAspect="1"/>
          </p:cNvPicPr>
          <p:nvPr/>
        </p:nvPicPr>
        <p:blipFill>
          <a:blip r:embed="rId7"/>
          <a:stretch>
            <a:fillRect/>
          </a:stretch>
        </p:blipFill>
        <p:spPr>
          <a:xfrm>
            <a:off x="10340499" y="5289201"/>
            <a:ext cx="1054283" cy="1064932"/>
          </a:xfrm>
          <a:prstGeom prst="rect">
            <a:avLst/>
          </a:prstGeom>
        </p:spPr>
      </p:pic>
      <p:grpSp>
        <p:nvGrpSpPr>
          <p:cNvPr id="4" name="Group 3">
            <a:extLst>
              <a:ext uri="{FF2B5EF4-FFF2-40B4-BE49-F238E27FC236}">
                <a16:creationId xmlns:a16="http://schemas.microsoft.com/office/drawing/2014/main" id="{840A6C41-6132-65E5-209B-33960C42E558}"/>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5D589E4F-3B71-4DF1-22F4-253B17780F7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for a company&#10;&#10;AI-generated content may be incorrect.">
              <a:extLst>
                <a:ext uri="{FF2B5EF4-FFF2-40B4-BE49-F238E27FC236}">
                  <a16:creationId xmlns:a16="http://schemas.microsoft.com/office/drawing/2014/main" id="{8A411A9C-3A09-CE5B-2EC1-7F24A091B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41678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E23AC-AA6B-3DB8-9770-1DE7A45E455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14B01F-4D8F-5E8D-62D2-6E2C181213E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B373481-23AE-086B-5A1C-FCCC1310099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C8BF42B-182B-D4E3-BA1B-AEE79C15826A}"/>
              </a:ext>
            </a:extLst>
          </p:cNvPr>
          <p:cNvSpPr txBox="1"/>
          <p:nvPr/>
        </p:nvSpPr>
        <p:spPr>
          <a:xfrm>
            <a:off x="1488324" y="474550"/>
            <a:ext cx="16571075" cy="1113575"/>
          </a:xfrm>
          <a:prstGeom prst="rect">
            <a:avLst/>
          </a:prstGeom>
        </p:spPr>
        <p:txBody>
          <a:bodyPr wrap="square" lIns="0" tIns="0" rIns="0" bIns="0" rtlCol="0" anchor="t">
            <a:spAutoFit/>
          </a:bodyPr>
          <a:lstStyle/>
          <a:p>
            <a:pPr>
              <a:lnSpc>
                <a:spcPts val="9792"/>
              </a:lnSpc>
            </a:pPr>
            <a:r>
              <a:rPr lang="en-US" sz="5400">
                <a:solidFill>
                  <a:srgbClr val="2D4459"/>
                </a:solidFill>
                <a:latin typeface="Cabin 1"/>
              </a:rPr>
              <a:t>Atomets struktur</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21504B34-67F0-3DFD-6918-3E70344FB93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4E0532A-4265-3F0D-AEFB-587764ED9CD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4" descr="Atomets struktur | Science Labs Danmark">
            <a:extLst>
              <a:ext uri="{FF2B5EF4-FFF2-40B4-BE49-F238E27FC236}">
                <a16:creationId xmlns:a16="http://schemas.microsoft.com/office/drawing/2014/main" id="{BF2075C8-D487-F27C-8502-4AD8B2D45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745" y="5235182"/>
            <a:ext cx="4386390" cy="222823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53748943-2A05-AA61-C5B5-7C2AFB5B0820}"/>
              </a:ext>
            </a:extLst>
          </p:cNvPr>
          <p:cNvSpPr txBox="1"/>
          <p:nvPr/>
        </p:nvSpPr>
        <p:spPr>
          <a:xfrm>
            <a:off x="1428454" y="1947673"/>
            <a:ext cx="13963946" cy="2677656"/>
          </a:xfrm>
          <a:prstGeom prst="rect">
            <a:avLst/>
          </a:prstGeom>
          <a:noFill/>
        </p:spPr>
        <p:txBody>
          <a:bodyPr wrap="square">
            <a:spAutoFit/>
          </a:bodyPr>
          <a:lstStyle/>
          <a:p>
            <a:r>
              <a:rPr lang="en-US" sz="2800" dirty="0">
                <a:solidFill>
                  <a:srgbClr val="1F1F1F"/>
                </a:solidFill>
                <a:latin typeface="Google Sans"/>
              </a:rPr>
              <a:t>An ATOM is the smallest unit of an element.  
Both the </a:t>
            </a:r>
            <a:r>
              <a:rPr lang="en-US" sz="2800" dirty="0">
                <a:solidFill>
                  <a:schemeClr val="accent1"/>
                </a:solidFill>
                <a:latin typeface="Google Sans"/>
              </a:rPr>
              <a:t>Protons </a:t>
            </a:r>
            <a:r>
              <a:rPr lang="en-US" sz="2800" dirty="0">
                <a:solidFill>
                  <a:srgbClr val="1F1F1F"/>
                </a:solidFill>
                <a:latin typeface="Google Sans"/>
              </a:rPr>
              <a:t>and the </a:t>
            </a:r>
            <a:r>
              <a:rPr lang="en-US" sz="2800" dirty="0">
                <a:solidFill>
                  <a:srgbClr val="FF0000"/>
                </a:solidFill>
                <a:latin typeface="Google Sans"/>
              </a:rPr>
              <a:t>Electrons</a:t>
            </a:r>
            <a:r>
              <a:rPr lang="en-US" sz="2800" dirty="0">
                <a:solidFill>
                  <a:srgbClr val="1F1F1F"/>
                </a:solidFill>
                <a:latin typeface="Google Sans"/>
              </a:rPr>
              <a:t> are electrically charged. 
An electron and a proton have an equal charge, but the charges are opposite. 
The electrical charge of electrons is negative and that of protons is positive. 
Since the atoms are electrically neutral outwardly, there must be an equal number of electrons and protons in each atom.</a:t>
            </a:r>
            <a:endParaRPr lang="da-DK" sz="2800" dirty="0"/>
          </a:p>
        </p:txBody>
      </p:sp>
      <p:pic>
        <p:nvPicPr>
          <p:cNvPr id="8" name="Billede 7">
            <a:extLst>
              <a:ext uri="{FF2B5EF4-FFF2-40B4-BE49-F238E27FC236}">
                <a16:creationId xmlns:a16="http://schemas.microsoft.com/office/drawing/2014/main" id="{B60399E8-C7C6-65DA-BF0B-27FEACE4AD00}"/>
              </a:ext>
            </a:extLst>
          </p:cNvPr>
          <p:cNvPicPr>
            <a:picLocks noChangeAspect="1"/>
          </p:cNvPicPr>
          <p:nvPr/>
        </p:nvPicPr>
        <p:blipFill>
          <a:blip r:embed="rId4"/>
          <a:stretch>
            <a:fillRect/>
          </a:stretch>
        </p:blipFill>
        <p:spPr>
          <a:xfrm rot="10800000">
            <a:off x="8800879" y="6231053"/>
            <a:ext cx="2375209" cy="976251"/>
          </a:xfrm>
          <a:prstGeom prst="rect">
            <a:avLst/>
          </a:prstGeom>
        </p:spPr>
      </p:pic>
      <p:pic>
        <p:nvPicPr>
          <p:cNvPr id="10" name="Billede 9">
            <a:extLst>
              <a:ext uri="{FF2B5EF4-FFF2-40B4-BE49-F238E27FC236}">
                <a16:creationId xmlns:a16="http://schemas.microsoft.com/office/drawing/2014/main" id="{8AA4AA1D-B800-A25B-4ADF-9EA16DA33281}"/>
              </a:ext>
            </a:extLst>
          </p:cNvPr>
          <p:cNvPicPr>
            <a:picLocks noChangeAspect="1"/>
          </p:cNvPicPr>
          <p:nvPr/>
        </p:nvPicPr>
        <p:blipFill>
          <a:blip r:embed="rId5"/>
          <a:stretch>
            <a:fillRect/>
          </a:stretch>
        </p:blipFill>
        <p:spPr>
          <a:xfrm>
            <a:off x="14478000" y="6058331"/>
            <a:ext cx="1935111" cy="1405081"/>
          </a:xfrm>
          <a:prstGeom prst="rect">
            <a:avLst/>
          </a:prstGeom>
        </p:spPr>
      </p:pic>
      <p:sp>
        <p:nvSpPr>
          <p:cNvPr id="13" name="Ellipse 12">
            <a:extLst>
              <a:ext uri="{FF2B5EF4-FFF2-40B4-BE49-F238E27FC236}">
                <a16:creationId xmlns:a16="http://schemas.microsoft.com/office/drawing/2014/main" id="{4C701FE7-B9BF-60BE-6F9C-AAFB022970C6}"/>
              </a:ext>
            </a:extLst>
          </p:cNvPr>
          <p:cNvSpPr/>
          <p:nvPr/>
        </p:nvSpPr>
        <p:spPr>
          <a:xfrm>
            <a:off x="10313892" y="6338151"/>
            <a:ext cx="735495" cy="7156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FE6EAFC0-523B-1D50-716C-7F112B9C46F2}"/>
              </a:ext>
            </a:extLst>
          </p:cNvPr>
          <p:cNvSpPr/>
          <p:nvPr/>
        </p:nvSpPr>
        <p:spPr>
          <a:xfrm>
            <a:off x="14581098" y="6515427"/>
            <a:ext cx="427382" cy="407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 name="Lige pilforbindelse 14">
            <a:extLst>
              <a:ext uri="{FF2B5EF4-FFF2-40B4-BE49-F238E27FC236}">
                <a16:creationId xmlns:a16="http://schemas.microsoft.com/office/drawing/2014/main" id="{0CE59CA4-7D49-5089-F7C9-746139736F9B}"/>
              </a:ext>
            </a:extLst>
          </p:cNvPr>
          <p:cNvCxnSpPr>
            <a:cxnSpLocks/>
          </p:cNvCxnSpPr>
          <p:nvPr/>
        </p:nvCxnSpPr>
        <p:spPr>
          <a:xfrm>
            <a:off x="11279186" y="6695959"/>
            <a:ext cx="3080450"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Tekstfelt 15">
            <a:extLst>
              <a:ext uri="{FF2B5EF4-FFF2-40B4-BE49-F238E27FC236}">
                <a16:creationId xmlns:a16="http://schemas.microsoft.com/office/drawing/2014/main" id="{DBBFF842-5415-B60B-6667-9F6C137CBED4}"/>
              </a:ext>
            </a:extLst>
          </p:cNvPr>
          <p:cNvSpPr txBox="1"/>
          <p:nvPr/>
        </p:nvSpPr>
        <p:spPr>
          <a:xfrm>
            <a:off x="12141488" y="6800416"/>
            <a:ext cx="1355845" cy="369332"/>
          </a:xfrm>
          <a:prstGeom prst="rect">
            <a:avLst/>
          </a:prstGeom>
          <a:noFill/>
        </p:spPr>
        <p:txBody>
          <a:bodyPr wrap="square" rtlCol="0">
            <a:spAutoFit/>
          </a:bodyPr>
          <a:lstStyle/>
          <a:p>
            <a:r>
              <a:rPr lang="da-DK"/>
              <a:t>1 kilometre</a:t>
            </a:r>
            <a:endParaRPr lang="da-DK" dirty="0"/>
          </a:p>
        </p:txBody>
      </p:sp>
      <p:sp>
        <p:nvSpPr>
          <p:cNvPr id="17" name="Tekstfelt 16">
            <a:extLst>
              <a:ext uri="{FF2B5EF4-FFF2-40B4-BE49-F238E27FC236}">
                <a16:creationId xmlns:a16="http://schemas.microsoft.com/office/drawing/2014/main" id="{0AFF4945-CF2B-8DF4-D5B5-F33F354FA4B9}"/>
              </a:ext>
            </a:extLst>
          </p:cNvPr>
          <p:cNvSpPr txBox="1"/>
          <p:nvPr/>
        </p:nvSpPr>
        <p:spPr>
          <a:xfrm>
            <a:off x="9601200" y="7241338"/>
            <a:ext cx="1694743" cy="369332"/>
          </a:xfrm>
          <a:prstGeom prst="rect">
            <a:avLst/>
          </a:prstGeom>
          <a:noFill/>
        </p:spPr>
        <p:txBody>
          <a:bodyPr wrap="square" rtlCol="0">
            <a:spAutoFit/>
          </a:bodyPr>
          <a:lstStyle/>
          <a:p>
            <a:r>
              <a:rPr lang="da-DK" dirty="0" err="1"/>
              <a:t>atomic</a:t>
            </a:r>
            <a:r>
              <a:rPr lang="da-DK" dirty="0"/>
              <a:t> </a:t>
            </a:r>
            <a:r>
              <a:rPr lang="da-DK" dirty="0" err="1"/>
              <a:t>nuclei</a:t>
            </a:r>
            <a:endParaRPr lang="da-DK" dirty="0"/>
          </a:p>
        </p:txBody>
      </p:sp>
      <p:sp>
        <p:nvSpPr>
          <p:cNvPr id="18" name="Tekstfelt 17">
            <a:extLst>
              <a:ext uri="{FF2B5EF4-FFF2-40B4-BE49-F238E27FC236}">
                <a16:creationId xmlns:a16="http://schemas.microsoft.com/office/drawing/2014/main" id="{CC7A6668-28E7-C748-6B52-B28E684CE1EC}"/>
              </a:ext>
            </a:extLst>
          </p:cNvPr>
          <p:cNvSpPr txBox="1"/>
          <p:nvPr/>
        </p:nvSpPr>
        <p:spPr>
          <a:xfrm>
            <a:off x="14478000" y="7536073"/>
            <a:ext cx="1026665" cy="369332"/>
          </a:xfrm>
          <a:prstGeom prst="rect">
            <a:avLst/>
          </a:prstGeom>
          <a:noFill/>
        </p:spPr>
        <p:txBody>
          <a:bodyPr wrap="square" rtlCol="0">
            <a:spAutoFit/>
          </a:bodyPr>
          <a:lstStyle/>
          <a:p>
            <a:r>
              <a:rPr lang="da-DK"/>
              <a:t>Electron</a:t>
            </a:r>
            <a:endParaRPr lang="da-DK" dirty="0"/>
          </a:p>
        </p:txBody>
      </p:sp>
      <p:grpSp>
        <p:nvGrpSpPr>
          <p:cNvPr id="6" name="Group 5">
            <a:extLst>
              <a:ext uri="{FF2B5EF4-FFF2-40B4-BE49-F238E27FC236}">
                <a16:creationId xmlns:a16="http://schemas.microsoft.com/office/drawing/2014/main" id="{05239AB4-FDE2-3DAE-AEBE-7D405D614C93}"/>
              </a:ext>
            </a:extLst>
          </p:cNvPr>
          <p:cNvGrpSpPr/>
          <p:nvPr/>
        </p:nvGrpSpPr>
        <p:grpSpPr>
          <a:xfrm>
            <a:off x="429637" y="8689925"/>
            <a:ext cx="3276250" cy="1310500"/>
            <a:chOff x="429637" y="8689925"/>
            <a:chExt cx="3276250" cy="1310500"/>
          </a:xfrm>
        </p:grpSpPr>
        <p:sp>
          <p:nvSpPr>
            <p:cNvPr id="19" name="Freeform 4">
              <a:extLst>
                <a:ext uri="{FF2B5EF4-FFF2-40B4-BE49-F238E27FC236}">
                  <a16:creationId xmlns:a16="http://schemas.microsoft.com/office/drawing/2014/main" id="{BB5FD480-6AA3-BEB0-8881-8F82F56A29A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logo for a company&#10;&#10;AI-generated content may be incorrect.">
              <a:extLst>
                <a:ext uri="{FF2B5EF4-FFF2-40B4-BE49-F238E27FC236}">
                  <a16:creationId xmlns:a16="http://schemas.microsoft.com/office/drawing/2014/main" id="{45B89471-DCAE-B82A-F3D5-B61FFCB62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40366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D76F-0C47-8E37-57E8-F510E724B46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9CBAAA-774B-6365-9780-2C1D6E91283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946EADD-3466-7B8F-2C84-9CAD16F281C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C225FA9-090E-D82D-4803-1C8121AC72AB}"/>
              </a:ext>
            </a:extLst>
          </p:cNvPr>
          <p:cNvSpPr txBox="1"/>
          <p:nvPr/>
        </p:nvSpPr>
        <p:spPr>
          <a:xfrm>
            <a:off x="1488324" y="474550"/>
            <a:ext cx="16571075" cy="1113575"/>
          </a:xfrm>
          <a:prstGeom prst="rect">
            <a:avLst/>
          </a:prstGeom>
        </p:spPr>
        <p:txBody>
          <a:bodyPr wrap="square" lIns="0" tIns="0" rIns="0" bIns="0" rtlCol="0" anchor="t">
            <a:spAutoFit/>
          </a:bodyPr>
          <a:lstStyle/>
          <a:p>
            <a:pPr>
              <a:lnSpc>
                <a:spcPts val="9792"/>
              </a:lnSpc>
            </a:pPr>
            <a:r>
              <a:rPr lang="en-US" sz="5400">
                <a:solidFill>
                  <a:srgbClr val="2D4459"/>
                </a:solidFill>
                <a:latin typeface="Cabin 1"/>
              </a:rPr>
              <a:t>Atomets struktur</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CAE3FC99-56AD-C133-21B1-C2CA7A68156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CBC8C21-2AA7-E3BE-C7A2-51BDDFF8153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Billede 5">
            <a:extLst>
              <a:ext uri="{FF2B5EF4-FFF2-40B4-BE49-F238E27FC236}">
                <a16:creationId xmlns:a16="http://schemas.microsoft.com/office/drawing/2014/main" id="{DA07601B-FA9D-D1F0-F0CD-DCE7C6AFE344}"/>
              </a:ext>
            </a:extLst>
          </p:cNvPr>
          <p:cNvPicPr>
            <a:picLocks noChangeAspect="1"/>
          </p:cNvPicPr>
          <p:nvPr/>
        </p:nvPicPr>
        <p:blipFill>
          <a:blip r:embed="rId3"/>
          <a:stretch>
            <a:fillRect/>
          </a:stretch>
        </p:blipFill>
        <p:spPr>
          <a:xfrm>
            <a:off x="13355453" y="2180384"/>
            <a:ext cx="2791977" cy="2642072"/>
          </a:xfrm>
          <a:prstGeom prst="rect">
            <a:avLst/>
          </a:prstGeom>
        </p:spPr>
      </p:pic>
      <p:sp>
        <p:nvSpPr>
          <p:cNvPr id="19" name="Tekstfelt 18">
            <a:extLst>
              <a:ext uri="{FF2B5EF4-FFF2-40B4-BE49-F238E27FC236}">
                <a16:creationId xmlns:a16="http://schemas.microsoft.com/office/drawing/2014/main" id="{1E7342C0-68B0-87DB-FAC0-28B15272E425}"/>
              </a:ext>
            </a:extLst>
          </p:cNvPr>
          <p:cNvSpPr txBox="1"/>
          <p:nvPr/>
        </p:nvSpPr>
        <p:spPr>
          <a:xfrm>
            <a:off x="1502344" y="1964365"/>
            <a:ext cx="10156256" cy="4401205"/>
          </a:xfrm>
          <a:prstGeom prst="rect">
            <a:avLst/>
          </a:prstGeom>
          <a:noFill/>
        </p:spPr>
        <p:txBody>
          <a:bodyPr wrap="square" rtlCol="0">
            <a:spAutoFit/>
          </a:bodyPr>
          <a:lstStyle/>
          <a:p>
            <a:r>
              <a:rPr lang="en-US" sz="2800" dirty="0"/>
              <a:t>The atom can have up to 7 electron shells around the nucleus.
There can be from 1 to 32 electrons in the shells</a:t>
            </a:r>
            <a:br>
              <a:rPr lang="en-US" sz="2800" dirty="0"/>
            </a:br>
            <a:r>
              <a:rPr lang="en-US" sz="2800" dirty="0"/>
              <a:t>
1. Up to 2 electrons.
2. up to 8
3. up to 18
4th to 7th up to 32</a:t>
            </a:r>
            <a:br>
              <a:rPr lang="en-US" sz="2800" dirty="0"/>
            </a:br>
            <a:r>
              <a:rPr lang="en-US" sz="2800" dirty="0"/>
              <a:t>
The outermost electrons in the shells are the ones that 
binds atoms together to form molecules.</a:t>
            </a:r>
            <a:endParaRPr lang="da-DK" sz="2800" dirty="0"/>
          </a:p>
        </p:txBody>
      </p:sp>
      <p:pic>
        <p:nvPicPr>
          <p:cNvPr id="20" name="Billede 19" descr="Et billede, der indeholder skærmbillede, bold, tekst, cirkel&#10;&#10;Automatisk genereret beskrivelse">
            <a:extLst>
              <a:ext uri="{FF2B5EF4-FFF2-40B4-BE49-F238E27FC236}">
                <a16:creationId xmlns:a16="http://schemas.microsoft.com/office/drawing/2014/main" id="{F13A18F5-D676-0B07-1624-1FD7FE588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428" y="6059587"/>
            <a:ext cx="2791976" cy="2791976"/>
          </a:xfrm>
          <a:prstGeom prst="rect">
            <a:avLst/>
          </a:prstGeom>
        </p:spPr>
      </p:pic>
      <p:pic>
        <p:nvPicPr>
          <p:cNvPr id="21" name="Billede 20" descr="Et billede, der indeholder skærmbillede, cirkel, kunst&#10;&#10;Automatisk genereret beskrivelse">
            <a:extLst>
              <a:ext uri="{FF2B5EF4-FFF2-40B4-BE49-F238E27FC236}">
                <a16:creationId xmlns:a16="http://schemas.microsoft.com/office/drawing/2014/main" id="{DAC11D1B-A05C-8375-C20A-E62901B45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5453" y="6059586"/>
            <a:ext cx="2791977" cy="2791977"/>
          </a:xfrm>
          <a:prstGeom prst="rect">
            <a:avLst/>
          </a:prstGeom>
        </p:spPr>
      </p:pic>
      <p:grpSp>
        <p:nvGrpSpPr>
          <p:cNvPr id="4" name="Group 3">
            <a:extLst>
              <a:ext uri="{FF2B5EF4-FFF2-40B4-BE49-F238E27FC236}">
                <a16:creationId xmlns:a16="http://schemas.microsoft.com/office/drawing/2014/main" id="{C44F5B75-8AAA-FF88-D8D6-68E04D682A52}"/>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5044C78B-AE7C-83F6-1CE7-01577287FF0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logo for a company&#10;&#10;AI-generated content may be incorrect.">
              <a:extLst>
                <a:ext uri="{FF2B5EF4-FFF2-40B4-BE49-F238E27FC236}">
                  <a16:creationId xmlns:a16="http://schemas.microsoft.com/office/drawing/2014/main" id="{FEC3467D-4A6B-B345-A9B2-80422AE30F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53090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2F42-01B4-374D-9901-DB688C294A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66D0EBE-B362-23AD-3813-DD6757AB11AA}"/>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96CA64E-AE70-AE9A-065C-1667018A8F05}"/>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C7DA180-ED51-B1E5-6B53-9748746F07A2}"/>
              </a:ext>
            </a:extLst>
          </p:cNvPr>
          <p:cNvSpPr txBox="1"/>
          <p:nvPr/>
        </p:nvSpPr>
        <p:spPr>
          <a:xfrm>
            <a:off x="1488324" y="474550"/>
            <a:ext cx="16571075" cy="1113575"/>
          </a:xfrm>
          <a:prstGeom prst="rect">
            <a:avLst/>
          </a:prstGeom>
        </p:spPr>
        <p:txBody>
          <a:bodyPr wrap="square" lIns="0" tIns="0" rIns="0" bIns="0" rtlCol="0" anchor="t">
            <a:spAutoFit/>
          </a:bodyPr>
          <a:lstStyle/>
          <a:p>
            <a:pPr>
              <a:lnSpc>
                <a:spcPts val="9792"/>
              </a:lnSpc>
            </a:pPr>
            <a:r>
              <a:rPr lang="en-US" sz="5400">
                <a:solidFill>
                  <a:srgbClr val="2D4459"/>
                </a:solidFill>
                <a:latin typeface="Cabin 1"/>
              </a:rPr>
              <a:t>Atomets struktur</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067471DB-DEAF-7BC1-558B-293B46132CB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57FD86A-3F5E-96DF-AD3E-3CBEEAAE73E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CBA71839-A5E1-2C1C-A4FB-A535F3E9A132}"/>
              </a:ext>
            </a:extLst>
          </p:cNvPr>
          <p:cNvSpPr txBox="1"/>
          <p:nvPr/>
        </p:nvSpPr>
        <p:spPr>
          <a:xfrm>
            <a:off x="1472401" y="5021866"/>
            <a:ext cx="10396324" cy="2246769"/>
          </a:xfrm>
          <a:prstGeom prst="rect">
            <a:avLst/>
          </a:prstGeom>
          <a:noFill/>
        </p:spPr>
        <p:txBody>
          <a:bodyPr wrap="square">
            <a:spAutoFit/>
          </a:bodyPr>
          <a:lstStyle/>
          <a:p>
            <a:r>
              <a:rPr lang="en-US" sz="2800" dirty="0">
                <a:solidFill>
                  <a:srgbClr val="3C4043"/>
                </a:solidFill>
                <a:latin typeface="Roboto" panose="02000000000000000000" pitchFamily="2" charset="0"/>
              </a:rPr>
              <a:t>Atom vs molecule An atom is the smallest unit of an element. All atoms in a single element contain the same number of protons. Atoms cannot be further divided using any chemical method. In contrast, a molecule is the unit of a pure substance. A molecule is made up of more than one atom.</a:t>
            </a:r>
            <a:endParaRPr lang="da-DK" sz="2800" dirty="0"/>
          </a:p>
        </p:txBody>
      </p:sp>
      <p:pic>
        <p:nvPicPr>
          <p:cNvPr id="5" name="Billede 4">
            <a:extLst>
              <a:ext uri="{FF2B5EF4-FFF2-40B4-BE49-F238E27FC236}">
                <a16:creationId xmlns:a16="http://schemas.microsoft.com/office/drawing/2014/main" id="{5FBF689E-E130-1E17-8F6E-97F83B53D772}"/>
              </a:ext>
            </a:extLst>
          </p:cNvPr>
          <p:cNvPicPr>
            <a:picLocks noChangeAspect="1"/>
          </p:cNvPicPr>
          <p:nvPr/>
        </p:nvPicPr>
        <p:blipFill>
          <a:blip r:embed="rId3"/>
          <a:stretch>
            <a:fillRect/>
          </a:stretch>
        </p:blipFill>
        <p:spPr>
          <a:xfrm>
            <a:off x="1478088" y="2160481"/>
            <a:ext cx="7798991" cy="2263286"/>
          </a:xfrm>
          <a:prstGeom prst="rect">
            <a:avLst/>
          </a:prstGeom>
        </p:spPr>
      </p:pic>
      <p:grpSp>
        <p:nvGrpSpPr>
          <p:cNvPr id="6" name="Group 5">
            <a:extLst>
              <a:ext uri="{FF2B5EF4-FFF2-40B4-BE49-F238E27FC236}">
                <a16:creationId xmlns:a16="http://schemas.microsoft.com/office/drawing/2014/main" id="{31CCDB62-99DD-A4E4-98E5-83F35B0371A4}"/>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BD735223-8DA7-E718-653E-970D27F315D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166F2158-37EE-0601-B314-E8DB7E082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8791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9C66B-AD99-F375-678F-0E256497059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388891-3764-FADC-5F8F-D9F337981B03}"/>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908C893-DDBC-C50C-53B4-950E03CAC38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6DC61EC-BF5E-790D-EB29-D29638BEB12A}"/>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da-DK" sz="5400">
                <a:solidFill>
                  <a:srgbClr val="2D4459"/>
                </a:solidFill>
                <a:latin typeface="Cabin 1"/>
                <a:ea typeface="Cabin 1"/>
                <a:cs typeface="Cabin 1"/>
                <a:sym typeface="Cabin 1"/>
              </a:rPr>
              <a:t>Electrolysis</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8A66002B-58BC-9CFA-3FC5-5076562EF7E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F7AC985-8468-AFCB-E3DE-44C92A4A3FB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3" name="Billede 12">
            <a:extLst>
              <a:ext uri="{FF2B5EF4-FFF2-40B4-BE49-F238E27FC236}">
                <a16:creationId xmlns:a16="http://schemas.microsoft.com/office/drawing/2014/main" id="{78587F10-7B40-3939-5588-75D4A12EE838}"/>
              </a:ext>
            </a:extLst>
          </p:cNvPr>
          <p:cNvPicPr>
            <a:picLocks noChangeAspect="1"/>
          </p:cNvPicPr>
          <p:nvPr/>
        </p:nvPicPr>
        <p:blipFill>
          <a:blip r:embed="rId3"/>
          <a:stretch>
            <a:fillRect/>
          </a:stretch>
        </p:blipFill>
        <p:spPr>
          <a:xfrm>
            <a:off x="10862859" y="2159055"/>
            <a:ext cx="2176788" cy="1515264"/>
          </a:xfrm>
          <a:prstGeom prst="rect">
            <a:avLst/>
          </a:prstGeom>
        </p:spPr>
      </p:pic>
      <p:pic>
        <p:nvPicPr>
          <p:cNvPr id="14" name="Billede 13">
            <a:extLst>
              <a:ext uri="{FF2B5EF4-FFF2-40B4-BE49-F238E27FC236}">
                <a16:creationId xmlns:a16="http://schemas.microsoft.com/office/drawing/2014/main" id="{8E183F5C-EADC-21E9-295C-7204915B533A}"/>
              </a:ext>
            </a:extLst>
          </p:cNvPr>
          <p:cNvPicPr>
            <a:picLocks noChangeAspect="1"/>
          </p:cNvPicPr>
          <p:nvPr/>
        </p:nvPicPr>
        <p:blipFill>
          <a:blip r:embed="rId4"/>
          <a:stretch>
            <a:fillRect/>
          </a:stretch>
        </p:blipFill>
        <p:spPr>
          <a:xfrm>
            <a:off x="6451211" y="2035213"/>
            <a:ext cx="4159313" cy="1639106"/>
          </a:xfrm>
          <a:prstGeom prst="rect">
            <a:avLst/>
          </a:prstGeom>
        </p:spPr>
      </p:pic>
      <p:pic>
        <p:nvPicPr>
          <p:cNvPr id="15" name="Billede 14">
            <a:extLst>
              <a:ext uri="{FF2B5EF4-FFF2-40B4-BE49-F238E27FC236}">
                <a16:creationId xmlns:a16="http://schemas.microsoft.com/office/drawing/2014/main" id="{1BBB5C6A-E56E-0F8C-B525-8F575875534F}"/>
              </a:ext>
            </a:extLst>
          </p:cNvPr>
          <p:cNvPicPr>
            <a:picLocks noChangeAspect="1"/>
          </p:cNvPicPr>
          <p:nvPr/>
        </p:nvPicPr>
        <p:blipFill>
          <a:blip r:embed="rId5"/>
          <a:stretch>
            <a:fillRect/>
          </a:stretch>
        </p:blipFill>
        <p:spPr>
          <a:xfrm>
            <a:off x="7393267" y="6640675"/>
            <a:ext cx="2313598" cy="2077114"/>
          </a:xfrm>
          <a:prstGeom prst="rect">
            <a:avLst/>
          </a:prstGeom>
        </p:spPr>
      </p:pic>
      <p:pic>
        <p:nvPicPr>
          <p:cNvPr id="16" name="Billede 15">
            <a:extLst>
              <a:ext uri="{FF2B5EF4-FFF2-40B4-BE49-F238E27FC236}">
                <a16:creationId xmlns:a16="http://schemas.microsoft.com/office/drawing/2014/main" id="{BBC72801-0CB1-B0BD-A1F6-8ADF2101D971}"/>
              </a:ext>
            </a:extLst>
          </p:cNvPr>
          <p:cNvPicPr>
            <a:picLocks noChangeAspect="1"/>
          </p:cNvPicPr>
          <p:nvPr/>
        </p:nvPicPr>
        <p:blipFill>
          <a:blip r:embed="rId6"/>
          <a:stretch>
            <a:fillRect/>
          </a:stretch>
        </p:blipFill>
        <p:spPr>
          <a:xfrm>
            <a:off x="4679223" y="2099258"/>
            <a:ext cx="1636654" cy="1526495"/>
          </a:xfrm>
          <a:prstGeom prst="rect">
            <a:avLst/>
          </a:prstGeom>
        </p:spPr>
      </p:pic>
      <p:pic>
        <p:nvPicPr>
          <p:cNvPr id="17" name="Billede 16" descr="Et billede, der indeholder skærmbillede, bold, tekst, cirkel&#10;&#10;Automatisk genereret beskrivelse">
            <a:extLst>
              <a:ext uri="{FF2B5EF4-FFF2-40B4-BE49-F238E27FC236}">
                <a16:creationId xmlns:a16="http://schemas.microsoft.com/office/drawing/2014/main" id="{CF17BAC1-DF26-B905-C2D0-15B3A594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5643" y="4029145"/>
            <a:ext cx="2339543" cy="2339543"/>
          </a:xfrm>
          <a:prstGeom prst="rect">
            <a:avLst/>
          </a:prstGeom>
        </p:spPr>
      </p:pic>
      <p:pic>
        <p:nvPicPr>
          <p:cNvPr id="18" name="Billede 17" descr="Et billede, der indeholder skærmbillede, cirkel, kunst&#10;&#10;Automatisk genereret beskrivelse">
            <a:extLst>
              <a:ext uri="{FF2B5EF4-FFF2-40B4-BE49-F238E27FC236}">
                <a16:creationId xmlns:a16="http://schemas.microsoft.com/office/drawing/2014/main" id="{E39932F9-C259-920C-419A-8585758D6B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48" y="4022332"/>
            <a:ext cx="2353167" cy="2353167"/>
          </a:xfrm>
          <a:prstGeom prst="rect">
            <a:avLst/>
          </a:prstGeom>
        </p:spPr>
      </p:pic>
      <p:pic>
        <p:nvPicPr>
          <p:cNvPr id="19" name="Billede 18">
            <a:extLst>
              <a:ext uri="{FF2B5EF4-FFF2-40B4-BE49-F238E27FC236}">
                <a16:creationId xmlns:a16="http://schemas.microsoft.com/office/drawing/2014/main" id="{4A9C9DA6-0768-58AE-4A5F-F10543FEE745}"/>
              </a:ext>
            </a:extLst>
          </p:cNvPr>
          <p:cNvPicPr>
            <a:picLocks noChangeAspect="1"/>
          </p:cNvPicPr>
          <p:nvPr/>
        </p:nvPicPr>
        <p:blipFill>
          <a:blip r:embed="rId9"/>
          <a:stretch>
            <a:fillRect/>
          </a:stretch>
        </p:blipFill>
        <p:spPr>
          <a:xfrm>
            <a:off x="2903686" y="6244191"/>
            <a:ext cx="2812898" cy="2473598"/>
          </a:xfrm>
          <a:prstGeom prst="rect">
            <a:avLst/>
          </a:prstGeom>
        </p:spPr>
      </p:pic>
      <p:cxnSp>
        <p:nvCxnSpPr>
          <p:cNvPr id="20" name="Lige pilforbindelse 19">
            <a:extLst>
              <a:ext uri="{FF2B5EF4-FFF2-40B4-BE49-F238E27FC236}">
                <a16:creationId xmlns:a16="http://schemas.microsoft.com/office/drawing/2014/main" id="{37933EF1-F517-4792-4B83-1E89DCBE0B67}"/>
              </a:ext>
            </a:extLst>
          </p:cNvPr>
          <p:cNvCxnSpPr>
            <a:cxnSpLocks/>
          </p:cNvCxnSpPr>
          <p:nvPr/>
        </p:nvCxnSpPr>
        <p:spPr>
          <a:xfrm flipH="1">
            <a:off x="5703960" y="7660821"/>
            <a:ext cx="1356851" cy="0"/>
          </a:xfrm>
          <a:prstGeom prst="straightConnector1">
            <a:avLst/>
          </a:prstGeom>
          <a:ln w="76200">
            <a:solidFill>
              <a:srgbClr val="FF0000"/>
            </a:solidFill>
            <a:tailEnd type="triangle"/>
          </a:ln>
        </p:spPr>
        <p:style>
          <a:lnRef idx="2">
            <a:schemeClr val="accent4"/>
          </a:lnRef>
          <a:fillRef idx="0">
            <a:schemeClr val="accent4"/>
          </a:fillRef>
          <a:effectRef idx="1">
            <a:schemeClr val="accent4"/>
          </a:effectRef>
          <a:fontRef idx="minor">
            <a:schemeClr val="tx1"/>
          </a:fontRef>
        </p:style>
      </p:cxnSp>
      <p:cxnSp>
        <p:nvCxnSpPr>
          <p:cNvPr id="21" name="Lige pilforbindelse 20">
            <a:extLst>
              <a:ext uri="{FF2B5EF4-FFF2-40B4-BE49-F238E27FC236}">
                <a16:creationId xmlns:a16="http://schemas.microsoft.com/office/drawing/2014/main" id="{4331423D-6EFF-03CE-A554-F78F1270BCE5}"/>
              </a:ext>
            </a:extLst>
          </p:cNvPr>
          <p:cNvCxnSpPr>
            <a:cxnSpLocks/>
          </p:cNvCxnSpPr>
          <p:nvPr/>
        </p:nvCxnSpPr>
        <p:spPr>
          <a:xfrm>
            <a:off x="9852037" y="7660821"/>
            <a:ext cx="1323242" cy="0"/>
          </a:xfrm>
          <a:prstGeom prst="straightConnector1">
            <a:avLst/>
          </a:prstGeom>
          <a:ln w="76200">
            <a:solidFill>
              <a:srgbClr val="00B0F0"/>
            </a:solidFill>
            <a:tailEnd type="triangle"/>
          </a:ln>
        </p:spPr>
        <p:style>
          <a:lnRef idx="2">
            <a:schemeClr val="accent4"/>
          </a:lnRef>
          <a:fillRef idx="0">
            <a:schemeClr val="accent4"/>
          </a:fillRef>
          <a:effectRef idx="1">
            <a:schemeClr val="accent4"/>
          </a:effectRef>
          <a:fontRef idx="minor">
            <a:schemeClr val="tx1"/>
          </a:fontRef>
        </p:style>
      </p:cxnSp>
      <p:pic>
        <p:nvPicPr>
          <p:cNvPr id="22" name="Billede 21">
            <a:extLst>
              <a:ext uri="{FF2B5EF4-FFF2-40B4-BE49-F238E27FC236}">
                <a16:creationId xmlns:a16="http://schemas.microsoft.com/office/drawing/2014/main" id="{870EA392-F359-03AC-3D08-9D060D03FC31}"/>
              </a:ext>
            </a:extLst>
          </p:cNvPr>
          <p:cNvPicPr>
            <a:picLocks noChangeAspect="1"/>
          </p:cNvPicPr>
          <p:nvPr/>
        </p:nvPicPr>
        <p:blipFill>
          <a:blip r:embed="rId10"/>
          <a:stretch>
            <a:fillRect/>
          </a:stretch>
        </p:blipFill>
        <p:spPr>
          <a:xfrm>
            <a:off x="11658906" y="6443551"/>
            <a:ext cx="2572266" cy="2015662"/>
          </a:xfrm>
          <a:prstGeom prst="rect">
            <a:avLst/>
          </a:prstGeom>
        </p:spPr>
      </p:pic>
      <p:sp>
        <p:nvSpPr>
          <p:cNvPr id="23" name="Tekstfelt 22">
            <a:extLst>
              <a:ext uri="{FF2B5EF4-FFF2-40B4-BE49-F238E27FC236}">
                <a16:creationId xmlns:a16="http://schemas.microsoft.com/office/drawing/2014/main" id="{61238B12-CF10-4E11-FA40-8C1EF8E4C0C3}"/>
              </a:ext>
            </a:extLst>
          </p:cNvPr>
          <p:cNvSpPr txBox="1"/>
          <p:nvPr/>
        </p:nvSpPr>
        <p:spPr>
          <a:xfrm>
            <a:off x="2903686" y="6640675"/>
            <a:ext cx="1577745" cy="307777"/>
          </a:xfrm>
          <a:prstGeom prst="rect">
            <a:avLst/>
          </a:prstGeom>
          <a:solidFill>
            <a:schemeClr val="bg1"/>
          </a:solidFill>
        </p:spPr>
        <p:txBody>
          <a:bodyPr wrap="square">
            <a:spAutoFit/>
          </a:bodyPr>
          <a:lstStyle/>
          <a:p>
            <a:r>
              <a:rPr lang="da-DK" sz="1400" dirty="0">
                <a:solidFill>
                  <a:srgbClr val="333333"/>
                </a:solidFill>
                <a:latin typeface="Roboto" panose="02000000000000000000" pitchFamily="2" charset="0"/>
              </a:rPr>
              <a:t>Brint-</a:t>
            </a:r>
            <a:r>
              <a:rPr lang="da-DK" sz="1400" dirty="0" err="1">
                <a:solidFill>
                  <a:srgbClr val="333333"/>
                </a:solidFill>
                <a:latin typeface="Roboto" panose="02000000000000000000" pitchFamily="2" charset="0"/>
              </a:rPr>
              <a:t>molecule</a:t>
            </a:r>
            <a:endParaRPr lang="da-DK" sz="1400" dirty="0"/>
          </a:p>
        </p:txBody>
      </p:sp>
      <p:sp>
        <p:nvSpPr>
          <p:cNvPr id="24" name="Tekstfelt 23">
            <a:extLst>
              <a:ext uri="{FF2B5EF4-FFF2-40B4-BE49-F238E27FC236}">
                <a16:creationId xmlns:a16="http://schemas.microsoft.com/office/drawing/2014/main" id="{FA076456-4911-94F6-E77F-8D3E58917255}"/>
              </a:ext>
            </a:extLst>
          </p:cNvPr>
          <p:cNvSpPr txBox="1"/>
          <p:nvPr/>
        </p:nvSpPr>
        <p:spPr>
          <a:xfrm>
            <a:off x="12268734" y="6135774"/>
            <a:ext cx="1577745" cy="307777"/>
          </a:xfrm>
          <a:prstGeom prst="rect">
            <a:avLst/>
          </a:prstGeom>
          <a:solidFill>
            <a:schemeClr val="bg1"/>
          </a:solidFill>
        </p:spPr>
        <p:txBody>
          <a:bodyPr wrap="square">
            <a:spAutoFit/>
          </a:bodyPr>
          <a:lstStyle/>
          <a:p>
            <a:r>
              <a:rPr lang="da-DK" sz="1400">
                <a:solidFill>
                  <a:srgbClr val="333333"/>
                </a:solidFill>
                <a:latin typeface="Roboto" panose="02000000000000000000" pitchFamily="2" charset="0"/>
              </a:rPr>
              <a:t>Oxygen molecule</a:t>
            </a:r>
            <a:endParaRPr lang="da-DK" sz="1400" dirty="0"/>
          </a:p>
        </p:txBody>
      </p:sp>
      <p:sp>
        <p:nvSpPr>
          <p:cNvPr id="25" name="Tekstfelt 24">
            <a:extLst>
              <a:ext uri="{FF2B5EF4-FFF2-40B4-BE49-F238E27FC236}">
                <a16:creationId xmlns:a16="http://schemas.microsoft.com/office/drawing/2014/main" id="{2C40D969-B6C3-A5FD-01C4-423DBCC64F52}"/>
              </a:ext>
            </a:extLst>
          </p:cNvPr>
          <p:cNvSpPr txBox="1"/>
          <p:nvPr/>
        </p:nvSpPr>
        <p:spPr>
          <a:xfrm>
            <a:off x="12503109" y="2554728"/>
            <a:ext cx="1577745" cy="307777"/>
          </a:xfrm>
          <a:prstGeom prst="rect">
            <a:avLst/>
          </a:prstGeom>
          <a:solidFill>
            <a:schemeClr val="bg1"/>
          </a:solidFill>
        </p:spPr>
        <p:txBody>
          <a:bodyPr wrap="square">
            <a:spAutoFit/>
          </a:bodyPr>
          <a:lstStyle/>
          <a:p>
            <a:r>
              <a:rPr lang="da-DK" sz="1400">
                <a:solidFill>
                  <a:srgbClr val="333333"/>
                </a:solidFill>
                <a:latin typeface="Roboto" panose="02000000000000000000" pitchFamily="2" charset="0"/>
              </a:rPr>
              <a:t>Water molecule</a:t>
            </a:r>
            <a:endParaRPr lang="da-DK" sz="1400" dirty="0"/>
          </a:p>
        </p:txBody>
      </p:sp>
      <p:grpSp>
        <p:nvGrpSpPr>
          <p:cNvPr id="4" name="Group 3">
            <a:extLst>
              <a:ext uri="{FF2B5EF4-FFF2-40B4-BE49-F238E27FC236}">
                <a16:creationId xmlns:a16="http://schemas.microsoft.com/office/drawing/2014/main" id="{F60FE0BA-64D9-DF7A-9576-5DC4442A86ED}"/>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5D842A3C-38A0-1D73-40FB-1F83EE744EA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logo for a company&#10;&#10;AI-generated content may be incorrect.">
              <a:extLst>
                <a:ext uri="{FF2B5EF4-FFF2-40B4-BE49-F238E27FC236}">
                  <a16:creationId xmlns:a16="http://schemas.microsoft.com/office/drawing/2014/main" id="{72E407A3-BD0E-6FD2-60DC-BF0D78FAF0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8190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4293-B022-899C-9FA3-98964F0FE10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2B15FF-208A-F458-3DDE-F77474BAC7DC}"/>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0BF99BAC-C2BE-5DF8-B5DA-B3500412A63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a:extLst>
              <a:ext uri="{FF2B5EF4-FFF2-40B4-BE49-F238E27FC236}">
                <a16:creationId xmlns:a16="http://schemas.microsoft.com/office/drawing/2014/main" id="{50C11ECC-2332-0ECD-4ABC-A56CA017F302}"/>
              </a:ext>
            </a:extLst>
          </p:cNvPr>
          <p:cNvSpPr txBox="1"/>
          <p:nvPr/>
        </p:nvSpPr>
        <p:spPr>
          <a:xfrm>
            <a:off x="1028700" y="1920776"/>
            <a:ext cx="9105900" cy="2308324"/>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Cooling of electrolysis - residual heat</a:t>
            </a:r>
          </a:p>
        </p:txBody>
      </p:sp>
      <p:sp>
        <p:nvSpPr>
          <p:cNvPr id="6" name="TextBox 5">
            <a:extLst>
              <a:ext uri="{FF2B5EF4-FFF2-40B4-BE49-F238E27FC236}">
                <a16:creationId xmlns:a16="http://schemas.microsoft.com/office/drawing/2014/main" id="{12B29493-42CC-3A29-8819-901F9552A09E}"/>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4</a:t>
            </a:r>
          </a:p>
        </p:txBody>
      </p:sp>
      <p:pic>
        <p:nvPicPr>
          <p:cNvPr id="12290" name="Picture 2">
            <a:extLst>
              <a:ext uri="{FF2B5EF4-FFF2-40B4-BE49-F238E27FC236}">
                <a16:creationId xmlns:a16="http://schemas.microsoft.com/office/drawing/2014/main" id="{4C910874-672D-1A93-CE70-C6EE12339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04" r="16104"/>
          <a:stretch/>
        </p:blipFill>
        <p:spPr bwMode="auto">
          <a:xfrm>
            <a:off x="10763367" y="466523"/>
            <a:ext cx="7524633" cy="7396869"/>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301F269-EC40-88EA-54F9-C549FBF9535E}"/>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CB1A5775-29D1-D5A0-0A11-5FB32F7ABB5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11D421FA-28DE-2721-9300-8D4F294D68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32224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C12D-0CDF-2B1B-5CE7-6F04526CF52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89BBD28-FE9E-4AA1-464A-7ADBECEBAEC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2B3870B-81F2-9D87-F7BC-F0B361AFF88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6" name="TextBox 6">
            <a:extLst>
              <a:ext uri="{FF2B5EF4-FFF2-40B4-BE49-F238E27FC236}">
                <a16:creationId xmlns:a16="http://schemas.microsoft.com/office/drawing/2014/main" id="{AE9A13C2-76A8-B556-9ADD-6F8E5E5ECB79}"/>
              </a:ext>
            </a:extLst>
          </p:cNvPr>
          <p:cNvSpPr txBox="1"/>
          <p:nvPr/>
        </p:nvSpPr>
        <p:spPr>
          <a:xfrm>
            <a:off x="1392605" y="687262"/>
            <a:ext cx="14970874" cy="738664"/>
          </a:xfrm>
          <a:prstGeom prst="rect">
            <a:avLst/>
          </a:prstGeom>
        </p:spPr>
        <p:txBody>
          <a:bodyPr wrap="square" lIns="0" tIns="0" rIns="0" bIns="0" rtlCol="0" anchor="t">
            <a:spAutoFit/>
          </a:bodyPr>
          <a:lstStyle/>
          <a:p>
            <a:r>
              <a:rPr lang="en-US" sz="4800" dirty="0">
                <a:solidFill>
                  <a:srgbClr val="2D4459"/>
                </a:solidFill>
                <a:latin typeface="Cabin 1"/>
                <a:ea typeface="Cabin 1"/>
                <a:cs typeface="Cabin 1"/>
                <a:sym typeface="Cabin 1"/>
              </a:rPr>
              <a:t>Aims and Objectives of Intro to Power-To-X  theory</a:t>
            </a:r>
          </a:p>
        </p:txBody>
      </p:sp>
      <p:sp>
        <p:nvSpPr>
          <p:cNvPr id="7" name="TextBox 5">
            <a:extLst>
              <a:ext uri="{FF2B5EF4-FFF2-40B4-BE49-F238E27FC236}">
                <a16:creationId xmlns:a16="http://schemas.microsoft.com/office/drawing/2014/main" id="{B9375960-299A-7C7D-B3BD-4E4D94EF6EDA}"/>
              </a:ext>
            </a:extLst>
          </p:cNvPr>
          <p:cNvSpPr txBox="1"/>
          <p:nvPr/>
        </p:nvSpPr>
        <p:spPr>
          <a:xfrm>
            <a:off x="1392606" y="2628900"/>
            <a:ext cx="14970874" cy="3231654"/>
          </a:xfrm>
          <a:prstGeom prst="rect">
            <a:avLst/>
          </a:prstGeom>
        </p:spPr>
        <p:txBody>
          <a:bodyPr wrap="square" lIns="0" tIns="0" rIns="0" bIns="0" rtlCol="0" anchor="t">
            <a:spAutoFit/>
          </a:bodyPr>
          <a:lstStyle/>
          <a:p>
            <a:pPr algn="l">
              <a:lnSpc>
                <a:spcPts val="4200"/>
              </a:lnSpc>
            </a:pPr>
            <a:r>
              <a:rPr lang="en-US" sz="3500" b="1" dirty="0">
                <a:solidFill>
                  <a:srgbClr val="515454"/>
                </a:solidFill>
                <a:latin typeface="Cabin 3"/>
                <a:ea typeface="Cabin 3"/>
                <a:cs typeface="Cabin 3"/>
                <a:sym typeface="Cabin 3"/>
              </a:rPr>
              <a:t>Main Aim</a:t>
            </a:r>
          </a:p>
          <a:p>
            <a:pPr algn="l">
              <a:lnSpc>
                <a:spcPts val="4200"/>
              </a:lnSpc>
            </a:pPr>
            <a:r>
              <a:rPr lang="en-US" sz="3500" dirty="0">
                <a:solidFill>
                  <a:srgbClr val="515454"/>
                </a:solidFill>
                <a:latin typeface="Cabin 3"/>
              </a:rPr>
              <a:t>The purpose of this theory material is to provide an introduction to the technical knowledge related to Power-To-X. In addition, it contains elements of electrolysis and risks of using the various substances that can be used in Power-to-X, including carbon monoxide (CO), and CO2, hydrogen (H), as well as an understanding of safety aspects of using Power-to-X.</a:t>
            </a:r>
            <a:endParaRPr lang="en-US" sz="3500" dirty="0">
              <a:solidFill>
                <a:srgbClr val="515454"/>
              </a:solidFill>
              <a:latin typeface="Cabin 3"/>
              <a:ea typeface="Cabin 3"/>
              <a:cs typeface="Cabin 3"/>
              <a:sym typeface="Cabin 3"/>
            </a:endParaRPr>
          </a:p>
        </p:txBody>
      </p:sp>
      <p:grpSp>
        <p:nvGrpSpPr>
          <p:cNvPr id="5" name="Group 2">
            <a:extLst>
              <a:ext uri="{FF2B5EF4-FFF2-40B4-BE49-F238E27FC236}">
                <a16:creationId xmlns:a16="http://schemas.microsoft.com/office/drawing/2014/main" id="{D3B9DE4E-8BC2-195C-4921-EED9165F221C}"/>
              </a:ext>
            </a:extLst>
          </p:cNvPr>
          <p:cNvGrpSpPr/>
          <p:nvPr/>
        </p:nvGrpSpPr>
        <p:grpSpPr>
          <a:xfrm>
            <a:off x="-18198" y="1628386"/>
            <a:ext cx="14267597" cy="162313"/>
            <a:chOff x="0" y="0"/>
            <a:chExt cx="13299088" cy="142613"/>
          </a:xfrm>
        </p:grpSpPr>
        <p:sp>
          <p:nvSpPr>
            <p:cNvPr id="8" name="Freeform 3">
              <a:extLst>
                <a:ext uri="{FF2B5EF4-FFF2-40B4-BE49-F238E27FC236}">
                  <a16:creationId xmlns:a16="http://schemas.microsoft.com/office/drawing/2014/main" id="{92BEB88B-D70B-A48A-15C7-9BBA5643E0D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grpSp>
        <p:nvGrpSpPr>
          <p:cNvPr id="9" name="Group 8">
            <a:extLst>
              <a:ext uri="{FF2B5EF4-FFF2-40B4-BE49-F238E27FC236}">
                <a16:creationId xmlns:a16="http://schemas.microsoft.com/office/drawing/2014/main" id="{0163E583-E087-C1AD-720F-3E3996C3DED9}"/>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0C2153A3-38F1-5863-82C2-4B8C7B82122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logo for a company&#10;&#10;AI-generated content may be incorrect.">
              <a:extLst>
                <a:ext uri="{FF2B5EF4-FFF2-40B4-BE49-F238E27FC236}">
                  <a16:creationId xmlns:a16="http://schemas.microsoft.com/office/drawing/2014/main" id="{B093DBEE-204A-C9A3-7087-FA1D64D3E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90651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1A8A-F18C-6BB7-2B84-41A1A7E0D83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74D5C7D-A9B6-1CD2-B6E3-61A7CA2949E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C6344AD-476C-B352-E957-7DE1F1EF1AF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A1772B8-0E9A-C849-F4B5-CBE46B50CF97}"/>
              </a:ext>
            </a:extLst>
          </p:cNvPr>
          <p:cNvSpPr txBox="1"/>
          <p:nvPr/>
        </p:nvSpPr>
        <p:spPr>
          <a:xfrm>
            <a:off x="1488324" y="474550"/>
            <a:ext cx="16571075" cy="1102738"/>
          </a:xfrm>
          <a:prstGeom prst="rect">
            <a:avLst/>
          </a:prstGeom>
        </p:spPr>
        <p:txBody>
          <a:bodyPr wrap="square" lIns="0" tIns="0" rIns="0" bIns="0" rtlCol="0" anchor="t">
            <a:spAutoFit/>
          </a:bodyPr>
          <a:lstStyle/>
          <a:p>
            <a:pPr algn="l">
              <a:lnSpc>
                <a:spcPts val="9792"/>
              </a:lnSpc>
            </a:pPr>
            <a:r>
              <a:rPr lang="en-US" sz="4800" b="1" i="0" dirty="0">
                <a:solidFill>
                  <a:srgbClr val="000000"/>
                </a:solidFill>
                <a:effectLst/>
                <a:latin typeface="Tshore"/>
              </a:rPr>
              <a:t>Cooling in Electrolysis and Hydrogen Compression Systems</a:t>
            </a:r>
            <a:endParaRPr lang="en-US" sz="66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E80E87E1-0B50-7F11-99A9-2D49CEBD231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126C8E2-251A-708C-CC32-F96FC813B49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16A264AE-8CE0-2773-1624-F70A6C0D5020}"/>
              </a:ext>
            </a:extLst>
          </p:cNvPr>
          <p:cNvSpPr txBox="1"/>
          <p:nvPr/>
        </p:nvSpPr>
        <p:spPr>
          <a:xfrm>
            <a:off x="1752600" y="2552700"/>
            <a:ext cx="6934200" cy="4401205"/>
          </a:xfrm>
          <a:prstGeom prst="rect">
            <a:avLst/>
          </a:prstGeom>
          <a:noFill/>
        </p:spPr>
        <p:txBody>
          <a:bodyPr wrap="square" rtlCol="0">
            <a:spAutoFit/>
          </a:bodyPr>
          <a:lstStyle/>
          <a:p>
            <a:r>
              <a:rPr lang="en-US" sz="2800" b="1" i="0" dirty="0">
                <a:solidFill>
                  <a:srgbClr val="000000"/>
                </a:solidFill>
                <a:effectLst/>
                <a:latin typeface="Tshore"/>
              </a:rPr>
              <a:t>Electrolysis systems</a:t>
            </a:r>
            <a:r>
              <a:rPr lang="en-US" sz="2800" b="0" i="0" dirty="0">
                <a:solidFill>
                  <a:srgbClr val="000000"/>
                </a:solidFill>
                <a:effectLst/>
                <a:latin typeface="Tshore"/>
              </a:rPr>
              <a:t> and </a:t>
            </a:r>
            <a:r>
              <a:rPr lang="en-US" sz="2800" b="1" i="0" dirty="0">
                <a:solidFill>
                  <a:srgbClr val="000000"/>
                </a:solidFill>
                <a:effectLst/>
                <a:latin typeface="Tshore"/>
              </a:rPr>
              <a:t>hydrogen compression systems</a:t>
            </a:r>
            <a:r>
              <a:rPr lang="en-US" sz="2800" b="0" i="0" dirty="0">
                <a:solidFill>
                  <a:srgbClr val="000000"/>
                </a:solidFill>
                <a:effectLst/>
                <a:latin typeface="Tshore"/>
              </a:rPr>
              <a:t> require effective </a:t>
            </a:r>
            <a:r>
              <a:rPr lang="en-US" sz="2800" b="1" i="0" dirty="0">
                <a:solidFill>
                  <a:srgbClr val="000000"/>
                </a:solidFill>
                <a:effectLst/>
                <a:latin typeface="Tshore"/>
              </a:rPr>
              <a:t>cooling</a:t>
            </a:r>
            <a:r>
              <a:rPr lang="en-US" sz="2800" b="0" i="0" dirty="0">
                <a:solidFill>
                  <a:srgbClr val="000000"/>
                </a:solidFill>
                <a:effectLst/>
                <a:latin typeface="Tshore"/>
              </a:rPr>
              <a:t> to maintain optimal operation, prevent overheating, and ensure the longevity of the equipment. </a:t>
            </a:r>
            <a:r>
              <a:rPr lang="en-US" sz="2800" b="1" i="0" dirty="0">
                <a:solidFill>
                  <a:srgbClr val="000000"/>
                </a:solidFill>
                <a:effectLst/>
                <a:latin typeface="Tshore"/>
              </a:rPr>
              <a:t>Cooling</a:t>
            </a:r>
            <a:r>
              <a:rPr lang="en-US" sz="2800" b="0" i="0" dirty="0">
                <a:solidFill>
                  <a:srgbClr val="000000"/>
                </a:solidFill>
                <a:effectLst/>
                <a:latin typeface="Tshore"/>
              </a:rPr>
              <a:t> is critical because both the </a:t>
            </a:r>
            <a:r>
              <a:rPr lang="en-US" sz="2800" b="1" i="0" dirty="0">
                <a:solidFill>
                  <a:srgbClr val="000000"/>
                </a:solidFill>
                <a:effectLst/>
                <a:latin typeface="Tshore"/>
              </a:rPr>
              <a:t>electrolysis process</a:t>
            </a:r>
            <a:r>
              <a:rPr lang="en-US" sz="2800" b="0" i="0" dirty="0">
                <a:solidFill>
                  <a:srgbClr val="000000"/>
                </a:solidFill>
                <a:effectLst/>
                <a:latin typeface="Tshore"/>
              </a:rPr>
              <a:t> and the </a:t>
            </a:r>
            <a:r>
              <a:rPr lang="en-US" sz="2800" b="1" i="0" dirty="0">
                <a:solidFill>
                  <a:srgbClr val="000000"/>
                </a:solidFill>
                <a:effectLst/>
                <a:latin typeface="Tshore"/>
              </a:rPr>
              <a:t>hydrogen compression</a:t>
            </a:r>
            <a:r>
              <a:rPr lang="en-US" sz="2800" b="0" i="0" dirty="0">
                <a:solidFill>
                  <a:srgbClr val="000000"/>
                </a:solidFill>
                <a:effectLst/>
                <a:latin typeface="Tshore"/>
              </a:rPr>
              <a:t> generate significant amounts of </a:t>
            </a:r>
            <a:r>
              <a:rPr lang="en-US" sz="2800" b="1" i="0" dirty="0">
                <a:solidFill>
                  <a:srgbClr val="000000"/>
                </a:solidFill>
                <a:effectLst/>
                <a:latin typeface="Tshore"/>
              </a:rPr>
              <a:t>heat</a:t>
            </a:r>
            <a:r>
              <a:rPr lang="en-US" sz="2800" b="0" i="0" dirty="0">
                <a:solidFill>
                  <a:srgbClr val="000000"/>
                </a:solidFill>
                <a:effectLst/>
                <a:latin typeface="Tshore"/>
              </a:rPr>
              <a:t>, which must be removed to avoid </a:t>
            </a:r>
            <a:r>
              <a:rPr lang="en-US" sz="2800" b="1" i="0" dirty="0">
                <a:solidFill>
                  <a:srgbClr val="000000"/>
                </a:solidFill>
                <a:effectLst/>
                <a:latin typeface="Tshore"/>
              </a:rPr>
              <a:t>thermal stress</a:t>
            </a:r>
            <a:r>
              <a:rPr lang="en-US" sz="2800" b="0" i="0" dirty="0">
                <a:solidFill>
                  <a:srgbClr val="000000"/>
                </a:solidFill>
                <a:effectLst/>
                <a:latin typeface="Tshore"/>
              </a:rPr>
              <a:t> on the components.</a:t>
            </a:r>
            <a:endParaRPr lang="da-DK" sz="2800" dirty="0"/>
          </a:p>
        </p:txBody>
      </p:sp>
      <p:pic>
        <p:nvPicPr>
          <p:cNvPr id="9" name="Billede 8">
            <a:extLst>
              <a:ext uri="{FF2B5EF4-FFF2-40B4-BE49-F238E27FC236}">
                <a16:creationId xmlns:a16="http://schemas.microsoft.com/office/drawing/2014/main" id="{EF0C365B-C4F5-EFAC-71EC-B05DBBDC3A31}"/>
              </a:ext>
            </a:extLst>
          </p:cNvPr>
          <p:cNvPicPr>
            <a:picLocks noChangeAspect="1"/>
          </p:cNvPicPr>
          <p:nvPr/>
        </p:nvPicPr>
        <p:blipFill>
          <a:blip r:embed="rId3"/>
          <a:stretch>
            <a:fillRect/>
          </a:stretch>
        </p:blipFill>
        <p:spPr>
          <a:xfrm>
            <a:off x="8458200" y="3620804"/>
            <a:ext cx="9063633" cy="3901476"/>
          </a:xfrm>
          <a:prstGeom prst="rect">
            <a:avLst/>
          </a:prstGeom>
        </p:spPr>
      </p:pic>
      <p:grpSp>
        <p:nvGrpSpPr>
          <p:cNvPr id="6" name="Group 5">
            <a:extLst>
              <a:ext uri="{FF2B5EF4-FFF2-40B4-BE49-F238E27FC236}">
                <a16:creationId xmlns:a16="http://schemas.microsoft.com/office/drawing/2014/main" id="{55EE2234-590A-4448-1B73-1F1FEA37899C}"/>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054F62C2-7AA7-3FDA-017B-4151AC207F1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FEF5E949-00EE-4F20-03AD-9B08808DE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23169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FEB4-3F90-ED01-213A-1A02D05214C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FE5EDB-523B-16C5-281D-18240A8EA71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4151109-6D96-8AE2-C43E-987EACE0162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F71F4FD-33AE-8680-A9EC-5CAE9BE70972}"/>
              </a:ext>
            </a:extLst>
          </p:cNvPr>
          <p:cNvSpPr txBox="1"/>
          <p:nvPr/>
        </p:nvSpPr>
        <p:spPr>
          <a:xfrm>
            <a:off x="1488324" y="474550"/>
            <a:ext cx="16571075" cy="1102738"/>
          </a:xfrm>
          <a:prstGeom prst="rect">
            <a:avLst/>
          </a:prstGeom>
        </p:spPr>
        <p:txBody>
          <a:bodyPr wrap="square" lIns="0" tIns="0" rIns="0" bIns="0" rtlCol="0" anchor="t">
            <a:spAutoFit/>
          </a:bodyPr>
          <a:lstStyle/>
          <a:p>
            <a:pPr algn="l">
              <a:lnSpc>
                <a:spcPts val="9792"/>
              </a:lnSpc>
            </a:pPr>
            <a:r>
              <a:rPr lang="da-DK" sz="4800" b="1" i="0" dirty="0" err="1">
                <a:solidFill>
                  <a:srgbClr val="000000"/>
                </a:solidFill>
                <a:effectLst/>
                <a:latin typeface="Tshore"/>
              </a:rPr>
              <a:t>Cooling</a:t>
            </a:r>
            <a:r>
              <a:rPr lang="da-DK" sz="4800" b="1" i="0" dirty="0">
                <a:solidFill>
                  <a:srgbClr val="000000"/>
                </a:solidFill>
                <a:effectLst/>
                <a:latin typeface="Tshore"/>
              </a:rPr>
              <a:t> in </a:t>
            </a:r>
            <a:r>
              <a:rPr lang="da-DK" sz="4800" b="1" i="0" dirty="0" err="1">
                <a:solidFill>
                  <a:srgbClr val="000000"/>
                </a:solidFill>
                <a:effectLst/>
                <a:latin typeface="Tshore"/>
              </a:rPr>
              <a:t>Electrolysis</a:t>
            </a:r>
            <a:r>
              <a:rPr lang="da-DK" sz="4800" b="1" i="0" dirty="0">
                <a:solidFill>
                  <a:srgbClr val="000000"/>
                </a:solidFill>
                <a:effectLst/>
                <a:latin typeface="Tshore"/>
              </a:rPr>
              <a:t> and Hydrogen </a:t>
            </a:r>
            <a:r>
              <a:rPr lang="da-DK" sz="4800" b="1" i="0" dirty="0" err="1">
                <a:solidFill>
                  <a:srgbClr val="000000"/>
                </a:solidFill>
                <a:effectLst/>
                <a:latin typeface="Tshore"/>
              </a:rPr>
              <a:t>Compression</a:t>
            </a:r>
            <a:r>
              <a:rPr lang="da-DK" sz="4800" b="1" i="0" dirty="0">
                <a:solidFill>
                  <a:srgbClr val="000000"/>
                </a:solidFill>
                <a:effectLst/>
                <a:latin typeface="Tshore"/>
              </a:rPr>
              <a:t> Systems</a:t>
            </a:r>
            <a:endParaRPr lang="en-US" sz="4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5978D35C-F2E0-F6E1-6DBC-3E9B8A87FEE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3E2532B-0895-13E3-C3D6-75CD1622ED7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1F871DC4-1E95-F59F-CD33-CD36A0BA9FCC}"/>
              </a:ext>
            </a:extLst>
          </p:cNvPr>
          <p:cNvSpPr txBox="1"/>
          <p:nvPr/>
        </p:nvSpPr>
        <p:spPr>
          <a:xfrm>
            <a:off x="1752600" y="2552700"/>
            <a:ext cx="14782800" cy="1815882"/>
          </a:xfrm>
          <a:prstGeom prst="rect">
            <a:avLst/>
          </a:prstGeom>
          <a:noFill/>
        </p:spPr>
        <p:txBody>
          <a:bodyPr wrap="square" rtlCol="0">
            <a:spAutoFit/>
          </a:bodyPr>
          <a:lstStyle/>
          <a:p>
            <a:r>
              <a:rPr lang="en-US" sz="2800" b="1" i="0" dirty="0">
                <a:solidFill>
                  <a:srgbClr val="000000"/>
                </a:solidFill>
                <a:effectLst/>
                <a:latin typeface="Tshore"/>
              </a:rPr>
              <a:t>Electrolysis</a:t>
            </a:r>
            <a:r>
              <a:rPr lang="en-US" sz="2800" b="0" i="0" dirty="0">
                <a:solidFill>
                  <a:srgbClr val="000000"/>
                </a:solidFill>
                <a:effectLst/>
                <a:latin typeface="Tshore"/>
              </a:rPr>
              <a:t> systems convert </a:t>
            </a:r>
            <a:r>
              <a:rPr lang="en-US" sz="2800" b="1" i="0" dirty="0">
                <a:solidFill>
                  <a:srgbClr val="000000"/>
                </a:solidFill>
                <a:effectLst/>
                <a:latin typeface="Tshore"/>
              </a:rPr>
              <a:t>electricity</a:t>
            </a:r>
            <a:r>
              <a:rPr lang="en-US" sz="2800" b="0" i="0" dirty="0">
                <a:solidFill>
                  <a:srgbClr val="000000"/>
                </a:solidFill>
                <a:effectLst/>
                <a:latin typeface="Tshore"/>
              </a:rPr>
              <a:t> and </a:t>
            </a:r>
            <a:r>
              <a:rPr lang="en-US" sz="2800" b="1" i="0" dirty="0">
                <a:solidFill>
                  <a:srgbClr val="000000"/>
                </a:solidFill>
                <a:effectLst/>
                <a:latin typeface="Tshore"/>
              </a:rPr>
              <a:t>water</a:t>
            </a:r>
            <a:r>
              <a:rPr lang="en-US" sz="2800" b="0" i="0" dirty="0">
                <a:solidFill>
                  <a:srgbClr val="000000"/>
                </a:solidFill>
                <a:effectLst/>
                <a:latin typeface="Tshore"/>
              </a:rPr>
              <a:t> into </a:t>
            </a:r>
            <a:r>
              <a:rPr lang="en-US" sz="2800" b="1" i="0" dirty="0">
                <a:solidFill>
                  <a:srgbClr val="000000"/>
                </a:solidFill>
                <a:effectLst/>
                <a:latin typeface="Tshore"/>
              </a:rPr>
              <a:t>hydrogen</a:t>
            </a:r>
            <a:r>
              <a:rPr lang="en-US" sz="2800" b="0" i="0" dirty="0">
                <a:solidFill>
                  <a:srgbClr val="000000"/>
                </a:solidFill>
                <a:effectLst/>
                <a:latin typeface="Tshore"/>
              </a:rPr>
              <a:t> and </a:t>
            </a:r>
            <a:r>
              <a:rPr lang="en-US" sz="2800" b="1" i="0" dirty="0">
                <a:solidFill>
                  <a:srgbClr val="000000"/>
                </a:solidFill>
                <a:effectLst/>
                <a:latin typeface="Tshore"/>
              </a:rPr>
              <a:t>oxygen</a:t>
            </a:r>
            <a:r>
              <a:rPr lang="en-US" sz="2800" b="0" i="0" dirty="0">
                <a:solidFill>
                  <a:srgbClr val="000000"/>
                </a:solidFill>
                <a:effectLst/>
                <a:latin typeface="Tshore"/>
              </a:rPr>
              <a:t> through an </a:t>
            </a:r>
            <a:r>
              <a:rPr lang="en-US" sz="2800" b="1" i="0" dirty="0">
                <a:solidFill>
                  <a:srgbClr val="000000"/>
                </a:solidFill>
                <a:effectLst/>
                <a:latin typeface="Tshore"/>
              </a:rPr>
              <a:t>electrolytic process</a:t>
            </a:r>
            <a:r>
              <a:rPr lang="en-US" sz="2800" b="0" i="0" dirty="0">
                <a:solidFill>
                  <a:srgbClr val="000000"/>
                </a:solidFill>
                <a:effectLst/>
                <a:latin typeface="Tshore"/>
              </a:rPr>
              <a:t> that produces </a:t>
            </a:r>
            <a:r>
              <a:rPr lang="en-US" sz="2800" b="1" i="0" dirty="0">
                <a:solidFill>
                  <a:srgbClr val="000000"/>
                </a:solidFill>
                <a:effectLst/>
                <a:latin typeface="Tshore"/>
              </a:rPr>
              <a:t>heat</a:t>
            </a:r>
            <a:r>
              <a:rPr lang="en-US" sz="2800" b="0" i="0" dirty="0">
                <a:solidFill>
                  <a:srgbClr val="000000"/>
                </a:solidFill>
                <a:effectLst/>
                <a:latin typeface="Tshore"/>
              </a:rPr>
              <a:t> during energy conversion. To regulate the </a:t>
            </a:r>
            <a:r>
              <a:rPr lang="en-US" sz="2800" b="1" i="0" dirty="0">
                <a:solidFill>
                  <a:srgbClr val="000000"/>
                </a:solidFill>
                <a:effectLst/>
                <a:latin typeface="Tshore"/>
              </a:rPr>
              <a:t>temperature</a:t>
            </a:r>
            <a:r>
              <a:rPr lang="en-US" sz="2800" b="0" i="0" dirty="0">
                <a:solidFill>
                  <a:srgbClr val="000000"/>
                </a:solidFill>
                <a:effectLst/>
                <a:latin typeface="Tshore"/>
              </a:rPr>
              <a:t> and maintain an efficient </a:t>
            </a:r>
            <a:r>
              <a:rPr lang="en-US" sz="2800" b="1" i="0" dirty="0">
                <a:solidFill>
                  <a:srgbClr val="000000"/>
                </a:solidFill>
                <a:effectLst/>
                <a:latin typeface="Tshore"/>
              </a:rPr>
              <a:t>electrochemical reaction</a:t>
            </a:r>
            <a:r>
              <a:rPr lang="en-US" sz="2800" b="0" i="0" dirty="0">
                <a:solidFill>
                  <a:srgbClr val="000000"/>
                </a:solidFill>
                <a:effectLst/>
                <a:latin typeface="Tshore"/>
              </a:rPr>
              <a:t>, various </a:t>
            </a:r>
            <a:r>
              <a:rPr lang="en-US" sz="2800" b="1" i="0" dirty="0">
                <a:solidFill>
                  <a:srgbClr val="000000"/>
                </a:solidFill>
                <a:effectLst/>
                <a:latin typeface="Tshore"/>
              </a:rPr>
              <a:t>cooling strategies</a:t>
            </a:r>
            <a:r>
              <a:rPr lang="en-US" sz="2800" b="0" i="0" dirty="0">
                <a:solidFill>
                  <a:srgbClr val="000000"/>
                </a:solidFill>
                <a:effectLst/>
                <a:latin typeface="Tshore"/>
              </a:rPr>
              <a:t> are employed:</a:t>
            </a:r>
          </a:p>
          <a:p>
            <a:endParaRPr lang="da-DK" sz="2800" dirty="0"/>
          </a:p>
        </p:txBody>
      </p:sp>
      <p:graphicFrame>
        <p:nvGraphicFramePr>
          <p:cNvPr id="6" name="Diagram 5">
            <a:extLst>
              <a:ext uri="{FF2B5EF4-FFF2-40B4-BE49-F238E27FC236}">
                <a16:creationId xmlns:a16="http://schemas.microsoft.com/office/drawing/2014/main" id="{64DDF9B7-46EF-F0D7-8993-AC088C40EEFD}"/>
              </a:ext>
            </a:extLst>
          </p:cNvPr>
          <p:cNvGraphicFramePr/>
          <p:nvPr>
            <p:extLst>
              <p:ext uri="{D42A27DB-BD31-4B8C-83A1-F6EECF244321}">
                <p14:modId xmlns:p14="http://schemas.microsoft.com/office/powerpoint/2010/main" val="2495188719"/>
              </p:ext>
            </p:extLst>
          </p:nvPr>
        </p:nvGraphicFramePr>
        <p:xfrm>
          <a:off x="4800600" y="4152899"/>
          <a:ext cx="8077200" cy="4537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jerne: 7 takker 7">
            <a:extLst>
              <a:ext uri="{FF2B5EF4-FFF2-40B4-BE49-F238E27FC236}">
                <a16:creationId xmlns:a16="http://schemas.microsoft.com/office/drawing/2014/main" id="{DB5CE486-7F6B-4EC3-4B79-1878A2962495}"/>
              </a:ext>
            </a:extLst>
          </p:cNvPr>
          <p:cNvSpPr/>
          <p:nvPr/>
        </p:nvSpPr>
        <p:spPr>
          <a:xfrm>
            <a:off x="1981185" y="4854751"/>
            <a:ext cx="2590831" cy="2514600"/>
          </a:xfrm>
          <a:prstGeom prst="star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err="1">
                <a:solidFill>
                  <a:schemeClr val="tx1"/>
                </a:solidFill>
              </a:rPr>
              <a:t>Regulate</a:t>
            </a:r>
            <a:r>
              <a:rPr lang="da-DK" dirty="0">
                <a:solidFill>
                  <a:schemeClr val="tx1"/>
                </a:solidFill>
              </a:rPr>
              <a:t> </a:t>
            </a:r>
            <a:r>
              <a:rPr lang="da-DK" dirty="0" err="1">
                <a:solidFill>
                  <a:schemeClr val="tx1"/>
                </a:solidFill>
              </a:rPr>
              <a:t>temperature</a:t>
            </a:r>
            <a:r>
              <a:rPr lang="da-DK" dirty="0">
                <a:solidFill>
                  <a:schemeClr val="tx1"/>
                </a:solidFill>
              </a:rPr>
              <a:t>!</a:t>
            </a:r>
          </a:p>
          <a:p>
            <a:pPr algn="ctr"/>
            <a:r>
              <a:rPr lang="da-DK" dirty="0" err="1">
                <a:solidFill>
                  <a:schemeClr val="tx1"/>
                </a:solidFill>
              </a:rPr>
              <a:t>Awoid</a:t>
            </a:r>
            <a:r>
              <a:rPr lang="da-DK" dirty="0">
                <a:solidFill>
                  <a:schemeClr val="tx1"/>
                </a:solidFill>
              </a:rPr>
              <a:t> HEAT.</a:t>
            </a:r>
          </a:p>
        </p:txBody>
      </p:sp>
      <p:grpSp>
        <p:nvGrpSpPr>
          <p:cNvPr id="9" name="Group 8">
            <a:extLst>
              <a:ext uri="{FF2B5EF4-FFF2-40B4-BE49-F238E27FC236}">
                <a16:creationId xmlns:a16="http://schemas.microsoft.com/office/drawing/2014/main" id="{9FFBE4AA-253A-2304-8447-F108CE6979E8}"/>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702E0D5E-C614-2105-F0EA-D92D589142A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for a company&#10;&#10;AI-generated content may be incorrect.">
              <a:extLst>
                <a:ext uri="{FF2B5EF4-FFF2-40B4-BE49-F238E27FC236}">
                  <a16:creationId xmlns:a16="http://schemas.microsoft.com/office/drawing/2014/main" id="{D61F86AF-2F1F-3488-A904-B216EF6F75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287771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DCB5-A4A6-8589-B229-8A7A09812B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ADBEE7D-A0A6-2515-4202-44A97508DEE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59461C5-88AB-B8DB-B66D-4B1B494F8AC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580A7A6-779A-61C0-F96B-E9BFB62DD502}"/>
              </a:ext>
            </a:extLst>
          </p:cNvPr>
          <p:cNvSpPr txBox="1"/>
          <p:nvPr/>
        </p:nvSpPr>
        <p:spPr>
          <a:xfrm>
            <a:off x="1488324" y="474550"/>
            <a:ext cx="16571075" cy="1162882"/>
          </a:xfrm>
          <a:prstGeom prst="rect">
            <a:avLst/>
          </a:prstGeom>
        </p:spPr>
        <p:txBody>
          <a:bodyPr wrap="square" lIns="0" tIns="0" rIns="0" bIns="0" rtlCol="0" anchor="t">
            <a:spAutoFit/>
          </a:bodyPr>
          <a:lstStyle/>
          <a:p>
            <a:pPr algn="l">
              <a:lnSpc>
                <a:spcPts val="9792"/>
              </a:lnSpc>
            </a:pPr>
            <a:r>
              <a:rPr lang="da-DK" sz="6600" b="1" i="0" dirty="0">
                <a:solidFill>
                  <a:srgbClr val="000000"/>
                </a:solidFill>
                <a:effectLst/>
                <a:latin typeface="Tshore"/>
              </a:rPr>
              <a:t>Storage of Hydrogen (H₂)</a:t>
            </a:r>
            <a:endParaRPr lang="en-US" sz="66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6BF2745C-3492-0FC9-DAF6-CBCFA3362EC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42BFCAF-BD09-CC44-22FA-427D452E34F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666C7898-0468-6216-E334-079BE328B1E5}"/>
              </a:ext>
            </a:extLst>
          </p:cNvPr>
          <p:cNvSpPr txBox="1"/>
          <p:nvPr/>
        </p:nvSpPr>
        <p:spPr>
          <a:xfrm>
            <a:off x="1752600" y="2552700"/>
            <a:ext cx="6934200" cy="3970318"/>
          </a:xfrm>
          <a:prstGeom prst="rect">
            <a:avLst/>
          </a:prstGeom>
          <a:noFill/>
        </p:spPr>
        <p:txBody>
          <a:bodyPr wrap="square" rtlCol="0">
            <a:spAutoFit/>
          </a:bodyPr>
          <a:lstStyle/>
          <a:p>
            <a:r>
              <a:rPr lang="en-US" sz="2800" b="0" i="0" dirty="0">
                <a:solidFill>
                  <a:srgbClr val="000000"/>
                </a:solidFill>
                <a:effectLst/>
                <a:latin typeface="Tshore"/>
              </a:rPr>
              <a:t>In order to </a:t>
            </a:r>
            <a:r>
              <a:rPr lang="en-US" sz="2800" b="0" i="0" dirty="0" err="1">
                <a:solidFill>
                  <a:srgbClr val="000000"/>
                </a:solidFill>
                <a:effectLst/>
                <a:latin typeface="Tshore"/>
              </a:rPr>
              <a:t>utilise</a:t>
            </a:r>
            <a:r>
              <a:rPr lang="en-US" sz="2800" b="0" i="0" dirty="0">
                <a:solidFill>
                  <a:srgbClr val="000000"/>
                </a:solidFill>
                <a:effectLst/>
                <a:latin typeface="Tshore"/>
              </a:rPr>
              <a:t> </a:t>
            </a:r>
            <a:r>
              <a:rPr lang="en-US" sz="2800" b="1" i="0" dirty="0">
                <a:solidFill>
                  <a:srgbClr val="000000"/>
                </a:solidFill>
                <a:effectLst/>
                <a:latin typeface="Tshore"/>
              </a:rPr>
              <a:t>hydrogen's energy</a:t>
            </a:r>
            <a:r>
              <a:rPr lang="en-US" sz="2800" b="0" i="0" dirty="0">
                <a:solidFill>
                  <a:srgbClr val="000000"/>
                </a:solidFill>
                <a:effectLst/>
                <a:latin typeface="Tshore"/>
              </a:rPr>
              <a:t> for later use, it is necessary to store the gas in an efficient manner. One of the biggest challenges in storing hydrogen is its very low </a:t>
            </a:r>
            <a:r>
              <a:rPr lang="en-US" sz="2800" b="1" i="0" dirty="0">
                <a:solidFill>
                  <a:srgbClr val="000000"/>
                </a:solidFill>
                <a:effectLst/>
                <a:latin typeface="Tshore"/>
              </a:rPr>
              <a:t>mass density</a:t>
            </a:r>
            <a:r>
              <a:rPr lang="en-US" sz="2800" b="0" i="0" dirty="0">
                <a:solidFill>
                  <a:srgbClr val="000000"/>
                </a:solidFill>
                <a:effectLst/>
                <a:latin typeface="Tshore"/>
              </a:rPr>
              <a:t>. This means that hydrogen in gas form requires large volumes to store sufficient amounts of energy. To make it possible to store hydrogen efficiently, several methods are used.</a:t>
            </a:r>
            <a:endParaRPr lang="da-DK" sz="2800" dirty="0"/>
          </a:p>
        </p:txBody>
      </p:sp>
      <p:pic>
        <p:nvPicPr>
          <p:cNvPr id="8" name="Billede 7">
            <a:extLst>
              <a:ext uri="{FF2B5EF4-FFF2-40B4-BE49-F238E27FC236}">
                <a16:creationId xmlns:a16="http://schemas.microsoft.com/office/drawing/2014/main" id="{2B0E3EA2-92E2-258E-530B-0B77B8500587}"/>
              </a:ext>
            </a:extLst>
          </p:cNvPr>
          <p:cNvPicPr>
            <a:picLocks noChangeAspect="1"/>
          </p:cNvPicPr>
          <p:nvPr/>
        </p:nvPicPr>
        <p:blipFill>
          <a:blip r:embed="rId4"/>
          <a:stretch>
            <a:fillRect/>
          </a:stretch>
        </p:blipFill>
        <p:spPr>
          <a:xfrm>
            <a:off x="9470206" y="2452116"/>
            <a:ext cx="7293794" cy="5891783"/>
          </a:xfrm>
          <a:prstGeom prst="rect">
            <a:avLst/>
          </a:prstGeom>
        </p:spPr>
      </p:pic>
      <p:pic>
        <p:nvPicPr>
          <p:cNvPr id="10" name="Onlinemedier 9" title="Hydrogen Safety: Storage and Transportation">
            <a:hlinkClick r:id="" action="ppaction://media"/>
            <a:extLst>
              <a:ext uri="{FF2B5EF4-FFF2-40B4-BE49-F238E27FC236}">
                <a16:creationId xmlns:a16="http://schemas.microsoft.com/office/drawing/2014/main" id="{B7FC1555-1093-3F90-A9D4-9E0B9F210ED5}"/>
              </a:ext>
            </a:extLst>
          </p:cNvPr>
          <p:cNvPicPr>
            <a:picLocks noRot="1" noChangeAspect="1"/>
          </p:cNvPicPr>
          <p:nvPr>
            <a:videoFile r:link="rId1"/>
          </p:nvPr>
        </p:nvPicPr>
        <p:blipFill>
          <a:blip r:embed="rId5"/>
          <a:stretch>
            <a:fillRect/>
          </a:stretch>
        </p:blipFill>
        <p:spPr>
          <a:xfrm>
            <a:off x="5134640" y="6339260"/>
            <a:ext cx="3887288" cy="2196318"/>
          </a:xfrm>
          <a:prstGeom prst="rect">
            <a:avLst/>
          </a:prstGeom>
        </p:spPr>
      </p:pic>
      <p:grpSp>
        <p:nvGrpSpPr>
          <p:cNvPr id="6" name="Group 5">
            <a:extLst>
              <a:ext uri="{FF2B5EF4-FFF2-40B4-BE49-F238E27FC236}">
                <a16:creationId xmlns:a16="http://schemas.microsoft.com/office/drawing/2014/main" id="{900B37B6-FE21-6972-264D-2A411422D42B}"/>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FF0624EE-02B9-49C5-C6B1-7E3F7BA2B01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for a company&#10;&#10;AI-generated content may be incorrect.">
              <a:extLst>
                <a:ext uri="{FF2B5EF4-FFF2-40B4-BE49-F238E27FC236}">
                  <a16:creationId xmlns:a16="http://schemas.microsoft.com/office/drawing/2014/main" id="{80A646F8-C66B-6DA0-B9A3-7617CDD62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91531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28AF-97A4-EE92-D153-5F086E2514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9FA03F-F274-2815-A484-FC3841EB79A7}"/>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F3D32B20-0A35-4504-F9E3-FDD4581C9FA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a:extLst>
              <a:ext uri="{FF2B5EF4-FFF2-40B4-BE49-F238E27FC236}">
                <a16:creationId xmlns:a16="http://schemas.microsoft.com/office/drawing/2014/main" id="{0A5F1176-40AF-A8FA-E3E9-925D788D3A66}"/>
              </a:ext>
            </a:extLst>
          </p:cNvPr>
          <p:cNvSpPr txBox="1"/>
          <p:nvPr/>
        </p:nvSpPr>
        <p:spPr>
          <a:xfrm>
            <a:off x="1028700" y="1866900"/>
            <a:ext cx="9105900" cy="2308324"/>
          </a:xfrm>
          <a:prstGeom prst="rect">
            <a:avLst/>
          </a:prstGeom>
        </p:spPr>
        <p:txBody>
          <a:bodyPr wrap="square" lIns="0" tIns="0" rIns="0" bIns="0" rtlCol="0" anchor="t">
            <a:spAutoFit/>
          </a:bodyPr>
          <a:lstStyle/>
          <a:p>
            <a:pPr algn="l">
              <a:lnSpc>
                <a:spcPts val="9000"/>
              </a:lnSpc>
            </a:pPr>
            <a:r>
              <a:rPr lang="da-DK" sz="7500" dirty="0">
                <a:solidFill>
                  <a:srgbClr val="4785C5"/>
                </a:solidFill>
                <a:latin typeface="Cabin 1"/>
                <a:ea typeface="Cabin 1"/>
                <a:cs typeface="Cabin 1"/>
                <a:sym typeface="Cabin 1"/>
              </a:rPr>
              <a:t>The products of </a:t>
            </a:r>
            <a:r>
              <a:rPr lang="da-DK" sz="7500" dirty="0" err="1">
                <a:solidFill>
                  <a:srgbClr val="4785C5"/>
                </a:solidFill>
                <a:latin typeface="Cabin 1"/>
                <a:ea typeface="Cabin 1"/>
                <a:cs typeface="Cabin 1"/>
                <a:sym typeface="Cabin 1"/>
              </a:rPr>
              <a:t>electrolysis</a:t>
            </a:r>
            <a:endParaRPr lang="en-US" sz="7500" dirty="0">
              <a:solidFill>
                <a:srgbClr val="4785C5"/>
              </a:solidFill>
              <a:latin typeface="Cabin 1"/>
              <a:ea typeface="Cabin 1"/>
              <a:cs typeface="Cabin 1"/>
              <a:sym typeface="Cabin 1"/>
            </a:endParaRPr>
          </a:p>
        </p:txBody>
      </p:sp>
      <p:sp>
        <p:nvSpPr>
          <p:cNvPr id="6" name="TextBox 5">
            <a:extLst>
              <a:ext uri="{FF2B5EF4-FFF2-40B4-BE49-F238E27FC236}">
                <a16:creationId xmlns:a16="http://schemas.microsoft.com/office/drawing/2014/main" id="{787924C3-195D-E0A1-0FF4-F7D61825921B}"/>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5</a:t>
            </a:r>
          </a:p>
        </p:txBody>
      </p:sp>
      <p:pic>
        <p:nvPicPr>
          <p:cNvPr id="21506" name="Picture 2">
            <a:extLst>
              <a:ext uri="{FF2B5EF4-FFF2-40B4-BE49-F238E27FC236}">
                <a16:creationId xmlns:a16="http://schemas.microsoft.com/office/drawing/2014/main" id="{C60E63EB-FD43-F527-6E3E-3496F936D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54" t="-375" r="3636" b="375"/>
          <a:stretch/>
        </p:blipFill>
        <p:spPr bwMode="auto">
          <a:xfrm>
            <a:off x="10744200" y="386065"/>
            <a:ext cx="7524634" cy="7424435"/>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8D4A8-EFF3-C0EE-0F8D-B7C481894841}"/>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0074DABB-A7FE-BE6D-1D62-D67F0AA6175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87EA071D-CFEF-39EF-AA64-A988330C8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2638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DCB5-A4A6-8589-B229-8A7A09812B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ADBEE7D-A0A6-2515-4202-44A97508DEE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59461C5-88AB-B8DB-B66D-4B1B494F8AC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580A7A6-779A-61C0-F96B-E9BFB62DD502}"/>
              </a:ext>
            </a:extLst>
          </p:cNvPr>
          <p:cNvSpPr txBox="1"/>
          <p:nvPr/>
        </p:nvSpPr>
        <p:spPr>
          <a:xfrm>
            <a:off x="1488324" y="474550"/>
            <a:ext cx="16571075" cy="1162882"/>
          </a:xfrm>
          <a:prstGeom prst="rect">
            <a:avLst/>
          </a:prstGeom>
        </p:spPr>
        <p:txBody>
          <a:bodyPr wrap="square" lIns="0" tIns="0" rIns="0" bIns="0" rtlCol="0" anchor="t">
            <a:spAutoFit/>
          </a:bodyPr>
          <a:lstStyle/>
          <a:p>
            <a:pPr algn="l">
              <a:lnSpc>
                <a:spcPts val="9792"/>
              </a:lnSpc>
            </a:pPr>
            <a:r>
              <a:rPr lang="da-DK" sz="6600" b="1" i="0" dirty="0">
                <a:solidFill>
                  <a:srgbClr val="000000"/>
                </a:solidFill>
                <a:effectLst/>
                <a:latin typeface="Tshore"/>
              </a:rPr>
              <a:t>Products of Power-To-X</a:t>
            </a:r>
            <a:endParaRPr lang="en-US" sz="66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6BF2745C-3492-0FC9-DAF6-CBCFA3362EC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42BFCAF-BD09-CC44-22FA-427D452E34F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666C7898-0468-6216-E334-079BE328B1E5}"/>
              </a:ext>
            </a:extLst>
          </p:cNvPr>
          <p:cNvSpPr txBox="1"/>
          <p:nvPr/>
        </p:nvSpPr>
        <p:spPr>
          <a:xfrm>
            <a:off x="1475429" y="2324640"/>
            <a:ext cx="5486400" cy="5262979"/>
          </a:xfrm>
          <a:prstGeom prst="rect">
            <a:avLst/>
          </a:prstGeom>
          <a:noFill/>
        </p:spPr>
        <p:txBody>
          <a:bodyPr wrap="square" rtlCol="0">
            <a:spAutoFit/>
          </a:bodyPr>
          <a:lstStyle/>
          <a:p>
            <a:r>
              <a:rPr lang="en-US" sz="2800" b="1" i="0" dirty="0">
                <a:solidFill>
                  <a:srgbClr val="000000"/>
                </a:solidFill>
                <a:effectLst/>
                <a:latin typeface="Tshore"/>
              </a:rPr>
              <a:t>Power-To-X</a:t>
            </a:r>
            <a:r>
              <a:rPr lang="en-US" sz="2800" b="0" i="0" dirty="0">
                <a:solidFill>
                  <a:srgbClr val="000000"/>
                </a:solidFill>
                <a:effectLst/>
                <a:latin typeface="Tshore"/>
              </a:rPr>
              <a:t> is an umbrella term for a set of technologies that enable the conversion of </a:t>
            </a:r>
            <a:r>
              <a:rPr lang="en-US" sz="2800" b="1" i="0" dirty="0">
                <a:solidFill>
                  <a:srgbClr val="000000"/>
                </a:solidFill>
                <a:effectLst/>
                <a:latin typeface="Tshore"/>
              </a:rPr>
              <a:t>electrical energy</a:t>
            </a:r>
            <a:r>
              <a:rPr lang="en-US" sz="2800" b="0" i="0" dirty="0">
                <a:solidFill>
                  <a:srgbClr val="000000"/>
                </a:solidFill>
                <a:effectLst/>
                <a:latin typeface="Tshore"/>
              </a:rPr>
              <a:t>, particularly from </a:t>
            </a:r>
            <a:r>
              <a:rPr lang="en-US" sz="2800" b="1" i="0" dirty="0">
                <a:solidFill>
                  <a:srgbClr val="000000"/>
                </a:solidFill>
                <a:effectLst/>
                <a:latin typeface="Tshore"/>
              </a:rPr>
              <a:t>renewable sources</a:t>
            </a:r>
            <a:r>
              <a:rPr lang="en-US" sz="2800" b="0" i="0" dirty="0">
                <a:solidFill>
                  <a:srgbClr val="000000"/>
                </a:solidFill>
                <a:effectLst/>
                <a:latin typeface="Tshore"/>
              </a:rPr>
              <a:t>, into various forms of </a:t>
            </a:r>
            <a:r>
              <a:rPr lang="en-US" sz="2800" b="1" i="0" dirty="0">
                <a:solidFill>
                  <a:srgbClr val="000000"/>
                </a:solidFill>
                <a:effectLst/>
                <a:latin typeface="Tshore"/>
              </a:rPr>
              <a:t>energy carriers</a:t>
            </a:r>
            <a:r>
              <a:rPr lang="en-US" sz="2800" b="0" i="0" dirty="0">
                <a:solidFill>
                  <a:srgbClr val="000000"/>
                </a:solidFill>
                <a:effectLst/>
                <a:latin typeface="Tshore"/>
              </a:rPr>
              <a:t>, </a:t>
            </a:r>
            <a:r>
              <a:rPr lang="en-US" sz="2800" b="1" i="0" dirty="0">
                <a:solidFill>
                  <a:srgbClr val="000000"/>
                </a:solidFill>
                <a:effectLst/>
                <a:latin typeface="Tshore"/>
              </a:rPr>
              <a:t>fuels</a:t>
            </a:r>
            <a:r>
              <a:rPr lang="en-US" sz="2800" b="0" i="0" dirty="0">
                <a:solidFill>
                  <a:srgbClr val="000000"/>
                </a:solidFill>
                <a:effectLst/>
                <a:latin typeface="Tshore"/>
              </a:rPr>
              <a:t>, or </a:t>
            </a:r>
            <a:r>
              <a:rPr lang="en-US" sz="2800" b="1" i="0" dirty="0">
                <a:solidFill>
                  <a:srgbClr val="000000"/>
                </a:solidFill>
                <a:effectLst/>
                <a:latin typeface="Tshore"/>
              </a:rPr>
              <a:t>chemicals</a:t>
            </a:r>
            <a:r>
              <a:rPr lang="en-US" sz="2800" b="0" i="0" dirty="0">
                <a:solidFill>
                  <a:srgbClr val="000000"/>
                </a:solidFill>
                <a:effectLst/>
                <a:latin typeface="Tshore"/>
              </a:rPr>
              <a:t>. </a:t>
            </a:r>
          </a:p>
          <a:p>
            <a:endParaRPr lang="en-US" sz="2800" dirty="0">
              <a:solidFill>
                <a:srgbClr val="000000"/>
              </a:solidFill>
              <a:latin typeface="Tshore"/>
            </a:endParaRPr>
          </a:p>
          <a:p>
            <a:r>
              <a:rPr lang="en-US" sz="2800" b="1" i="0" dirty="0">
                <a:solidFill>
                  <a:srgbClr val="000000"/>
                </a:solidFill>
                <a:effectLst/>
                <a:latin typeface="inherit"/>
              </a:rPr>
              <a:t>The Importance of Energy Density in Power-To-X Product Development</a:t>
            </a:r>
            <a:endParaRPr lang="en-US" sz="2800" b="1" i="0" dirty="0">
              <a:solidFill>
                <a:srgbClr val="000000"/>
              </a:solidFill>
              <a:effectLst/>
              <a:latin typeface="Tshore"/>
            </a:endParaRPr>
          </a:p>
          <a:p>
            <a:endParaRPr lang="da-DK" sz="2800" dirty="0"/>
          </a:p>
        </p:txBody>
      </p:sp>
      <p:pic>
        <p:nvPicPr>
          <p:cNvPr id="9" name="Billede 8">
            <a:extLst>
              <a:ext uri="{FF2B5EF4-FFF2-40B4-BE49-F238E27FC236}">
                <a16:creationId xmlns:a16="http://schemas.microsoft.com/office/drawing/2014/main" id="{B3890629-E317-235B-381C-14A0CDB58DEE}"/>
              </a:ext>
            </a:extLst>
          </p:cNvPr>
          <p:cNvPicPr>
            <a:picLocks noChangeAspect="1"/>
          </p:cNvPicPr>
          <p:nvPr/>
        </p:nvPicPr>
        <p:blipFill>
          <a:blip r:embed="rId3"/>
          <a:stretch>
            <a:fillRect/>
          </a:stretch>
        </p:blipFill>
        <p:spPr>
          <a:xfrm>
            <a:off x="9820336" y="2154362"/>
            <a:ext cx="4429033" cy="6695744"/>
          </a:xfrm>
          <a:prstGeom prst="rect">
            <a:avLst/>
          </a:prstGeom>
        </p:spPr>
      </p:pic>
      <p:grpSp>
        <p:nvGrpSpPr>
          <p:cNvPr id="6" name="Group 5">
            <a:extLst>
              <a:ext uri="{FF2B5EF4-FFF2-40B4-BE49-F238E27FC236}">
                <a16:creationId xmlns:a16="http://schemas.microsoft.com/office/drawing/2014/main" id="{74EA90B8-DE08-8493-27A4-04548BCF6123}"/>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E84A9F23-64A6-BB85-D7C9-1F2B9764935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11C93882-BE44-61CB-0D90-4FC0CD7E7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02985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3D1C3-AAC4-6EEE-EBDD-A7745BEB92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6BC19C-BBA3-3405-441F-10E441CA813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D0EC17A-E546-A576-9231-51C070664D2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71ABBBB-51A0-35F5-76C3-40B2900AA580}"/>
              </a:ext>
            </a:extLst>
          </p:cNvPr>
          <p:cNvSpPr txBox="1"/>
          <p:nvPr/>
        </p:nvSpPr>
        <p:spPr>
          <a:xfrm>
            <a:off x="1488324" y="474550"/>
            <a:ext cx="16571075" cy="1015663"/>
          </a:xfrm>
          <a:prstGeom prst="rect">
            <a:avLst/>
          </a:prstGeom>
        </p:spPr>
        <p:txBody>
          <a:bodyPr wrap="square" lIns="0" tIns="0" rIns="0" bIns="0" rtlCol="0" anchor="t">
            <a:spAutoFit/>
          </a:bodyPr>
          <a:lstStyle/>
          <a:p>
            <a:pPr algn="l" fontAlgn="auto"/>
            <a:r>
              <a:rPr lang="en-US" sz="6600" b="1" i="0" dirty="0">
                <a:solidFill>
                  <a:srgbClr val="000000"/>
                </a:solidFill>
                <a:effectLst/>
                <a:latin typeface="inherit"/>
              </a:rPr>
              <a:t>Typical End-Users of Power-to-X Products</a:t>
            </a:r>
            <a:endParaRPr lang="en-US"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5633EB1E-911D-72FD-EEC8-CA979B39D0E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8A589FC-C09B-1705-7344-58E2B4C101D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60154018-AC66-4154-88D6-152192CBB335}"/>
              </a:ext>
            </a:extLst>
          </p:cNvPr>
          <p:cNvSpPr txBox="1"/>
          <p:nvPr/>
        </p:nvSpPr>
        <p:spPr>
          <a:xfrm>
            <a:off x="1513640" y="3589228"/>
            <a:ext cx="4073103" cy="3108543"/>
          </a:xfrm>
          <a:prstGeom prst="rect">
            <a:avLst/>
          </a:prstGeom>
          <a:noFill/>
        </p:spPr>
        <p:txBody>
          <a:bodyPr wrap="square" rtlCol="0">
            <a:spAutoFit/>
          </a:bodyPr>
          <a:lstStyle/>
          <a:p>
            <a:r>
              <a:rPr lang="en-US" sz="2800" b="1" i="0" dirty="0">
                <a:solidFill>
                  <a:srgbClr val="000000"/>
                </a:solidFill>
                <a:effectLst/>
                <a:latin typeface="Tshore"/>
              </a:rPr>
              <a:t>Power-to-X</a:t>
            </a:r>
            <a:r>
              <a:rPr lang="en-US" sz="2800" b="0" i="0" dirty="0">
                <a:solidFill>
                  <a:srgbClr val="000000"/>
                </a:solidFill>
                <a:effectLst/>
                <a:latin typeface="Tshore"/>
              </a:rPr>
              <a:t> products such as </a:t>
            </a:r>
            <a:r>
              <a:rPr lang="en-US" sz="2800" b="1" i="0" dirty="0">
                <a:solidFill>
                  <a:srgbClr val="000000"/>
                </a:solidFill>
                <a:effectLst/>
                <a:latin typeface="Tshore"/>
              </a:rPr>
              <a:t>hydrogen</a:t>
            </a:r>
            <a:r>
              <a:rPr lang="en-US" sz="2800" b="0" i="0" dirty="0">
                <a:solidFill>
                  <a:srgbClr val="000000"/>
                </a:solidFill>
                <a:effectLst/>
                <a:latin typeface="Tshore"/>
              </a:rPr>
              <a:t>, </a:t>
            </a:r>
            <a:r>
              <a:rPr lang="en-US" sz="2800" b="1" i="0" dirty="0">
                <a:solidFill>
                  <a:srgbClr val="000000"/>
                </a:solidFill>
                <a:effectLst/>
                <a:latin typeface="Tshore"/>
              </a:rPr>
              <a:t>methanol</a:t>
            </a:r>
            <a:r>
              <a:rPr lang="en-US" sz="2800" b="0" i="0" dirty="0">
                <a:solidFill>
                  <a:srgbClr val="000000"/>
                </a:solidFill>
                <a:effectLst/>
                <a:latin typeface="Tshore"/>
              </a:rPr>
              <a:t>, and </a:t>
            </a:r>
            <a:r>
              <a:rPr lang="en-US" sz="2800" b="1" i="0" dirty="0">
                <a:solidFill>
                  <a:srgbClr val="000000"/>
                </a:solidFill>
                <a:effectLst/>
                <a:latin typeface="Tshore"/>
              </a:rPr>
              <a:t>synthetic fuels</a:t>
            </a:r>
            <a:r>
              <a:rPr lang="en-US" sz="2800" b="0" i="0" dirty="0">
                <a:solidFill>
                  <a:srgbClr val="000000"/>
                </a:solidFill>
                <a:effectLst/>
                <a:latin typeface="Tshore"/>
              </a:rPr>
              <a:t> are essential components in the transition to sustainable energy systems.</a:t>
            </a:r>
            <a:endParaRPr lang="da-DK" sz="2800" dirty="0"/>
          </a:p>
        </p:txBody>
      </p:sp>
      <p:pic>
        <p:nvPicPr>
          <p:cNvPr id="4098" name="Picture 2" descr="Genereret billede">
            <a:extLst>
              <a:ext uri="{FF2B5EF4-FFF2-40B4-BE49-F238E27FC236}">
                <a16:creationId xmlns:a16="http://schemas.microsoft.com/office/drawing/2014/main" id="{93860A3B-5E49-1A38-8AF1-893DF6789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434" y="2061519"/>
            <a:ext cx="10795172" cy="71967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6E500D8-D203-4FAE-C573-71A5739822D0}"/>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B37CAB95-C6E5-AAEC-3EE9-3462C485E985}"/>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18BAE64E-0226-7D2A-C0FB-8669ACCB7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108627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F045-3C17-4122-19DA-3E7934BAA7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D368461-F5E9-FD6E-C449-A994FEA2D3D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BBA2FB8-C4FD-5C8F-EE91-AA82D6F6B8F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04A15B5-F6A3-BFBC-DB0A-968B716DC66A}"/>
              </a:ext>
            </a:extLst>
          </p:cNvPr>
          <p:cNvSpPr txBox="1"/>
          <p:nvPr/>
        </p:nvSpPr>
        <p:spPr>
          <a:xfrm>
            <a:off x="1488324" y="474550"/>
            <a:ext cx="16571075" cy="1015663"/>
          </a:xfrm>
          <a:prstGeom prst="rect">
            <a:avLst/>
          </a:prstGeom>
        </p:spPr>
        <p:txBody>
          <a:bodyPr wrap="square" lIns="0" tIns="0" rIns="0" bIns="0" rtlCol="0" anchor="t">
            <a:spAutoFit/>
          </a:bodyPr>
          <a:lstStyle/>
          <a:p>
            <a:r>
              <a:rPr lang="da-DK" sz="6600" b="1" i="0" dirty="0" err="1">
                <a:solidFill>
                  <a:srgbClr val="000000"/>
                </a:solidFill>
                <a:effectLst/>
                <a:latin typeface="inherit"/>
              </a:rPr>
              <a:t>Technological</a:t>
            </a:r>
            <a:r>
              <a:rPr lang="da-DK" sz="6600" b="1" i="0" dirty="0">
                <a:solidFill>
                  <a:srgbClr val="000000"/>
                </a:solidFill>
                <a:effectLst/>
                <a:latin typeface="inherit"/>
              </a:rPr>
              <a:t> and </a:t>
            </a:r>
            <a:r>
              <a:rPr lang="da-DK" sz="6600" b="1" i="0" dirty="0" err="1">
                <a:solidFill>
                  <a:srgbClr val="000000"/>
                </a:solidFill>
                <a:effectLst/>
                <a:latin typeface="inherit"/>
              </a:rPr>
              <a:t>Economic</a:t>
            </a:r>
            <a:r>
              <a:rPr lang="da-DK" sz="6600" b="1" i="0" dirty="0">
                <a:solidFill>
                  <a:srgbClr val="000000"/>
                </a:solidFill>
                <a:effectLst/>
                <a:latin typeface="inherit"/>
              </a:rPr>
              <a:t> </a:t>
            </a:r>
            <a:r>
              <a:rPr lang="da-DK" sz="6600" b="1" i="0" dirty="0" err="1">
                <a:solidFill>
                  <a:srgbClr val="000000"/>
                </a:solidFill>
                <a:effectLst/>
                <a:latin typeface="inherit"/>
              </a:rPr>
              <a:t>Considerations</a:t>
            </a:r>
            <a:endParaRPr lang="da-DK"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9E05F635-1A7D-B5B3-E8B8-F94CB8E1022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2DC2462-7936-1889-DBC7-E24DADDA8D8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41FEEBB3-ED42-1E29-F60B-C29D87E9E47D}"/>
              </a:ext>
            </a:extLst>
          </p:cNvPr>
          <p:cNvSpPr txBox="1"/>
          <p:nvPr/>
        </p:nvSpPr>
        <p:spPr>
          <a:xfrm>
            <a:off x="1489496" y="2058588"/>
            <a:ext cx="12926371" cy="6124754"/>
          </a:xfrm>
          <a:prstGeom prst="rect">
            <a:avLst/>
          </a:prstGeom>
          <a:noFill/>
        </p:spPr>
        <p:txBody>
          <a:bodyPr wrap="square" rtlCol="0">
            <a:spAutoFit/>
          </a:bodyPr>
          <a:lstStyle/>
          <a:p>
            <a:pPr marL="457200" indent="-457200" algn="l" fontAlgn="auto">
              <a:buFont typeface="Arial" panose="020B0604020202020204" pitchFamily="34" charset="0"/>
              <a:buChar char="•"/>
            </a:pPr>
            <a:r>
              <a:rPr lang="en-US" sz="2800" b="1" i="0" dirty="0">
                <a:solidFill>
                  <a:srgbClr val="000000"/>
                </a:solidFill>
                <a:effectLst/>
                <a:latin typeface="inherit"/>
              </a:rPr>
              <a:t>Cost Competitiveness</a:t>
            </a:r>
            <a:br>
              <a:rPr lang="en-US" sz="2800" b="0" i="0" dirty="0">
                <a:solidFill>
                  <a:srgbClr val="000000"/>
                </a:solidFill>
                <a:effectLst/>
                <a:latin typeface="inherit"/>
              </a:rPr>
            </a:br>
            <a:r>
              <a:rPr lang="en-US" sz="2800" b="1" i="0" dirty="0">
                <a:solidFill>
                  <a:srgbClr val="000000"/>
                </a:solidFill>
                <a:effectLst/>
                <a:latin typeface="inherit"/>
              </a:rPr>
              <a:t>Green hydrogen</a:t>
            </a:r>
            <a:r>
              <a:rPr lang="en-US" sz="2800" b="0" i="0" dirty="0">
                <a:solidFill>
                  <a:srgbClr val="000000"/>
                </a:solidFill>
                <a:effectLst/>
                <a:latin typeface="inherit"/>
              </a:rPr>
              <a:t> and other </a:t>
            </a:r>
            <a:r>
              <a:rPr lang="en-US" sz="2800" b="1" i="0" dirty="0">
                <a:solidFill>
                  <a:srgbClr val="000000"/>
                </a:solidFill>
                <a:effectLst/>
                <a:latin typeface="inherit"/>
              </a:rPr>
              <a:t>Power-To-X</a:t>
            </a:r>
            <a:r>
              <a:rPr lang="en-US" sz="2800" b="0" i="0" dirty="0">
                <a:solidFill>
                  <a:srgbClr val="000000"/>
                </a:solidFill>
                <a:effectLst/>
                <a:latin typeface="inherit"/>
              </a:rPr>
              <a:t> products are currently more expensive than their fossil-based counterparts. Scaling up production and advancements in </a:t>
            </a:r>
            <a:r>
              <a:rPr lang="en-US" sz="2800" b="1" i="0" dirty="0">
                <a:solidFill>
                  <a:srgbClr val="000000"/>
                </a:solidFill>
                <a:effectLst/>
                <a:latin typeface="inherit"/>
              </a:rPr>
              <a:t>electrolysis</a:t>
            </a:r>
            <a:r>
              <a:rPr lang="en-US" sz="2800" b="0" i="0" dirty="0">
                <a:solidFill>
                  <a:srgbClr val="000000"/>
                </a:solidFill>
                <a:effectLst/>
                <a:latin typeface="inherit"/>
              </a:rPr>
              <a:t>, </a:t>
            </a:r>
            <a:r>
              <a:rPr lang="en-US" sz="2800" b="1" i="0" dirty="0">
                <a:solidFill>
                  <a:srgbClr val="000000"/>
                </a:solidFill>
                <a:effectLst/>
                <a:latin typeface="inherit"/>
              </a:rPr>
              <a:t>synthesis</a:t>
            </a:r>
            <a:r>
              <a:rPr lang="en-US" sz="2800" b="0" i="0" dirty="0">
                <a:solidFill>
                  <a:srgbClr val="000000"/>
                </a:solidFill>
                <a:effectLst/>
                <a:latin typeface="inherit"/>
              </a:rPr>
              <a:t>, and </a:t>
            </a:r>
            <a:r>
              <a:rPr lang="en-US" sz="2800" b="1" i="0" dirty="0">
                <a:solidFill>
                  <a:srgbClr val="000000"/>
                </a:solidFill>
                <a:effectLst/>
                <a:latin typeface="inherit"/>
              </a:rPr>
              <a:t>storage technologies</a:t>
            </a:r>
            <a:r>
              <a:rPr lang="en-US" sz="2800" b="0" i="0" dirty="0">
                <a:solidFill>
                  <a:srgbClr val="000000"/>
                </a:solidFill>
                <a:effectLst/>
                <a:latin typeface="inherit"/>
              </a:rPr>
              <a:t> are essential to reduce costs.</a:t>
            </a:r>
          </a:p>
          <a:p>
            <a:pPr marL="457200" indent="-457200" algn="l" fontAlgn="auto">
              <a:buFont typeface="Arial" panose="020B0604020202020204" pitchFamily="34" charset="0"/>
              <a:buChar char="•"/>
            </a:pPr>
            <a:endParaRPr lang="en-US" sz="2800" b="1" i="0" dirty="0">
              <a:solidFill>
                <a:srgbClr val="000000"/>
              </a:solidFill>
              <a:effectLst/>
              <a:latin typeface="inherit"/>
            </a:endParaRPr>
          </a:p>
          <a:p>
            <a:pPr marL="457200" indent="-457200" algn="l" fontAlgn="auto">
              <a:buFont typeface="Arial" panose="020B0604020202020204" pitchFamily="34" charset="0"/>
              <a:buChar char="•"/>
            </a:pPr>
            <a:r>
              <a:rPr lang="en-US" sz="2800" b="1" i="0" dirty="0">
                <a:solidFill>
                  <a:srgbClr val="000000"/>
                </a:solidFill>
                <a:effectLst/>
                <a:latin typeface="inherit"/>
              </a:rPr>
              <a:t>Infrastructure Development</a:t>
            </a:r>
            <a:br>
              <a:rPr lang="en-US" sz="2800" b="0" i="0" dirty="0">
                <a:solidFill>
                  <a:srgbClr val="000000"/>
                </a:solidFill>
                <a:effectLst/>
                <a:latin typeface="inherit"/>
              </a:rPr>
            </a:br>
            <a:r>
              <a:rPr lang="en-US" sz="2800" b="1" i="0" dirty="0">
                <a:solidFill>
                  <a:srgbClr val="000000"/>
                </a:solidFill>
                <a:effectLst/>
                <a:latin typeface="inherit"/>
              </a:rPr>
              <a:t>Infrastructure</a:t>
            </a:r>
            <a:r>
              <a:rPr lang="en-US" sz="2800" b="0" i="0" dirty="0">
                <a:solidFill>
                  <a:srgbClr val="000000"/>
                </a:solidFill>
                <a:effectLst/>
                <a:latin typeface="inherit"/>
              </a:rPr>
              <a:t> for </a:t>
            </a:r>
            <a:r>
              <a:rPr lang="en-US" sz="2800" b="1" i="0" dirty="0">
                <a:solidFill>
                  <a:srgbClr val="000000"/>
                </a:solidFill>
                <a:effectLst/>
                <a:latin typeface="inherit"/>
              </a:rPr>
              <a:t>hydrogen transportation</a:t>
            </a:r>
            <a:r>
              <a:rPr lang="en-US" sz="2800" b="0" i="0" dirty="0">
                <a:solidFill>
                  <a:srgbClr val="000000"/>
                </a:solidFill>
                <a:effectLst/>
                <a:latin typeface="inherit"/>
              </a:rPr>
              <a:t>, </a:t>
            </a:r>
            <a:r>
              <a:rPr lang="en-US" sz="2800" b="1" i="0" dirty="0">
                <a:solidFill>
                  <a:srgbClr val="000000"/>
                </a:solidFill>
                <a:effectLst/>
                <a:latin typeface="inherit"/>
              </a:rPr>
              <a:t>refueling</a:t>
            </a:r>
            <a:r>
              <a:rPr lang="en-US" sz="2800" b="0" i="0" dirty="0">
                <a:solidFill>
                  <a:srgbClr val="000000"/>
                </a:solidFill>
                <a:effectLst/>
                <a:latin typeface="inherit"/>
              </a:rPr>
              <a:t>, and </a:t>
            </a:r>
            <a:r>
              <a:rPr lang="en-US" sz="2800" b="1" i="0" dirty="0">
                <a:solidFill>
                  <a:srgbClr val="000000"/>
                </a:solidFill>
                <a:effectLst/>
                <a:latin typeface="inherit"/>
              </a:rPr>
              <a:t>storage</a:t>
            </a:r>
            <a:r>
              <a:rPr lang="en-US" sz="2800" b="0" i="0" dirty="0">
                <a:solidFill>
                  <a:srgbClr val="000000"/>
                </a:solidFill>
                <a:effectLst/>
                <a:latin typeface="inherit"/>
              </a:rPr>
              <a:t>, as well as facilities for </a:t>
            </a:r>
            <a:r>
              <a:rPr lang="en-US" sz="2800" b="1" i="0" dirty="0" err="1">
                <a:solidFill>
                  <a:srgbClr val="000000"/>
                </a:solidFill>
                <a:effectLst/>
                <a:latin typeface="inherit"/>
              </a:rPr>
              <a:t>synthesising</a:t>
            </a:r>
            <a:r>
              <a:rPr lang="en-US" sz="2800" b="0" i="0" dirty="0">
                <a:solidFill>
                  <a:srgbClr val="000000"/>
                </a:solidFill>
                <a:effectLst/>
                <a:latin typeface="inherit"/>
              </a:rPr>
              <a:t> and </a:t>
            </a:r>
            <a:r>
              <a:rPr lang="en-US" sz="2800" b="1" i="0" dirty="0">
                <a:solidFill>
                  <a:srgbClr val="000000"/>
                </a:solidFill>
                <a:effectLst/>
                <a:latin typeface="inherit"/>
              </a:rPr>
              <a:t>handling methanol</a:t>
            </a:r>
            <a:r>
              <a:rPr lang="en-US" sz="2800" b="0" i="0" dirty="0">
                <a:solidFill>
                  <a:srgbClr val="000000"/>
                </a:solidFill>
                <a:effectLst/>
                <a:latin typeface="inherit"/>
              </a:rPr>
              <a:t> and </a:t>
            </a:r>
            <a:r>
              <a:rPr lang="en-US" sz="2800" b="1" i="0" dirty="0">
                <a:solidFill>
                  <a:srgbClr val="000000"/>
                </a:solidFill>
                <a:effectLst/>
                <a:latin typeface="inherit"/>
              </a:rPr>
              <a:t>e-fuels</a:t>
            </a:r>
            <a:r>
              <a:rPr lang="en-US" sz="2800" b="0" i="0" dirty="0">
                <a:solidFill>
                  <a:srgbClr val="000000"/>
                </a:solidFill>
                <a:effectLst/>
                <a:latin typeface="inherit"/>
              </a:rPr>
              <a:t>, needs to be expanded to support </a:t>
            </a:r>
            <a:r>
              <a:rPr lang="en-US" sz="2800" b="1" i="0" dirty="0">
                <a:solidFill>
                  <a:srgbClr val="000000"/>
                </a:solidFill>
                <a:effectLst/>
                <a:latin typeface="inherit"/>
              </a:rPr>
              <a:t>large-scale adoption</a:t>
            </a:r>
            <a:r>
              <a:rPr lang="en-US" sz="2800" b="0" i="0" dirty="0">
                <a:solidFill>
                  <a:srgbClr val="000000"/>
                </a:solidFill>
                <a:effectLst/>
                <a:latin typeface="inherit"/>
              </a:rPr>
              <a:t>.</a:t>
            </a:r>
          </a:p>
          <a:p>
            <a:pPr marL="457200" indent="-457200" algn="l" fontAlgn="auto">
              <a:buFont typeface="Arial" panose="020B0604020202020204" pitchFamily="34" charset="0"/>
              <a:buChar char="•"/>
            </a:pPr>
            <a:endParaRPr lang="en-US" sz="2800" b="1" i="0" dirty="0">
              <a:solidFill>
                <a:srgbClr val="000000"/>
              </a:solidFill>
              <a:effectLst/>
              <a:latin typeface="inherit"/>
            </a:endParaRPr>
          </a:p>
          <a:p>
            <a:pPr marL="457200" indent="-457200" algn="l" fontAlgn="auto">
              <a:buFont typeface="Arial" panose="020B0604020202020204" pitchFamily="34" charset="0"/>
              <a:buChar char="•"/>
            </a:pPr>
            <a:r>
              <a:rPr lang="en-US" sz="2800" b="1" i="0" dirty="0">
                <a:solidFill>
                  <a:srgbClr val="000000"/>
                </a:solidFill>
                <a:effectLst/>
                <a:latin typeface="inherit"/>
              </a:rPr>
              <a:t>Policy Support</a:t>
            </a:r>
            <a:br>
              <a:rPr lang="en-US" sz="2800" b="0" i="0" dirty="0">
                <a:solidFill>
                  <a:srgbClr val="000000"/>
                </a:solidFill>
                <a:effectLst/>
                <a:latin typeface="inherit"/>
              </a:rPr>
            </a:br>
            <a:r>
              <a:rPr lang="en-US" sz="2800" b="1" i="0" dirty="0">
                <a:solidFill>
                  <a:srgbClr val="000000"/>
                </a:solidFill>
                <a:effectLst/>
                <a:latin typeface="inherit"/>
              </a:rPr>
              <a:t>Governments</a:t>
            </a:r>
            <a:r>
              <a:rPr lang="en-US" sz="2800" b="0" i="0" dirty="0">
                <a:solidFill>
                  <a:srgbClr val="000000"/>
                </a:solidFill>
                <a:effectLst/>
                <a:latin typeface="inherit"/>
              </a:rPr>
              <a:t> and </a:t>
            </a:r>
            <a:r>
              <a:rPr lang="en-US" sz="2800" b="1" i="0" dirty="0">
                <a:solidFill>
                  <a:srgbClr val="000000"/>
                </a:solidFill>
                <a:effectLst/>
                <a:latin typeface="inherit"/>
              </a:rPr>
              <a:t>regulatory bodies</a:t>
            </a:r>
            <a:r>
              <a:rPr lang="en-US" sz="2800" b="0" i="0" dirty="0">
                <a:solidFill>
                  <a:srgbClr val="000000"/>
                </a:solidFill>
                <a:effectLst/>
                <a:latin typeface="inherit"/>
              </a:rPr>
              <a:t> play a critical role in accelerating the adoption of </a:t>
            </a:r>
            <a:r>
              <a:rPr lang="en-US" sz="2800" b="1" i="0" dirty="0">
                <a:solidFill>
                  <a:srgbClr val="000000"/>
                </a:solidFill>
                <a:effectLst/>
                <a:latin typeface="inherit"/>
              </a:rPr>
              <a:t>Power-To-X</a:t>
            </a:r>
            <a:r>
              <a:rPr lang="en-US" sz="2800" b="0" i="0" dirty="0">
                <a:solidFill>
                  <a:srgbClr val="000000"/>
                </a:solidFill>
                <a:effectLst/>
                <a:latin typeface="inherit"/>
              </a:rPr>
              <a:t> products by providing </a:t>
            </a:r>
            <a:r>
              <a:rPr lang="en-US" sz="2800" b="1" i="0" dirty="0">
                <a:solidFill>
                  <a:srgbClr val="000000"/>
                </a:solidFill>
                <a:effectLst/>
                <a:latin typeface="inherit"/>
              </a:rPr>
              <a:t>subsidies</a:t>
            </a:r>
            <a:r>
              <a:rPr lang="en-US" sz="2800" b="0" i="0" dirty="0">
                <a:solidFill>
                  <a:srgbClr val="000000"/>
                </a:solidFill>
                <a:effectLst/>
                <a:latin typeface="inherit"/>
              </a:rPr>
              <a:t>, setting </a:t>
            </a:r>
            <a:r>
              <a:rPr lang="en-US" sz="2800" b="1" i="0" dirty="0">
                <a:solidFill>
                  <a:srgbClr val="000000"/>
                </a:solidFill>
                <a:effectLst/>
                <a:latin typeface="inherit"/>
              </a:rPr>
              <a:t>mandates</a:t>
            </a:r>
            <a:r>
              <a:rPr lang="en-US" sz="2800" b="0" i="0" dirty="0">
                <a:solidFill>
                  <a:srgbClr val="000000"/>
                </a:solidFill>
                <a:effectLst/>
                <a:latin typeface="inherit"/>
              </a:rPr>
              <a:t> for </a:t>
            </a:r>
            <a:r>
              <a:rPr lang="en-US" sz="2800" b="1" i="0" dirty="0">
                <a:solidFill>
                  <a:srgbClr val="000000"/>
                </a:solidFill>
                <a:effectLst/>
                <a:latin typeface="inherit"/>
              </a:rPr>
              <a:t>renewable fuels</a:t>
            </a:r>
            <a:r>
              <a:rPr lang="en-US" sz="2800" b="0" i="0" dirty="0">
                <a:solidFill>
                  <a:srgbClr val="000000"/>
                </a:solidFill>
                <a:effectLst/>
                <a:latin typeface="inherit"/>
              </a:rPr>
              <a:t>, and funding </a:t>
            </a:r>
            <a:r>
              <a:rPr lang="en-US" sz="2800" b="1" i="0" dirty="0">
                <a:solidFill>
                  <a:srgbClr val="000000"/>
                </a:solidFill>
                <a:effectLst/>
                <a:latin typeface="inherit"/>
              </a:rPr>
              <a:t>research</a:t>
            </a:r>
            <a:r>
              <a:rPr lang="en-US" sz="2800" b="0" i="0" dirty="0">
                <a:solidFill>
                  <a:srgbClr val="000000"/>
                </a:solidFill>
                <a:effectLst/>
                <a:latin typeface="inherit"/>
              </a:rPr>
              <a:t> and </a:t>
            </a:r>
            <a:r>
              <a:rPr lang="en-US" sz="2800" b="1" i="0" dirty="0">
                <a:solidFill>
                  <a:srgbClr val="000000"/>
                </a:solidFill>
                <a:effectLst/>
                <a:latin typeface="inherit"/>
              </a:rPr>
              <a:t>development</a:t>
            </a:r>
            <a:r>
              <a:rPr lang="en-US" sz="2800" b="0" i="0" dirty="0">
                <a:solidFill>
                  <a:srgbClr val="000000"/>
                </a:solidFill>
                <a:effectLst/>
                <a:latin typeface="inherit"/>
              </a:rPr>
              <a:t>.</a:t>
            </a:r>
          </a:p>
        </p:txBody>
      </p:sp>
      <p:grpSp>
        <p:nvGrpSpPr>
          <p:cNvPr id="6" name="Group 5">
            <a:extLst>
              <a:ext uri="{FF2B5EF4-FFF2-40B4-BE49-F238E27FC236}">
                <a16:creationId xmlns:a16="http://schemas.microsoft.com/office/drawing/2014/main" id="{4B509C74-EED0-D26D-CCC6-A9E3C04FE57C}"/>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1B7D887B-CD85-21C4-B548-6FD9CD22172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5D891876-2DF9-38CF-876B-5E6EE2A3B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99648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3DE9-E2C1-D840-C127-935C2C38B6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D95499-995D-A92A-BD83-A67238C9249C}"/>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D7B20154-19C1-4777-2A9B-2F5FFD72A38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a:extLst>
              <a:ext uri="{FF2B5EF4-FFF2-40B4-BE49-F238E27FC236}">
                <a16:creationId xmlns:a16="http://schemas.microsoft.com/office/drawing/2014/main" id="{5AF42D6D-8989-7366-DB51-64F93AA6417E}"/>
              </a:ext>
            </a:extLst>
          </p:cNvPr>
          <p:cNvSpPr txBox="1"/>
          <p:nvPr/>
        </p:nvSpPr>
        <p:spPr>
          <a:xfrm>
            <a:off x="1028699" y="766614"/>
            <a:ext cx="9734667" cy="3462486"/>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Safety, laws, regulations, and standards</a:t>
            </a:r>
          </a:p>
        </p:txBody>
      </p:sp>
      <p:sp>
        <p:nvSpPr>
          <p:cNvPr id="6" name="TextBox 5">
            <a:extLst>
              <a:ext uri="{FF2B5EF4-FFF2-40B4-BE49-F238E27FC236}">
                <a16:creationId xmlns:a16="http://schemas.microsoft.com/office/drawing/2014/main" id="{94C6128F-75AF-4952-65FB-88A9F6DF0047}"/>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6</a:t>
            </a:r>
          </a:p>
        </p:txBody>
      </p:sp>
      <p:pic>
        <p:nvPicPr>
          <p:cNvPr id="21506" name="Picture 2">
            <a:extLst>
              <a:ext uri="{FF2B5EF4-FFF2-40B4-BE49-F238E27FC236}">
                <a16:creationId xmlns:a16="http://schemas.microsoft.com/office/drawing/2014/main" id="{433190D3-5571-D4B0-C8E5-496D23F1A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6" b="666"/>
          <a:stretch/>
        </p:blipFill>
        <p:spPr bwMode="auto">
          <a:xfrm>
            <a:off x="10744200" y="386065"/>
            <a:ext cx="7524634" cy="7424435"/>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52B876C-3B80-BCBE-72BA-7635E1A9D28C}"/>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AA9693D1-1DA0-A7E2-3EAD-5019A3B0FD2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11295264-951B-7629-583C-DFDEE5825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954654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3811-A51C-F5EA-D113-35371F6DCD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3E041AD-954E-D163-7436-5FE22A5D3C6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5263038-1B78-6BE6-573F-0CF480B761B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5CB7E029-F625-491B-280D-56BE9E4E4A17}"/>
              </a:ext>
            </a:extLst>
          </p:cNvPr>
          <p:cNvSpPr txBox="1"/>
          <p:nvPr/>
        </p:nvSpPr>
        <p:spPr>
          <a:xfrm>
            <a:off x="1488324" y="474550"/>
            <a:ext cx="16571075" cy="1015663"/>
          </a:xfrm>
          <a:prstGeom prst="rect">
            <a:avLst/>
          </a:prstGeom>
        </p:spPr>
        <p:txBody>
          <a:bodyPr wrap="square" lIns="0" tIns="0" rIns="0" bIns="0" rtlCol="0" anchor="t">
            <a:spAutoFit/>
          </a:bodyPr>
          <a:lstStyle/>
          <a:p>
            <a:r>
              <a:rPr lang="en-US" sz="6600" b="1" dirty="0">
                <a:solidFill>
                  <a:srgbClr val="000000"/>
                </a:solidFill>
                <a:latin typeface="inherit"/>
              </a:rPr>
              <a:t>What is EX atmosphere?</a:t>
            </a:r>
            <a:endParaRPr lang="en-US"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7436C80F-7BBC-06A5-BB27-AFD3CF31FD0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F5F4B7C-AA3B-4D18-7720-789D44320E4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0" name="Picture 2">
            <a:extLst>
              <a:ext uri="{FF2B5EF4-FFF2-40B4-BE49-F238E27FC236}">
                <a16:creationId xmlns:a16="http://schemas.microsoft.com/office/drawing/2014/main" id="{C062396B-71CB-89D1-D092-BCC2D7D13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148" y="2856762"/>
            <a:ext cx="6528663" cy="34172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8D1EF7F-DADA-A71C-7B4D-4FB86B505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721" y="2859530"/>
            <a:ext cx="6528663" cy="3414491"/>
          </a:xfrm>
          <a:prstGeom prst="rect">
            <a:avLst/>
          </a:prstGeom>
          <a:noFill/>
          <a:extLst>
            <a:ext uri="{909E8E84-426E-40DD-AFC4-6F175D3DCCD1}">
              <a14:hiddenFill xmlns:a14="http://schemas.microsoft.com/office/drawing/2010/main">
                <a:solidFill>
                  <a:srgbClr val="FFFFFF"/>
                </a:solidFill>
              </a14:hiddenFill>
            </a:ext>
          </a:extLst>
        </p:spPr>
      </p:pic>
      <p:pic>
        <p:nvPicPr>
          <p:cNvPr id="13" name="Billede 12">
            <a:extLst>
              <a:ext uri="{FF2B5EF4-FFF2-40B4-BE49-F238E27FC236}">
                <a16:creationId xmlns:a16="http://schemas.microsoft.com/office/drawing/2014/main" id="{B71BD263-4682-F336-C32A-E6691C4C75BA}"/>
              </a:ext>
            </a:extLst>
          </p:cNvPr>
          <p:cNvPicPr>
            <a:picLocks noChangeAspect="1"/>
          </p:cNvPicPr>
          <p:nvPr/>
        </p:nvPicPr>
        <p:blipFill>
          <a:blip r:embed="rId5"/>
          <a:stretch>
            <a:fillRect/>
          </a:stretch>
        </p:blipFill>
        <p:spPr>
          <a:xfrm>
            <a:off x="10439400" y="6623422"/>
            <a:ext cx="4757618" cy="3143042"/>
          </a:xfrm>
          <a:prstGeom prst="rect">
            <a:avLst/>
          </a:prstGeom>
        </p:spPr>
      </p:pic>
      <p:pic>
        <p:nvPicPr>
          <p:cNvPr id="14" name="Billede 13">
            <a:extLst>
              <a:ext uri="{FF2B5EF4-FFF2-40B4-BE49-F238E27FC236}">
                <a16:creationId xmlns:a16="http://schemas.microsoft.com/office/drawing/2014/main" id="{9E597E02-83ED-DC7A-E2B6-ABB7D1FE57F2}"/>
              </a:ext>
            </a:extLst>
          </p:cNvPr>
          <p:cNvPicPr>
            <a:picLocks noChangeAspect="1"/>
          </p:cNvPicPr>
          <p:nvPr/>
        </p:nvPicPr>
        <p:blipFill>
          <a:blip r:embed="rId6"/>
          <a:stretch>
            <a:fillRect/>
          </a:stretch>
        </p:blipFill>
        <p:spPr>
          <a:xfrm rot="20210580">
            <a:off x="9758440" y="7848002"/>
            <a:ext cx="6676079" cy="759276"/>
          </a:xfrm>
          <a:prstGeom prst="rect">
            <a:avLst/>
          </a:prstGeom>
        </p:spPr>
      </p:pic>
      <p:pic>
        <p:nvPicPr>
          <p:cNvPr id="15" name="Billede 14">
            <a:extLst>
              <a:ext uri="{FF2B5EF4-FFF2-40B4-BE49-F238E27FC236}">
                <a16:creationId xmlns:a16="http://schemas.microsoft.com/office/drawing/2014/main" id="{E295B77B-7D12-00B7-212E-C9D92B743D5F}"/>
              </a:ext>
            </a:extLst>
          </p:cNvPr>
          <p:cNvPicPr>
            <a:picLocks noChangeAspect="1"/>
          </p:cNvPicPr>
          <p:nvPr/>
        </p:nvPicPr>
        <p:blipFill>
          <a:blip r:embed="rId7"/>
          <a:stretch>
            <a:fillRect/>
          </a:stretch>
        </p:blipFill>
        <p:spPr>
          <a:xfrm>
            <a:off x="9832146" y="2772689"/>
            <a:ext cx="6528663" cy="3585404"/>
          </a:xfrm>
          <a:prstGeom prst="rect">
            <a:avLst/>
          </a:prstGeom>
        </p:spPr>
      </p:pic>
      <p:pic>
        <p:nvPicPr>
          <p:cNvPr id="16" name="Billede 15">
            <a:extLst>
              <a:ext uri="{FF2B5EF4-FFF2-40B4-BE49-F238E27FC236}">
                <a16:creationId xmlns:a16="http://schemas.microsoft.com/office/drawing/2014/main" id="{400DA183-3AB3-8F9D-79DA-2D44C547331D}"/>
              </a:ext>
            </a:extLst>
          </p:cNvPr>
          <p:cNvPicPr>
            <a:picLocks noChangeAspect="1"/>
          </p:cNvPicPr>
          <p:nvPr/>
        </p:nvPicPr>
        <p:blipFill>
          <a:blip r:embed="rId8"/>
          <a:stretch>
            <a:fillRect/>
          </a:stretch>
        </p:blipFill>
        <p:spPr>
          <a:xfrm>
            <a:off x="1852249" y="2800221"/>
            <a:ext cx="6566135" cy="3440729"/>
          </a:xfrm>
          <a:prstGeom prst="rect">
            <a:avLst/>
          </a:prstGeom>
        </p:spPr>
      </p:pic>
      <p:pic>
        <p:nvPicPr>
          <p:cNvPr id="17" name="Picture 2" descr="2. Sortering - Suztain komposterbare Multi poser 10 x 10L">
            <a:extLst>
              <a:ext uri="{FF2B5EF4-FFF2-40B4-BE49-F238E27FC236}">
                <a16:creationId xmlns:a16="http://schemas.microsoft.com/office/drawing/2014/main" id="{753986B1-824C-346F-A427-E62EE3A9576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8209" b="12160"/>
          <a:stretch/>
        </p:blipFill>
        <p:spPr bwMode="auto">
          <a:xfrm>
            <a:off x="4153109" y="6788115"/>
            <a:ext cx="3162301" cy="220192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A1ECAE7-2E66-6792-DF88-AC4279532C98}"/>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4F153FE-46AD-720A-4213-9CB76CFE74A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logo for a company&#10;&#10;AI-generated content may be incorrect.">
              <a:extLst>
                <a:ext uri="{FF2B5EF4-FFF2-40B4-BE49-F238E27FC236}">
                  <a16:creationId xmlns:a16="http://schemas.microsoft.com/office/drawing/2014/main" id="{02431194-C183-BE21-6086-97DFCBD407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73675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2B48-EF10-4267-E193-4DDEC00639D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2D481C-5CA8-6DE1-5247-696A14E2FF3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D3DB014C-677E-F7F5-B489-A0589E6CF61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41215CA-CBA3-197D-C462-811FA4F4DA0E}"/>
              </a:ext>
            </a:extLst>
          </p:cNvPr>
          <p:cNvSpPr txBox="1"/>
          <p:nvPr/>
        </p:nvSpPr>
        <p:spPr>
          <a:xfrm>
            <a:off x="1488324" y="474550"/>
            <a:ext cx="16571075" cy="1015663"/>
          </a:xfrm>
          <a:prstGeom prst="rect">
            <a:avLst/>
          </a:prstGeom>
        </p:spPr>
        <p:txBody>
          <a:bodyPr wrap="square" lIns="0" tIns="0" rIns="0" bIns="0" rtlCol="0" anchor="t">
            <a:spAutoFit/>
          </a:bodyPr>
          <a:lstStyle/>
          <a:p>
            <a:r>
              <a:rPr lang="en-US" sz="6600" b="1" dirty="0">
                <a:solidFill>
                  <a:srgbClr val="000000"/>
                </a:solidFill>
                <a:latin typeface="inherit"/>
              </a:rPr>
              <a:t>What is EX atmosphere?</a:t>
            </a:r>
            <a:endParaRPr lang="en-US"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FB37D514-9FAB-DC89-9C20-9302A94B22D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DC1F9B1F-F43A-EDF3-ECB7-6C94E71B177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9" name="Tekstfelt 8">
            <a:extLst>
              <a:ext uri="{FF2B5EF4-FFF2-40B4-BE49-F238E27FC236}">
                <a16:creationId xmlns:a16="http://schemas.microsoft.com/office/drawing/2014/main" id="{F877B230-D708-F8F3-0DDE-38513108E989}"/>
              </a:ext>
            </a:extLst>
          </p:cNvPr>
          <p:cNvSpPr txBox="1"/>
          <p:nvPr/>
        </p:nvSpPr>
        <p:spPr>
          <a:xfrm>
            <a:off x="8112245" y="7003839"/>
            <a:ext cx="7236804" cy="553998"/>
          </a:xfrm>
          <a:prstGeom prst="rect">
            <a:avLst/>
          </a:prstGeom>
          <a:noFill/>
        </p:spPr>
        <p:txBody>
          <a:bodyPr wrap="square" rtlCol="0">
            <a:spAutoFit/>
          </a:bodyPr>
          <a:lstStyle/>
          <a:p>
            <a:r>
              <a:rPr lang="da-DK" sz="3000" b="1" dirty="0"/>
              <a:t>Majsmel.</a:t>
            </a:r>
          </a:p>
        </p:txBody>
      </p:sp>
      <p:sp>
        <p:nvSpPr>
          <p:cNvPr id="4" name="Tekstfelt 3">
            <a:extLst>
              <a:ext uri="{FF2B5EF4-FFF2-40B4-BE49-F238E27FC236}">
                <a16:creationId xmlns:a16="http://schemas.microsoft.com/office/drawing/2014/main" id="{38B93676-5DC9-CF98-537C-27609708DB8B}"/>
              </a:ext>
            </a:extLst>
          </p:cNvPr>
          <p:cNvSpPr txBox="1"/>
          <p:nvPr/>
        </p:nvSpPr>
        <p:spPr>
          <a:xfrm>
            <a:off x="4842488" y="8544070"/>
            <a:ext cx="10504242" cy="553998"/>
          </a:xfrm>
          <a:prstGeom prst="rect">
            <a:avLst/>
          </a:prstGeom>
          <a:noFill/>
        </p:spPr>
        <p:txBody>
          <a:bodyPr wrap="square" rtlCol="0">
            <a:spAutoFit/>
          </a:bodyPr>
          <a:lstStyle/>
          <a:p>
            <a:r>
              <a:rPr lang="da-DK" sz="3000" b="1" dirty="0"/>
              <a:t>Statisk elektricitet, rygning, scenelamper????? </a:t>
            </a:r>
          </a:p>
        </p:txBody>
      </p:sp>
      <p:pic>
        <p:nvPicPr>
          <p:cNvPr id="6" name="Billede 5">
            <a:extLst>
              <a:ext uri="{FF2B5EF4-FFF2-40B4-BE49-F238E27FC236}">
                <a16:creationId xmlns:a16="http://schemas.microsoft.com/office/drawing/2014/main" id="{78581878-BDF0-0968-52A4-863157C2F000}"/>
              </a:ext>
            </a:extLst>
          </p:cNvPr>
          <p:cNvPicPr>
            <a:picLocks noChangeAspect="1"/>
          </p:cNvPicPr>
          <p:nvPr/>
        </p:nvPicPr>
        <p:blipFill>
          <a:blip r:embed="rId3"/>
          <a:stretch>
            <a:fillRect/>
          </a:stretch>
        </p:blipFill>
        <p:spPr>
          <a:xfrm>
            <a:off x="3148394" y="1132706"/>
            <a:ext cx="11325510" cy="5614190"/>
          </a:xfrm>
          <a:prstGeom prst="rect">
            <a:avLst/>
          </a:prstGeom>
        </p:spPr>
      </p:pic>
      <p:sp>
        <p:nvSpPr>
          <p:cNvPr id="18" name="Tekstfelt 17">
            <a:extLst>
              <a:ext uri="{FF2B5EF4-FFF2-40B4-BE49-F238E27FC236}">
                <a16:creationId xmlns:a16="http://schemas.microsoft.com/office/drawing/2014/main" id="{FF7F8BBC-60D0-123B-D5DC-09CB848E9BF9}"/>
              </a:ext>
            </a:extLst>
          </p:cNvPr>
          <p:cNvSpPr txBox="1"/>
          <p:nvPr/>
        </p:nvSpPr>
        <p:spPr>
          <a:xfrm>
            <a:off x="3461045" y="7773954"/>
            <a:ext cx="15139607" cy="553998"/>
          </a:xfrm>
          <a:prstGeom prst="rect">
            <a:avLst/>
          </a:prstGeom>
          <a:noFill/>
        </p:spPr>
        <p:txBody>
          <a:bodyPr wrap="square" rtlCol="0">
            <a:spAutoFit/>
          </a:bodyPr>
          <a:lstStyle/>
          <a:p>
            <a:r>
              <a:rPr lang="da-DK" sz="3000" b="1" dirty="0"/>
              <a:t>11 døde, 488 såret, flere med 80-90% forbrænding af kroppen. </a:t>
            </a:r>
          </a:p>
        </p:txBody>
      </p:sp>
      <p:pic>
        <p:nvPicPr>
          <p:cNvPr id="8" name="Pladsholder til indhold 7" descr="Et billede, der indeholder tekst, logo, symbol, Font/skrifttype&#10;&#10;Automatisk genereret beskrivelse">
            <a:extLst>
              <a:ext uri="{FF2B5EF4-FFF2-40B4-BE49-F238E27FC236}">
                <a16:creationId xmlns:a16="http://schemas.microsoft.com/office/drawing/2014/main" id="{249C630C-608C-FA2B-DC11-68DADA489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708" y="769983"/>
            <a:ext cx="11854248" cy="9312468"/>
          </a:xfrm>
          <a:prstGeom prst="rect">
            <a:avLst/>
          </a:prstGeom>
        </p:spPr>
      </p:pic>
      <p:grpSp>
        <p:nvGrpSpPr>
          <p:cNvPr id="10" name="Group 9">
            <a:extLst>
              <a:ext uri="{FF2B5EF4-FFF2-40B4-BE49-F238E27FC236}">
                <a16:creationId xmlns:a16="http://schemas.microsoft.com/office/drawing/2014/main" id="{27F63525-DEBA-2DD8-1584-AB56BC145B9D}"/>
              </a:ext>
            </a:extLst>
          </p:cNvPr>
          <p:cNvGrpSpPr/>
          <p:nvPr/>
        </p:nvGrpSpPr>
        <p:grpSpPr>
          <a:xfrm>
            <a:off x="429637" y="8689925"/>
            <a:ext cx="3276250" cy="1310500"/>
            <a:chOff x="429637" y="8689925"/>
            <a:chExt cx="3276250" cy="1310500"/>
          </a:xfrm>
        </p:grpSpPr>
        <p:sp>
          <p:nvSpPr>
            <p:cNvPr id="13" name="Freeform 4">
              <a:extLst>
                <a:ext uri="{FF2B5EF4-FFF2-40B4-BE49-F238E27FC236}">
                  <a16:creationId xmlns:a16="http://schemas.microsoft.com/office/drawing/2014/main" id="{5D339018-9C8E-14F4-7025-5A709A6BE64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logo for a company&#10;&#10;AI-generated content may be incorrect.">
              <a:extLst>
                <a:ext uri="{FF2B5EF4-FFF2-40B4-BE49-F238E27FC236}">
                  <a16:creationId xmlns:a16="http://schemas.microsoft.com/office/drawing/2014/main" id="{CCF8667F-D5F9-A048-4B17-297B5FCD8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693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0" y="0"/>
            <a:ext cx="8001995" cy="9650525"/>
          </a:xfrm>
          <a:custGeom>
            <a:avLst/>
            <a:gdLst/>
            <a:ahLst/>
            <a:cxnLst/>
            <a:rect l="l" t="t" r="r" b="b"/>
            <a:pathLst>
              <a:path w="6020792" h="9650525">
                <a:moveTo>
                  <a:pt x="0" y="0"/>
                </a:moveTo>
                <a:lnTo>
                  <a:pt x="6020792" y="0"/>
                </a:lnTo>
                <a:lnTo>
                  <a:pt x="6020792" y="9650525"/>
                </a:lnTo>
                <a:lnTo>
                  <a:pt x="0" y="9650525"/>
                </a:lnTo>
                <a:lnTo>
                  <a:pt x="0" y="0"/>
                </a:lnTo>
                <a:close/>
              </a:path>
            </a:pathLst>
          </a:custGeom>
          <a:blipFill>
            <a:blip r:embed="rId2"/>
            <a:stretch>
              <a:fillRect l="-83121" t="-6595" r="-73165"/>
            </a:stretch>
          </a:blipFill>
        </p:spPr>
        <p:txBody>
          <a:bodyPr/>
          <a:lstStyle/>
          <a:p>
            <a:endParaRPr lang="en-US"/>
          </a:p>
        </p:txBody>
      </p:sp>
      <p:grpSp>
        <p:nvGrpSpPr>
          <p:cNvPr id="3" name="Group 3"/>
          <p:cNvGrpSpPr/>
          <p:nvPr/>
        </p:nvGrpSpPr>
        <p:grpSpPr>
          <a:xfrm>
            <a:off x="0" y="9258300"/>
            <a:ext cx="18280075" cy="1028255"/>
            <a:chOff x="0" y="0"/>
            <a:chExt cx="24373433" cy="1371007"/>
          </a:xfrm>
        </p:grpSpPr>
        <p:sp>
          <p:nvSpPr>
            <p:cNvPr id="4" name="Freeform 4"/>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18" name="TextBox 18"/>
          <p:cNvSpPr txBox="1"/>
          <p:nvPr/>
        </p:nvSpPr>
        <p:spPr>
          <a:xfrm>
            <a:off x="1028700" y="526908"/>
            <a:ext cx="9817350" cy="978922"/>
          </a:xfrm>
          <a:prstGeom prst="rect">
            <a:avLst/>
          </a:prstGeom>
        </p:spPr>
        <p:txBody>
          <a:bodyPr lIns="0" tIns="0" rIns="0" bIns="0" rtlCol="0" anchor="t">
            <a:spAutoFit/>
          </a:bodyPr>
          <a:lstStyle/>
          <a:p>
            <a:pPr algn="l">
              <a:lnSpc>
                <a:spcPts val="8351"/>
              </a:lnSpc>
            </a:pPr>
            <a:r>
              <a:rPr lang="en-US" sz="5400" dirty="0">
                <a:solidFill>
                  <a:srgbClr val="2D4459"/>
                </a:solidFill>
                <a:latin typeface="Cabin 1"/>
                <a:ea typeface="Cabin 1"/>
                <a:cs typeface="Cabin 1"/>
                <a:sym typeface="Cabin 1"/>
              </a:rPr>
              <a:t>Content</a:t>
            </a:r>
          </a:p>
        </p:txBody>
      </p:sp>
      <mc:AlternateContent xmlns:mc="http://schemas.openxmlformats.org/markup-compatibility/2006" xmlns:psez="http://schemas.microsoft.com/office/powerpoint/2016/sectionzoom">
        <mc:Choice Requires="psez">
          <p:graphicFrame>
            <p:nvGraphicFramePr>
              <p:cNvPr id="56" name="Inndelingszoom 55">
                <a:extLst>
                  <a:ext uri="{FF2B5EF4-FFF2-40B4-BE49-F238E27FC236}">
                    <a16:creationId xmlns:a16="http://schemas.microsoft.com/office/drawing/2014/main" id="{8B131880-EBE7-05CA-6DF4-78C7F5BADBD5}"/>
                  </a:ext>
                </a:extLst>
              </p:cNvPr>
              <p:cNvGraphicFramePr>
                <a:graphicFrameLocks noChangeAspect="1"/>
              </p:cNvGraphicFramePr>
              <p:nvPr>
                <p:extLst>
                  <p:ext uri="{D42A27DB-BD31-4B8C-83A1-F6EECF244321}">
                    <p14:modId xmlns:p14="http://schemas.microsoft.com/office/powerpoint/2010/main" val="2973203877"/>
                  </p:ext>
                </p:extLst>
              </p:nvPr>
            </p:nvGraphicFramePr>
            <p:xfrm>
              <a:off x="1046898" y="1990149"/>
              <a:ext cx="3629650" cy="2041679"/>
            </p:xfrm>
            <a:graphic>
              <a:graphicData uri="http://schemas.microsoft.com/office/powerpoint/2016/sectionzoom">
                <psez:sectionZm>
                  <psez:sectionZmObj sectionId="{A384478C-7296-47E5-BC7B-437A188C9208}">
                    <psez:zmPr id="{60802E92-400C-4290-9CF0-D33F9D56BFE7}" transitionDur="1000">
                      <p166:blipFill xmlns:p166="http://schemas.microsoft.com/office/powerpoint/2016/6/main">
                        <a:blip r:embed="rId3"/>
                        <a:stretch>
                          <a:fillRect/>
                        </a:stretch>
                      </p166:blipFill>
                      <p166:spPr xmlns:p166="http://schemas.microsoft.com/office/powerpoint/2016/6/main">
                        <a:xfrm>
                          <a:off x="0" y="0"/>
                          <a:ext cx="3629650" cy="2041679"/>
                        </a:xfrm>
                        <a:prstGeom prst="rect">
                          <a:avLst/>
                        </a:prstGeom>
                        <a:ln w="19050">
                          <a:solidFill>
                            <a:schemeClr val="accent5"/>
                          </a:solidFill>
                        </a:ln>
                      </p166:spPr>
                    </psez:zmPr>
                  </psez:sectionZmObj>
                </psez:sectionZm>
              </a:graphicData>
            </a:graphic>
          </p:graphicFrame>
        </mc:Choice>
        <mc:Fallback xmlns="">
          <p:pic>
            <p:nvPicPr>
              <p:cNvPr id="56" name="Inndelingszoom 55">
                <a:hlinkClick r:id="rId5" action="ppaction://hlinksldjump"/>
                <a:extLst>
                  <a:ext uri="{FF2B5EF4-FFF2-40B4-BE49-F238E27FC236}">
                    <a16:creationId xmlns:a16="http://schemas.microsoft.com/office/drawing/2014/main" id="{8B131880-EBE7-05CA-6DF4-78C7F5BADBD5}"/>
                  </a:ext>
                </a:extLst>
              </p:cNvPr>
              <p:cNvPicPr>
                <a:picLocks noGrp="1" noRot="1" noChangeAspect="1" noMove="1" noResize="1" noEditPoints="1" noAdjustHandles="1" noChangeArrowheads="1" noChangeShapeType="1"/>
              </p:cNvPicPr>
              <p:nvPr/>
            </p:nvPicPr>
            <p:blipFill>
              <a:blip r:embed="rId6"/>
              <a:stretch>
                <a:fillRect/>
              </a:stretch>
            </p:blipFill>
            <p:spPr>
              <a:xfrm>
                <a:off x="1046898" y="1990149"/>
                <a:ext cx="3629650" cy="2041679"/>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58" name="Inndelingszoom 57">
                <a:extLst>
                  <a:ext uri="{FF2B5EF4-FFF2-40B4-BE49-F238E27FC236}">
                    <a16:creationId xmlns:a16="http://schemas.microsoft.com/office/drawing/2014/main" id="{EB52AC7D-1A44-6171-EBE8-25FC7B811DA4}"/>
                  </a:ext>
                </a:extLst>
              </p:cNvPr>
              <p:cNvGraphicFramePr>
                <a:graphicFrameLocks noChangeAspect="1"/>
              </p:cNvGraphicFramePr>
              <p:nvPr>
                <p:extLst>
                  <p:ext uri="{D42A27DB-BD31-4B8C-83A1-F6EECF244321}">
                    <p14:modId xmlns:p14="http://schemas.microsoft.com/office/powerpoint/2010/main" val="4208600778"/>
                  </p:ext>
                </p:extLst>
              </p:nvPr>
            </p:nvGraphicFramePr>
            <p:xfrm>
              <a:off x="5029200" y="1990057"/>
              <a:ext cx="3629650" cy="2041678"/>
            </p:xfrm>
            <a:graphic>
              <a:graphicData uri="http://schemas.microsoft.com/office/powerpoint/2016/sectionzoom">
                <psez:sectionZm>
                  <psez:sectionZmObj sectionId="{2AA6B9EA-D072-47BF-A5A6-1FB862E9F1B2}">
                    <psez:zmPr id="{FF368D9C-EF70-4FF8-BA1D-577A59F5552D}" transitionDur="1000">
                      <p166:blipFill xmlns:p166="http://schemas.microsoft.com/office/powerpoint/2016/6/main">
                        <a:blip r:embed="rId7"/>
                        <a:stretch>
                          <a:fillRect/>
                        </a:stretch>
                      </p166:blipFill>
                      <p166:spPr xmlns:p166="http://schemas.microsoft.com/office/powerpoint/2016/6/main">
                        <a:xfrm>
                          <a:off x="0" y="0"/>
                          <a:ext cx="3629650" cy="2041678"/>
                        </a:xfrm>
                        <a:prstGeom prst="rect">
                          <a:avLst/>
                        </a:prstGeom>
                        <a:ln w="19050">
                          <a:solidFill>
                            <a:schemeClr val="accent5"/>
                          </a:solidFill>
                        </a:ln>
                      </p166:spPr>
                    </psez:zmPr>
                  </psez:sectionZmObj>
                </psez:sectionZm>
              </a:graphicData>
            </a:graphic>
          </p:graphicFrame>
        </mc:Choice>
        <mc:Fallback xmlns="">
          <p:pic>
            <p:nvPicPr>
              <p:cNvPr id="58" name="Inndelingszoom 57">
                <a:hlinkClick r:id="rId8" action="ppaction://hlinksldjump"/>
                <a:extLst>
                  <a:ext uri="{FF2B5EF4-FFF2-40B4-BE49-F238E27FC236}">
                    <a16:creationId xmlns:a16="http://schemas.microsoft.com/office/drawing/2014/main" id="{EB52AC7D-1A44-6171-EBE8-25FC7B811DA4}"/>
                  </a:ext>
                </a:extLst>
              </p:cNvPr>
              <p:cNvPicPr>
                <a:picLocks noGrp="1" noRot="1" noChangeAspect="1" noMove="1" noResize="1" noEditPoints="1" noAdjustHandles="1" noChangeArrowheads="1" noChangeShapeType="1"/>
              </p:cNvPicPr>
              <p:nvPr/>
            </p:nvPicPr>
            <p:blipFill>
              <a:blip r:embed="rId9"/>
              <a:stretch>
                <a:fillRect/>
              </a:stretch>
            </p:blipFill>
            <p:spPr>
              <a:xfrm>
                <a:off x="5029200" y="1990057"/>
                <a:ext cx="3629650" cy="2041678"/>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60" name="Inndelingszoom 59">
                <a:extLst>
                  <a:ext uri="{FF2B5EF4-FFF2-40B4-BE49-F238E27FC236}">
                    <a16:creationId xmlns:a16="http://schemas.microsoft.com/office/drawing/2014/main" id="{2BC81B18-7609-9F6D-8195-0901E1323615}"/>
                  </a:ext>
                </a:extLst>
              </p:cNvPr>
              <p:cNvGraphicFramePr>
                <a:graphicFrameLocks noChangeAspect="1"/>
              </p:cNvGraphicFramePr>
              <p:nvPr>
                <p:extLst>
                  <p:ext uri="{D42A27DB-BD31-4B8C-83A1-F6EECF244321}">
                    <p14:modId xmlns:p14="http://schemas.microsoft.com/office/powerpoint/2010/main" val="1926993343"/>
                  </p:ext>
                </p:extLst>
              </p:nvPr>
            </p:nvGraphicFramePr>
            <p:xfrm>
              <a:off x="1032112" y="4297500"/>
              <a:ext cx="3644436" cy="2049995"/>
            </p:xfrm>
            <a:graphic>
              <a:graphicData uri="http://schemas.microsoft.com/office/powerpoint/2016/sectionzoom">
                <psez:sectionZm>
                  <psez:sectionZmObj sectionId="{7A163342-C273-4F1F-823F-1FE6AB8833EE}">
                    <psez:zmPr id="{F856038F-153A-439F-812B-E717ADCB4AF2}" transitionDur="1000">
                      <p166:blipFill xmlns:p166="http://schemas.microsoft.com/office/powerpoint/2016/6/main">
                        <a:blip r:embed="rId10"/>
                        <a:stretch>
                          <a:fillRect/>
                        </a:stretch>
                      </p166:blipFill>
                      <p166:spPr xmlns:p166="http://schemas.microsoft.com/office/powerpoint/2016/6/main">
                        <a:xfrm>
                          <a:off x="0" y="0"/>
                          <a:ext cx="3644436" cy="2049995"/>
                        </a:xfrm>
                        <a:prstGeom prst="rect">
                          <a:avLst/>
                        </a:prstGeom>
                        <a:ln w="19050">
                          <a:solidFill>
                            <a:schemeClr val="accent5"/>
                          </a:solidFill>
                        </a:ln>
                      </p166:spPr>
                    </psez:zmPr>
                  </psez:sectionZmObj>
                </psez:sectionZm>
              </a:graphicData>
            </a:graphic>
          </p:graphicFrame>
        </mc:Choice>
        <mc:Fallback xmlns="">
          <p:pic>
            <p:nvPicPr>
              <p:cNvPr id="60" name="Inndelingszoom 59">
                <a:hlinkClick r:id="rId11" action="ppaction://hlinksldjump"/>
                <a:extLst>
                  <a:ext uri="{FF2B5EF4-FFF2-40B4-BE49-F238E27FC236}">
                    <a16:creationId xmlns:a16="http://schemas.microsoft.com/office/drawing/2014/main" id="{2BC81B18-7609-9F6D-8195-0901E1323615}"/>
                  </a:ext>
                </a:extLst>
              </p:cNvPr>
              <p:cNvPicPr>
                <a:picLocks noGrp="1" noRot="1" noChangeAspect="1" noMove="1" noResize="1" noEditPoints="1" noAdjustHandles="1" noChangeArrowheads="1" noChangeShapeType="1"/>
              </p:cNvPicPr>
              <p:nvPr/>
            </p:nvPicPr>
            <p:blipFill>
              <a:blip r:embed="rId12"/>
              <a:stretch>
                <a:fillRect/>
              </a:stretch>
            </p:blipFill>
            <p:spPr>
              <a:xfrm>
                <a:off x="1032112" y="4297500"/>
                <a:ext cx="3644436" cy="2049995"/>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62" name="Inndelingszoom 61">
                <a:extLst>
                  <a:ext uri="{FF2B5EF4-FFF2-40B4-BE49-F238E27FC236}">
                    <a16:creationId xmlns:a16="http://schemas.microsoft.com/office/drawing/2014/main" id="{7E65F1A3-6A8C-7DB9-36CE-97EC4DA70B7F}"/>
                  </a:ext>
                </a:extLst>
              </p:cNvPr>
              <p:cNvGraphicFramePr>
                <a:graphicFrameLocks noChangeAspect="1"/>
              </p:cNvGraphicFramePr>
              <p:nvPr>
                <p:extLst>
                  <p:ext uri="{D42A27DB-BD31-4B8C-83A1-F6EECF244321}">
                    <p14:modId xmlns:p14="http://schemas.microsoft.com/office/powerpoint/2010/main" val="2040541220"/>
                  </p:ext>
                </p:extLst>
              </p:nvPr>
            </p:nvGraphicFramePr>
            <p:xfrm>
              <a:off x="5029200" y="4297370"/>
              <a:ext cx="3629650" cy="2041679"/>
            </p:xfrm>
            <a:graphic>
              <a:graphicData uri="http://schemas.microsoft.com/office/powerpoint/2016/sectionzoom">
                <psez:sectionZm>
                  <psez:sectionZmObj sectionId="{90184FF5-C2AF-47A1-9627-CEF501A8AC3A}">
                    <psez:zmPr id="{B2644F2E-E06B-4BC7-ADAA-0366B632CF8F}" transitionDur="1000">
                      <p166:blipFill xmlns:p166="http://schemas.microsoft.com/office/powerpoint/2016/6/main">
                        <a:blip r:embed="rId13"/>
                        <a:stretch>
                          <a:fillRect/>
                        </a:stretch>
                      </p166:blipFill>
                      <p166:spPr xmlns:p166="http://schemas.microsoft.com/office/powerpoint/2016/6/main">
                        <a:xfrm>
                          <a:off x="0" y="0"/>
                          <a:ext cx="3629650" cy="2041679"/>
                        </a:xfrm>
                        <a:prstGeom prst="rect">
                          <a:avLst/>
                        </a:prstGeom>
                        <a:ln w="19050">
                          <a:solidFill>
                            <a:schemeClr val="accent5"/>
                          </a:solidFill>
                        </a:ln>
                      </p166:spPr>
                    </psez:zmPr>
                  </psez:sectionZmObj>
                </psez:sectionZm>
              </a:graphicData>
            </a:graphic>
          </p:graphicFrame>
        </mc:Choice>
        <mc:Fallback xmlns="">
          <p:pic>
            <p:nvPicPr>
              <p:cNvPr id="62" name="Inndelingszoom 61">
                <a:hlinkClick r:id="rId14" action="ppaction://hlinksldjump"/>
                <a:extLst>
                  <a:ext uri="{FF2B5EF4-FFF2-40B4-BE49-F238E27FC236}">
                    <a16:creationId xmlns:a16="http://schemas.microsoft.com/office/drawing/2014/main" id="{7E65F1A3-6A8C-7DB9-36CE-97EC4DA70B7F}"/>
                  </a:ext>
                </a:extLst>
              </p:cNvPr>
              <p:cNvPicPr>
                <a:picLocks noGrp="1" noRot="1" noChangeAspect="1" noMove="1" noResize="1" noEditPoints="1" noAdjustHandles="1" noChangeArrowheads="1" noChangeShapeType="1"/>
              </p:cNvPicPr>
              <p:nvPr/>
            </p:nvPicPr>
            <p:blipFill>
              <a:blip r:embed="rId15"/>
              <a:stretch>
                <a:fillRect/>
              </a:stretch>
            </p:blipFill>
            <p:spPr>
              <a:xfrm>
                <a:off x="5029200" y="4297370"/>
                <a:ext cx="3629650" cy="2041679"/>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64" name="Inndelingszoom 63">
                <a:extLst>
                  <a:ext uri="{FF2B5EF4-FFF2-40B4-BE49-F238E27FC236}">
                    <a16:creationId xmlns:a16="http://schemas.microsoft.com/office/drawing/2014/main" id="{D7D1CBE7-EC38-758B-DDF1-C78D370E668B}"/>
                  </a:ext>
                </a:extLst>
              </p:cNvPr>
              <p:cNvGraphicFramePr>
                <a:graphicFrameLocks noChangeAspect="1"/>
              </p:cNvGraphicFramePr>
              <p:nvPr>
                <p:extLst>
                  <p:ext uri="{D42A27DB-BD31-4B8C-83A1-F6EECF244321}">
                    <p14:modId xmlns:p14="http://schemas.microsoft.com/office/powerpoint/2010/main" val="1793223453"/>
                  </p:ext>
                </p:extLst>
              </p:nvPr>
            </p:nvGraphicFramePr>
            <p:xfrm>
              <a:off x="1032112" y="6613167"/>
              <a:ext cx="3644436" cy="2049995"/>
            </p:xfrm>
            <a:graphic>
              <a:graphicData uri="http://schemas.microsoft.com/office/powerpoint/2016/sectionzoom">
                <psez:sectionZm>
                  <psez:sectionZmObj sectionId="{841ADF0A-8B4D-4846-B458-FFF86BBA4A2A}">
                    <psez:zmPr id="{7A5AF8F4-B7A0-422F-AC4C-561431299DB9}" transitionDur="1000">
                      <p166:blipFill xmlns:p166="http://schemas.microsoft.com/office/powerpoint/2016/6/main">
                        <a:blip r:embed="rId16"/>
                        <a:stretch>
                          <a:fillRect/>
                        </a:stretch>
                      </p166:blipFill>
                      <p166:spPr xmlns:p166="http://schemas.microsoft.com/office/powerpoint/2016/6/main">
                        <a:xfrm>
                          <a:off x="0" y="0"/>
                          <a:ext cx="3644436" cy="2049995"/>
                        </a:xfrm>
                        <a:prstGeom prst="rect">
                          <a:avLst/>
                        </a:prstGeom>
                        <a:ln w="19050">
                          <a:solidFill>
                            <a:schemeClr val="accent5"/>
                          </a:solidFill>
                        </a:ln>
                      </p166:spPr>
                    </psez:zmPr>
                  </psez:sectionZmObj>
                </psez:sectionZm>
              </a:graphicData>
            </a:graphic>
          </p:graphicFrame>
        </mc:Choice>
        <mc:Fallback xmlns="">
          <p:pic>
            <p:nvPicPr>
              <p:cNvPr id="64" name="Inndelingszoom 63">
                <a:hlinkClick r:id="rId17" action="ppaction://hlinksldjump"/>
                <a:extLst>
                  <a:ext uri="{FF2B5EF4-FFF2-40B4-BE49-F238E27FC236}">
                    <a16:creationId xmlns:a16="http://schemas.microsoft.com/office/drawing/2014/main" id="{D7D1CBE7-EC38-758B-DDF1-C78D370E668B}"/>
                  </a:ext>
                </a:extLst>
              </p:cNvPr>
              <p:cNvPicPr>
                <a:picLocks noGrp="1" noRot="1" noChangeAspect="1" noMove="1" noResize="1" noEditPoints="1" noAdjustHandles="1" noChangeArrowheads="1" noChangeShapeType="1"/>
              </p:cNvPicPr>
              <p:nvPr/>
            </p:nvPicPr>
            <p:blipFill>
              <a:blip r:embed="rId18"/>
              <a:stretch>
                <a:fillRect/>
              </a:stretch>
            </p:blipFill>
            <p:spPr>
              <a:xfrm>
                <a:off x="1032112" y="6613167"/>
                <a:ext cx="3644436" cy="2049995"/>
              </a:xfrm>
              <a:prstGeom prst="rect">
                <a:avLst/>
              </a:prstGeom>
              <a:ln w="19050">
                <a:solidFill>
                  <a:schemeClr val="accent5"/>
                </a:solidFill>
              </a:ln>
            </p:spPr>
          </p:pic>
        </mc:Fallback>
      </mc:AlternateContent>
      <p:grpSp>
        <p:nvGrpSpPr>
          <p:cNvPr id="65" name="Group 2">
            <a:extLst>
              <a:ext uri="{FF2B5EF4-FFF2-40B4-BE49-F238E27FC236}">
                <a16:creationId xmlns:a16="http://schemas.microsoft.com/office/drawing/2014/main" id="{8EBED872-4935-A29F-0230-F2672175AEFC}"/>
              </a:ext>
            </a:extLst>
          </p:cNvPr>
          <p:cNvGrpSpPr/>
          <p:nvPr/>
        </p:nvGrpSpPr>
        <p:grpSpPr>
          <a:xfrm>
            <a:off x="-18197" y="1615307"/>
            <a:ext cx="3724084" cy="175393"/>
            <a:chOff x="0" y="0"/>
            <a:chExt cx="13299088" cy="142613"/>
          </a:xfrm>
        </p:grpSpPr>
        <p:sp>
          <p:nvSpPr>
            <p:cNvPr id="66" name="Freeform 3">
              <a:extLst>
                <a:ext uri="{FF2B5EF4-FFF2-40B4-BE49-F238E27FC236}">
                  <a16:creationId xmlns:a16="http://schemas.microsoft.com/office/drawing/2014/main" id="{85FAF0D2-8685-FBE4-71D6-C418E48C6B3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psez="http://schemas.microsoft.com/office/powerpoint/2016/sectionzoom">
        <mc:Choice Requires="psez">
          <p:graphicFrame>
            <p:nvGraphicFramePr>
              <p:cNvPr id="8" name="Sektionszoom 7">
                <a:extLst>
                  <a:ext uri="{FF2B5EF4-FFF2-40B4-BE49-F238E27FC236}">
                    <a16:creationId xmlns:a16="http://schemas.microsoft.com/office/drawing/2014/main" id="{8913C00B-F91F-D70E-EC3F-0A2F496078B8}"/>
                  </a:ext>
                </a:extLst>
              </p:cNvPr>
              <p:cNvGraphicFramePr>
                <a:graphicFrameLocks noChangeAspect="1"/>
              </p:cNvGraphicFramePr>
              <p:nvPr>
                <p:extLst>
                  <p:ext uri="{D42A27DB-BD31-4B8C-83A1-F6EECF244321}">
                    <p14:modId xmlns:p14="http://schemas.microsoft.com/office/powerpoint/2010/main" val="3288799551"/>
                  </p:ext>
                </p:extLst>
              </p:nvPr>
            </p:nvGraphicFramePr>
            <p:xfrm>
              <a:off x="5030337" y="6618596"/>
              <a:ext cx="3644436" cy="2049995"/>
            </p:xfrm>
            <a:graphic>
              <a:graphicData uri="http://schemas.microsoft.com/office/powerpoint/2016/sectionzoom">
                <psez:sectionZm>
                  <psez:sectionZmObj sectionId="{4840BA3D-01FA-4704-8A58-DD0E2D117BE8}">
                    <psez:zmPr id="{A0AAC410-C8C1-4F24-AC00-67A7262F7FB0}" transitionDur="1000">
                      <p166:blipFill xmlns:p166="http://schemas.microsoft.com/office/powerpoint/2016/6/main">
                        <a:blip r:embed="rId19"/>
                        <a:stretch>
                          <a:fillRect/>
                        </a:stretch>
                      </p166:blipFill>
                      <p166:spPr xmlns:p166="http://schemas.microsoft.com/office/powerpoint/2016/6/main">
                        <a:xfrm>
                          <a:off x="0" y="0"/>
                          <a:ext cx="3644436" cy="2049995"/>
                        </a:xfrm>
                        <a:prstGeom prst="rect">
                          <a:avLst/>
                        </a:prstGeom>
                        <a:ln w="19050">
                          <a:solidFill>
                            <a:schemeClr val="accent5"/>
                          </a:solidFill>
                        </a:ln>
                      </p166:spPr>
                    </psez:zmPr>
                  </psez:sectionZmObj>
                </psez:sectionZm>
              </a:graphicData>
            </a:graphic>
          </p:graphicFrame>
        </mc:Choice>
        <mc:Fallback xmlns="">
          <p:pic>
            <p:nvPicPr>
              <p:cNvPr id="8" name="Sektionszoom 7">
                <a:hlinkClick r:id="rId20" action="ppaction://hlinksldjump"/>
                <a:extLst>
                  <a:ext uri="{FF2B5EF4-FFF2-40B4-BE49-F238E27FC236}">
                    <a16:creationId xmlns:a16="http://schemas.microsoft.com/office/drawing/2014/main" id="{8913C00B-F91F-D70E-EC3F-0A2F496078B8}"/>
                  </a:ext>
                </a:extLst>
              </p:cNvPr>
              <p:cNvPicPr>
                <a:picLocks noGrp="1" noRot="1" noChangeAspect="1" noMove="1" noResize="1" noEditPoints="1" noAdjustHandles="1" noChangeArrowheads="1" noChangeShapeType="1"/>
              </p:cNvPicPr>
              <p:nvPr/>
            </p:nvPicPr>
            <p:blipFill>
              <a:blip r:embed="rId21"/>
              <a:stretch>
                <a:fillRect/>
              </a:stretch>
            </p:blipFill>
            <p:spPr>
              <a:xfrm>
                <a:off x="5030337" y="6618596"/>
                <a:ext cx="3644436" cy="2049995"/>
              </a:xfrm>
              <a:prstGeom prst="rect">
                <a:avLst/>
              </a:prstGeom>
              <a:ln w="19050">
                <a:solidFill>
                  <a:schemeClr val="accent5"/>
                </a:solidFill>
              </a:ln>
            </p:spPr>
          </p:pic>
        </mc:Fallback>
      </mc:AlternateContent>
      <p:pic>
        <p:nvPicPr>
          <p:cNvPr id="7" name="Billede 6">
            <a:extLst>
              <a:ext uri="{FF2B5EF4-FFF2-40B4-BE49-F238E27FC236}">
                <a16:creationId xmlns:a16="http://schemas.microsoft.com/office/drawing/2014/main" id="{D72EDF41-43D0-2D20-14B2-4C6C2B7EEA93}"/>
              </a:ext>
            </a:extLst>
          </p:cNvPr>
          <p:cNvPicPr>
            <a:picLocks noChangeAspect="1"/>
          </p:cNvPicPr>
          <p:nvPr/>
        </p:nvPicPr>
        <p:blipFill>
          <a:blip r:embed="rId22"/>
          <a:stretch>
            <a:fillRect/>
          </a:stretch>
        </p:blipFill>
        <p:spPr>
          <a:xfrm>
            <a:off x="9144000" y="6613168"/>
            <a:ext cx="3644436" cy="2051256"/>
          </a:xfrm>
          <a:prstGeom prst="rect">
            <a:avLst/>
          </a:prstGeom>
        </p:spPr>
      </p:pic>
      <p:grpSp>
        <p:nvGrpSpPr>
          <p:cNvPr id="6" name="Group 5">
            <a:extLst>
              <a:ext uri="{FF2B5EF4-FFF2-40B4-BE49-F238E27FC236}">
                <a16:creationId xmlns:a16="http://schemas.microsoft.com/office/drawing/2014/main" id="{211A209D-23DB-0D25-15AC-251E46D3EFC7}"/>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01266F7C-6FAA-9CB3-E0F5-552391D811B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DAB732E7-7917-25D9-F5EA-995371AB06F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5AC79-DCD2-8649-AC39-E7D6AD7BED2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A742014-F55A-A91F-939D-2FE3516050A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CD4FE55-2878-6D90-36D5-E313C146E34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4D5C4B9-21C8-03D6-891D-C0129A099D10}"/>
              </a:ext>
            </a:extLst>
          </p:cNvPr>
          <p:cNvSpPr txBox="1"/>
          <p:nvPr/>
        </p:nvSpPr>
        <p:spPr>
          <a:xfrm>
            <a:off x="1488324" y="474550"/>
            <a:ext cx="16571075" cy="1015663"/>
          </a:xfrm>
          <a:prstGeom prst="rect">
            <a:avLst/>
          </a:prstGeom>
        </p:spPr>
        <p:txBody>
          <a:bodyPr wrap="square" lIns="0" tIns="0" rIns="0" bIns="0" rtlCol="0" anchor="t">
            <a:spAutoFit/>
          </a:bodyPr>
          <a:lstStyle/>
          <a:p>
            <a:r>
              <a:rPr lang="en-US" sz="6600" b="1" dirty="0">
                <a:solidFill>
                  <a:srgbClr val="000000"/>
                </a:solidFill>
                <a:latin typeface="inherit"/>
              </a:rPr>
              <a:t>What is EX atmosphere?</a:t>
            </a:r>
            <a:endParaRPr lang="da-DK"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3D75902B-5FEB-B283-A364-CDACF6066B1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5BBC14B-3CED-0365-1CDE-69ACDD13191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Pladsholder til indhold 5">
            <a:extLst>
              <a:ext uri="{FF2B5EF4-FFF2-40B4-BE49-F238E27FC236}">
                <a16:creationId xmlns:a16="http://schemas.microsoft.com/office/drawing/2014/main" id="{92764279-FD3E-1EC6-F595-FE1DD3113C66}"/>
              </a:ext>
            </a:extLst>
          </p:cNvPr>
          <p:cNvPicPr>
            <a:picLocks noChangeAspect="1"/>
          </p:cNvPicPr>
          <p:nvPr/>
        </p:nvPicPr>
        <p:blipFill>
          <a:blip r:embed="rId3"/>
          <a:stretch>
            <a:fillRect/>
          </a:stretch>
        </p:blipFill>
        <p:spPr>
          <a:xfrm>
            <a:off x="1814536" y="2075108"/>
            <a:ext cx="8351353" cy="2168365"/>
          </a:xfrm>
          <a:prstGeom prst="rect">
            <a:avLst/>
          </a:prstGeom>
        </p:spPr>
      </p:pic>
      <p:sp>
        <p:nvSpPr>
          <p:cNvPr id="8" name="Tekstfelt 7">
            <a:extLst>
              <a:ext uri="{FF2B5EF4-FFF2-40B4-BE49-F238E27FC236}">
                <a16:creationId xmlns:a16="http://schemas.microsoft.com/office/drawing/2014/main" id="{D56903E7-6995-C342-F0D8-A36304EC73A4}"/>
              </a:ext>
            </a:extLst>
          </p:cNvPr>
          <p:cNvSpPr txBox="1"/>
          <p:nvPr/>
        </p:nvSpPr>
        <p:spPr>
          <a:xfrm>
            <a:off x="3467654" y="4540419"/>
            <a:ext cx="3049925" cy="1754326"/>
          </a:xfrm>
          <a:prstGeom prst="rect">
            <a:avLst/>
          </a:prstGeom>
          <a:noFill/>
        </p:spPr>
        <p:txBody>
          <a:bodyPr wrap="square">
            <a:spAutoFit/>
          </a:bodyPr>
          <a:lstStyle/>
          <a:p>
            <a:r>
              <a:rPr lang="da-DK" sz="2700" dirty="0"/>
              <a:t>Nedre eksplosionsgrænse: </a:t>
            </a:r>
          </a:p>
          <a:p>
            <a:r>
              <a:rPr lang="da-DK" sz="2700" dirty="0"/>
              <a:t>(</a:t>
            </a:r>
            <a:r>
              <a:rPr lang="da-DK" sz="2700" b="1" dirty="0"/>
              <a:t>LEL</a:t>
            </a:r>
            <a:r>
              <a:rPr lang="da-DK" sz="2700" dirty="0"/>
              <a:t>) </a:t>
            </a:r>
            <a:r>
              <a:rPr lang="da-DK" sz="2700" dirty="0" err="1"/>
              <a:t>lower</a:t>
            </a:r>
            <a:r>
              <a:rPr lang="da-DK" sz="2700" dirty="0"/>
              <a:t> </a:t>
            </a:r>
            <a:r>
              <a:rPr lang="da-DK" sz="2700" dirty="0" err="1"/>
              <a:t>explosiv</a:t>
            </a:r>
            <a:r>
              <a:rPr lang="da-DK" sz="2700" dirty="0"/>
              <a:t> limit.</a:t>
            </a:r>
          </a:p>
        </p:txBody>
      </p:sp>
      <p:sp>
        <p:nvSpPr>
          <p:cNvPr id="10" name="Tekstfelt 9">
            <a:extLst>
              <a:ext uri="{FF2B5EF4-FFF2-40B4-BE49-F238E27FC236}">
                <a16:creationId xmlns:a16="http://schemas.microsoft.com/office/drawing/2014/main" id="{672AB1D7-DDD3-3C94-AFAA-FC5DFDB23C9A}"/>
              </a:ext>
            </a:extLst>
          </p:cNvPr>
          <p:cNvSpPr txBox="1"/>
          <p:nvPr/>
        </p:nvSpPr>
        <p:spPr>
          <a:xfrm>
            <a:off x="13311742" y="4393578"/>
            <a:ext cx="2856090" cy="2169825"/>
          </a:xfrm>
          <a:prstGeom prst="rect">
            <a:avLst/>
          </a:prstGeom>
          <a:noFill/>
        </p:spPr>
        <p:txBody>
          <a:bodyPr wrap="square">
            <a:spAutoFit/>
          </a:bodyPr>
          <a:lstStyle/>
          <a:p>
            <a:r>
              <a:rPr lang="da-DK" sz="2700" dirty="0"/>
              <a:t>Øvre eksplosionsgrænse:</a:t>
            </a:r>
          </a:p>
          <a:p>
            <a:r>
              <a:rPr lang="da-DK" sz="2700" dirty="0"/>
              <a:t> (</a:t>
            </a:r>
            <a:r>
              <a:rPr lang="da-DK" sz="2700" b="1" dirty="0"/>
              <a:t>UEL</a:t>
            </a:r>
            <a:r>
              <a:rPr lang="da-DK" sz="2700" dirty="0"/>
              <a:t>) upper </a:t>
            </a:r>
            <a:r>
              <a:rPr lang="da-DK" sz="2700" dirty="0" err="1"/>
              <a:t>explosiv</a:t>
            </a:r>
            <a:r>
              <a:rPr lang="da-DK" sz="2700" dirty="0"/>
              <a:t> limit.</a:t>
            </a:r>
          </a:p>
        </p:txBody>
      </p:sp>
      <p:pic>
        <p:nvPicPr>
          <p:cNvPr id="1026" name="Picture 2" descr="Visuelt eksempel for at vise, hvor på skalaen % af LEL måles">
            <a:extLst>
              <a:ext uri="{FF2B5EF4-FFF2-40B4-BE49-F238E27FC236}">
                <a16:creationId xmlns:a16="http://schemas.microsoft.com/office/drawing/2014/main" id="{1640EEE1-B3DE-F70B-5AC6-AD2606B6D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322" y="6570466"/>
            <a:ext cx="10528243" cy="2341356"/>
          </a:xfrm>
          <a:prstGeom prst="rect">
            <a:avLst/>
          </a:prstGeom>
          <a:noFill/>
          <a:extLst>
            <a:ext uri="{909E8E84-426E-40DD-AFC4-6F175D3DCCD1}">
              <a14:hiddenFill xmlns:a14="http://schemas.microsoft.com/office/drawing/2010/main">
                <a:solidFill>
                  <a:srgbClr val="FFFFFF"/>
                </a:solidFill>
              </a14:hiddenFill>
            </a:ext>
          </a:extLst>
        </p:spPr>
      </p:pic>
      <p:pic>
        <p:nvPicPr>
          <p:cNvPr id="18" name="Billede 17">
            <a:extLst>
              <a:ext uri="{FF2B5EF4-FFF2-40B4-BE49-F238E27FC236}">
                <a16:creationId xmlns:a16="http://schemas.microsoft.com/office/drawing/2014/main" id="{DF5E737D-B2C7-CB7D-6C67-8F3445BE708F}"/>
              </a:ext>
            </a:extLst>
          </p:cNvPr>
          <p:cNvPicPr>
            <a:picLocks noChangeAspect="1"/>
          </p:cNvPicPr>
          <p:nvPr/>
        </p:nvPicPr>
        <p:blipFill>
          <a:blip r:embed="rId5"/>
          <a:stretch>
            <a:fillRect/>
          </a:stretch>
        </p:blipFill>
        <p:spPr>
          <a:xfrm>
            <a:off x="5248625" y="9376541"/>
            <a:ext cx="6443963" cy="673629"/>
          </a:xfrm>
          <a:prstGeom prst="rect">
            <a:avLst/>
          </a:prstGeom>
        </p:spPr>
      </p:pic>
      <p:sp>
        <p:nvSpPr>
          <p:cNvPr id="21" name="Rektangel 20">
            <a:extLst>
              <a:ext uri="{FF2B5EF4-FFF2-40B4-BE49-F238E27FC236}">
                <a16:creationId xmlns:a16="http://schemas.microsoft.com/office/drawing/2014/main" id="{4CB29F43-8A7A-F3D8-9DAA-5444A68B680D}"/>
              </a:ext>
            </a:extLst>
          </p:cNvPr>
          <p:cNvSpPr/>
          <p:nvPr/>
        </p:nvSpPr>
        <p:spPr>
          <a:xfrm>
            <a:off x="13511767" y="2058588"/>
            <a:ext cx="2261633" cy="211541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700"/>
          </a:p>
        </p:txBody>
      </p:sp>
      <p:pic>
        <p:nvPicPr>
          <p:cNvPr id="25" name="Billede 24">
            <a:extLst>
              <a:ext uri="{FF2B5EF4-FFF2-40B4-BE49-F238E27FC236}">
                <a16:creationId xmlns:a16="http://schemas.microsoft.com/office/drawing/2014/main" id="{F1D8FD73-66B4-8771-88FD-C65BE0D94ECE}"/>
              </a:ext>
            </a:extLst>
          </p:cNvPr>
          <p:cNvPicPr>
            <a:picLocks noChangeAspect="1"/>
          </p:cNvPicPr>
          <p:nvPr/>
        </p:nvPicPr>
        <p:blipFill>
          <a:blip r:embed="rId6"/>
          <a:stretch>
            <a:fillRect/>
          </a:stretch>
        </p:blipFill>
        <p:spPr>
          <a:xfrm>
            <a:off x="13584003" y="2166481"/>
            <a:ext cx="2117160" cy="1942909"/>
          </a:xfrm>
          <a:prstGeom prst="rect">
            <a:avLst/>
          </a:prstGeom>
        </p:spPr>
      </p:pic>
      <p:pic>
        <p:nvPicPr>
          <p:cNvPr id="16" name="Billede 15">
            <a:extLst>
              <a:ext uri="{FF2B5EF4-FFF2-40B4-BE49-F238E27FC236}">
                <a16:creationId xmlns:a16="http://schemas.microsoft.com/office/drawing/2014/main" id="{1585C30C-6AED-A0CC-173B-CD3C24290338}"/>
              </a:ext>
            </a:extLst>
          </p:cNvPr>
          <p:cNvPicPr>
            <a:picLocks noChangeAspect="1"/>
          </p:cNvPicPr>
          <p:nvPr/>
        </p:nvPicPr>
        <p:blipFill>
          <a:blip r:embed="rId7"/>
          <a:stretch>
            <a:fillRect/>
          </a:stretch>
        </p:blipFill>
        <p:spPr>
          <a:xfrm>
            <a:off x="4532390" y="9441742"/>
            <a:ext cx="7131909" cy="745545"/>
          </a:xfrm>
          <a:prstGeom prst="rect">
            <a:avLst/>
          </a:prstGeom>
        </p:spPr>
      </p:pic>
      <p:pic>
        <p:nvPicPr>
          <p:cNvPr id="14" name="Billede 13">
            <a:extLst>
              <a:ext uri="{FF2B5EF4-FFF2-40B4-BE49-F238E27FC236}">
                <a16:creationId xmlns:a16="http://schemas.microsoft.com/office/drawing/2014/main" id="{24448974-0AA8-08AD-F664-3A736D486CED}"/>
              </a:ext>
            </a:extLst>
          </p:cNvPr>
          <p:cNvPicPr>
            <a:picLocks noChangeAspect="1"/>
          </p:cNvPicPr>
          <p:nvPr/>
        </p:nvPicPr>
        <p:blipFill>
          <a:blip r:embed="rId8"/>
          <a:stretch>
            <a:fillRect/>
          </a:stretch>
        </p:blipFill>
        <p:spPr>
          <a:xfrm>
            <a:off x="4585090" y="9394114"/>
            <a:ext cx="7051580" cy="729949"/>
          </a:xfrm>
          <a:prstGeom prst="rect">
            <a:avLst/>
          </a:prstGeom>
        </p:spPr>
      </p:pic>
      <p:grpSp>
        <p:nvGrpSpPr>
          <p:cNvPr id="4" name="Group 3">
            <a:extLst>
              <a:ext uri="{FF2B5EF4-FFF2-40B4-BE49-F238E27FC236}">
                <a16:creationId xmlns:a16="http://schemas.microsoft.com/office/drawing/2014/main" id="{637A6DE0-7B39-0A45-0908-DE59E9E04060}"/>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1CC62409-EA03-4BF2-F153-C1256EF3C8A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for a company&#10;&#10;AI-generated content may be incorrect.">
              <a:extLst>
                <a:ext uri="{FF2B5EF4-FFF2-40B4-BE49-F238E27FC236}">
                  <a16:creationId xmlns:a16="http://schemas.microsoft.com/office/drawing/2014/main" id="{C222A4A0-A7FB-5455-A60B-05813F76E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9519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5644-5753-3DE5-C924-ABC9EE37ACD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10219D-6F80-DE2A-A843-9B5D78FBDA2A}"/>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F0B1BC8-F717-79AB-2A1D-1483891EE64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68D3B0D-B971-6938-9F32-1B6150FDA3F4}"/>
              </a:ext>
            </a:extLst>
          </p:cNvPr>
          <p:cNvSpPr txBox="1"/>
          <p:nvPr/>
        </p:nvSpPr>
        <p:spPr>
          <a:xfrm>
            <a:off x="1488324" y="474550"/>
            <a:ext cx="16571075" cy="1015663"/>
          </a:xfrm>
          <a:prstGeom prst="rect">
            <a:avLst/>
          </a:prstGeom>
        </p:spPr>
        <p:txBody>
          <a:bodyPr wrap="square" lIns="0" tIns="0" rIns="0" bIns="0" rtlCol="0" anchor="t">
            <a:spAutoFit/>
          </a:bodyPr>
          <a:lstStyle/>
          <a:p>
            <a:r>
              <a:rPr lang="da-DK" sz="6600" b="1" i="0" dirty="0">
                <a:solidFill>
                  <a:srgbClr val="000000"/>
                </a:solidFill>
                <a:effectLst/>
                <a:latin typeface="inherit"/>
              </a:rPr>
              <a:t>Laws and </a:t>
            </a:r>
            <a:r>
              <a:rPr lang="da-DK" sz="6600" b="1" i="0" dirty="0" err="1">
                <a:solidFill>
                  <a:srgbClr val="000000"/>
                </a:solidFill>
                <a:effectLst/>
                <a:latin typeface="inherit"/>
              </a:rPr>
              <a:t>regulations</a:t>
            </a:r>
            <a:endParaRPr lang="da-DK"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8D56628D-7433-D52E-2627-E7AAA47D61A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7D5D7E5-67C6-6AD4-9C62-299E85E4FA5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BF0AF6BF-0A82-B070-2387-452C9DFD48B2}"/>
              </a:ext>
            </a:extLst>
          </p:cNvPr>
          <p:cNvSpPr txBox="1"/>
          <p:nvPr/>
        </p:nvSpPr>
        <p:spPr>
          <a:xfrm>
            <a:off x="1489496" y="2058588"/>
            <a:ext cx="12926371" cy="741741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Questa-Regular"/>
              </a:rPr>
              <a:t>Directive of the European Parliament and of the Council: 2014/34/EU 
BEK no. 590 of 26/06/2003 Executive Order on the Classification of Hazardous Areas 
BEK no. 811 of 03/06/2022 Executive Order on Products for Use in a Potentially Explosive Atmosphere
BEK no. 478 of 10/06/2003 Executive Order on Work in Connection with Explosive Atmospheres
BEK no. 1444 of 15/12/2010 Executive Order on Technical Regulations for Gases 
DS/EN 60079-14:2014: Explosive atmospheres - Construction, selection and construction of electrical installations 
DS/EN 60079-17:2014: Explosive atmospheres - inspection and maintenance of electrical installations 
The Danish Safety Technology Authority: from 1 Dec. 2018, responsibility for the control of products covered by the 2014/34/EU directive 
The Danish Working Environment Authority: Guidelines C.0.9 on work in connection with explosive atmospheres  
The Danish Emergency Management Agency: Guidance on the classification of explosive hazardous areas</a:t>
            </a:r>
            <a:endParaRPr lang="en-US" sz="2800" b="0" i="0" dirty="0">
              <a:solidFill>
                <a:srgbClr val="000000"/>
              </a:solidFill>
              <a:effectLst/>
              <a:latin typeface="inherit"/>
            </a:endParaRPr>
          </a:p>
        </p:txBody>
      </p:sp>
      <p:grpSp>
        <p:nvGrpSpPr>
          <p:cNvPr id="6" name="Group 5">
            <a:extLst>
              <a:ext uri="{FF2B5EF4-FFF2-40B4-BE49-F238E27FC236}">
                <a16:creationId xmlns:a16="http://schemas.microsoft.com/office/drawing/2014/main" id="{C253D579-5604-3C42-F852-EC436E047B5F}"/>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92935AA9-5652-0988-527D-4DC97A5B201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AB224188-9B78-70C2-47AF-04653E8C3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566506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B09C7-792D-0034-ABFF-DBA61EB7F4C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0E61049-021E-98D4-4AC0-97F27399858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92FCA71-DABE-28A3-4B90-315E08492CF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F7DEF4C-CEE5-62A7-D4AB-2BD8BA7FCF60}"/>
              </a:ext>
            </a:extLst>
          </p:cNvPr>
          <p:cNvSpPr txBox="1"/>
          <p:nvPr/>
        </p:nvSpPr>
        <p:spPr>
          <a:xfrm>
            <a:off x="1488324" y="474550"/>
            <a:ext cx="16571075" cy="1015663"/>
          </a:xfrm>
          <a:prstGeom prst="rect">
            <a:avLst/>
          </a:prstGeom>
        </p:spPr>
        <p:txBody>
          <a:bodyPr wrap="square" lIns="0" tIns="0" rIns="0" bIns="0" rtlCol="0" anchor="t">
            <a:spAutoFit/>
          </a:bodyPr>
          <a:lstStyle/>
          <a:p>
            <a:r>
              <a:rPr lang="da-DK" sz="6600" b="1" i="0" dirty="0" err="1">
                <a:solidFill>
                  <a:srgbClr val="000000"/>
                </a:solidFill>
                <a:effectLst/>
                <a:latin typeface="inherit"/>
              </a:rPr>
              <a:t>Assignment</a:t>
            </a:r>
            <a:endParaRPr lang="da-DK" sz="6600" b="1" i="0" dirty="0">
              <a:solidFill>
                <a:srgbClr val="000000"/>
              </a:solidFill>
              <a:effectLst/>
              <a:latin typeface="Tshore"/>
            </a:endParaRPr>
          </a:p>
        </p:txBody>
      </p:sp>
      <p:grpSp>
        <p:nvGrpSpPr>
          <p:cNvPr id="11" name="Group 2">
            <a:extLst>
              <a:ext uri="{FF2B5EF4-FFF2-40B4-BE49-F238E27FC236}">
                <a16:creationId xmlns:a16="http://schemas.microsoft.com/office/drawing/2014/main" id="{06213E86-7FCC-C59A-F439-6338642C3856}"/>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21D9DE39-0910-F662-E12E-9B3EC1BF537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Billede 5">
            <a:extLst>
              <a:ext uri="{FF2B5EF4-FFF2-40B4-BE49-F238E27FC236}">
                <a16:creationId xmlns:a16="http://schemas.microsoft.com/office/drawing/2014/main" id="{95865B5B-F46D-E065-4033-01C9111FCADD}"/>
              </a:ext>
            </a:extLst>
          </p:cNvPr>
          <p:cNvPicPr>
            <a:picLocks noChangeAspect="1"/>
          </p:cNvPicPr>
          <p:nvPr/>
        </p:nvPicPr>
        <p:blipFill>
          <a:blip r:embed="rId3"/>
          <a:stretch>
            <a:fillRect/>
          </a:stretch>
        </p:blipFill>
        <p:spPr>
          <a:xfrm>
            <a:off x="2819400" y="2058588"/>
            <a:ext cx="13225656" cy="6378492"/>
          </a:xfrm>
          <a:prstGeom prst="rect">
            <a:avLst/>
          </a:prstGeom>
        </p:spPr>
      </p:pic>
      <p:grpSp>
        <p:nvGrpSpPr>
          <p:cNvPr id="4" name="Group 3">
            <a:extLst>
              <a:ext uri="{FF2B5EF4-FFF2-40B4-BE49-F238E27FC236}">
                <a16:creationId xmlns:a16="http://schemas.microsoft.com/office/drawing/2014/main" id="{884D9EED-FF47-C68D-E65C-871CDDF348A9}"/>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4DED8BD1-D8BE-09D8-E6ED-466A9514CF1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0A42B9CB-8229-43C4-E5E2-91FF65B3E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389220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61830DF-FE48-0549-E638-D7905E9714F2}"/>
              </a:ext>
            </a:extLst>
          </p:cNvPr>
          <p:cNvPicPr>
            <a:picLocks noChangeAspect="1"/>
          </p:cNvPicPr>
          <p:nvPr/>
        </p:nvPicPr>
        <p:blipFill>
          <a:blip r:embed="rId2"/>
          <a:stretch>
            <a:fillRect/>
          </a:stretch>
        </p:blipFill>
        <p:spPr>
          <a:xfrm>
            <a:off x="993713" y="331936"/>
            <a:ext cx="14037257" cy="2709146"/>
          </a:xfrm>
          <a:prstGeom prst="rect">
            <a:avLst/>
          </a:prstGeom>
        </p:spPr>
      </p:pic>
      <p:sp>
        <p:nvSpPr>
          <p:cNvPr id="7" name="Tekstfelt 6">
            <a:extLst>
              <a:ext uri="{FF2B5EF4-FFF2-40B4-BE49-F238E27FC236}">
                <a16:creationId xmlns:a16="http://schemas.microsoft.com/office/drawing/2014/main" id="{6F497F4E-2228-B61A-61D3-4C291E1502E0}"/>
              </a:ext>
            </a:extLst>
          </p:cNvPr>
          <p:cNvSpPr txBox="1"/>
          <p:nvPr/>
        </p:nvSpPr>
        <p:spPr>
          <a:xfrm>
            <a:off x="6539765" y="3812104"/>
            <a:ext cx="9836798" cy="5493812"/>
          </a:xfrm>
          <a:prstGeom prst="rect">
            <a:avLst/>
          </a:prstGeom>
          <a:noFill/>
        </p:spPr>
        <p:txBody>
          <a:bodyPr wrap="square" rtlCol="0">
            <a:spAutoFit/>
          </a:bodyPr>
          <a:lstStyle/>
          <a:p>
            <a:r>
              <a:rPr lang="en-US" sz="2700" dirty="0">
                <a:solidFill>
                  <a:srgbClr val="2A2A29"/>
                </a:solidFill>
                <a:latin typeface="rawline"/>
              </a:rPr>
              <a:t>In areas with explosive gas atmospheres (zone 1 and zone 0), the connection of power conductors must not be made with connectors.
However, connectors may be used if the assembly is carried out in a certified pressure-proof enclosure (i.e. marked Ex d).
All other power conductors must be assembled in certified terminal boxes, which will typically be in increased safety (i.e. marked Ex e) and with light blue terminals.
For power conductors in areas with dust (zone 21 and zone 20), connectors may be used if the enclosure is certified as dust protected (i.e. marked Ex tb for zone 21 or Ex ta for zone 20).
Since you are not allowed to change certified CE marked products, it must therefore be stated in the manual that connectors may be used. 
As a rule, the equipment will be prepared with terminals).</a:t>
            </a:r>
            <a:endParaRPr lang="da-DK" sz="2700" dirty="0">
              <a:solidFill>
                <a:srgbClr val="2A2A29"/>
              </a:solidFill>
              <a:highlight>
                <a:srgbClr val="FFFFFF"/>
              </a:highlight>
              <a:latin typeface="rawline"/>
            </a:endParaRPr>
          </a:p>
        </p:txBody>
      </p:sp>
      <p:pic>
        <p:nvPicPr>
          <p:cNvPr id="6" name="Billede 5">
            <a:extLst>
              <a:ext uri="{FF2B5EF4-FFF2-40B4-BE49-F238E27FC236}">
                <a16:creationId xmlns:a16="http://schemas.microsoft.com/office/drawing/2014/main" id="{73205299-0E01-8738-DABD-5EC1D92D5F07}"/>
              </a:ext>
            </a:extLst>
          </p:cNvPr>
          <p:cNvPicPr>
            <a:picLocks noChangeAspect="1"/>
          </p:cNvPicPr>
          <p:nvPr/>
        </p:nvPicPr>
        <p:blipFill>
          <a:blip r:embed="rId3"/>
          <a:stretch>
            <a:fillRect/>
          </a:stretch>
        </p:blipFill>
        <p:spPr>
          <a:xfrm>
            <a:off x="993713" y="3812104"/>
            <a:ext cx="5293062" cy="5734775"/>
          </a:xfrm>
          <a:prstGeom prst="rect">
            <a:avLst/>
          </a:prstGeom>
        </p:spPr>
      </p:pic>
      <p:pic>
        <p:nvPicPr>
          <p:cNvPr id="2" name="Picture 2" descr="Samlemuffe 2,5/4,0mm² - 25 stk.">
            <a:extLst>
              <a:ext uri="{FF2B5EF4-FFF2-40B4-BE49-F238E27FC236}">
                <a16:creationId xmlns:a16="http://schemas.microsoft.com/office/drawing/2014/main" id="{55D69FCC-2339-14C1-ECF4-85BABDE450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35935" y="444349"/>
            <a:ext cx="1564914" cy="1632548"/>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4E320272-6503-C735-58F0-0D65240EF2B3}"/>
              </a:ext>
            </a:extLst>
          </p:cNvPr>
          <p:cNvPicPr>
            <a:picLocks noChangeAspect="1"/>
          </p:cNvPicPr>
          <p:nvPr/>
        </p:nvPicPr>
        <p:blipFill>
          <a:blip r:embed="rId5"/>
          <a:stretch>
            <a:fillRect/>
          </a:stretch>
        </p:blipFill>
        <p:spPr>
          <a:xfrm>
            <a:off x="16500293" y="2350358"/>
            <a:ext cx="1400556" cy="1927649"/>
          </a:xfrm>
          <a:prstGeom prst="rect">
            <a:avLst/>
          </a:prstGeom>
        </p:spPr>
      </p:pic>
    </p:spTree>
    <p:extLst>
      <p:ext uri="{BB962C8B-B14F-4D97-AF65-F5344CB8AC3E}">
        <p14:creationId xmlns:p14="http://schemas.microsoft.com/office/powerpoint/2010/main" val="12942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04334-45D5-2128-81A0-8AB679E54926}"/>
              </a:ext>
            </a:extLst>
          </p:cNvPr>
          <p:cNvSpPr>
            <a:spLocks noGrp="1"/>
          </p:cNvSpPr>
          <p:nvPr>
            <p:ph type="title"/>
          </p:nvPr>
        </p:nvSpPr>
        <p:spPr>
          <a:xfrm>
            <a:off x="555680" y="-1009875"/>
            <a:ext cx="10527264" cy="2400300"/>
          </a:xfrm>
        </p:spPr>
        <p:txBody>
          <a:bodyPr/>
          <a:lstStyle/>
          <a:p>
            <a:r>
              <a:rPr lang="da-DK" dirty="0"/>
              <a:t>ATEX: Clothing</a:t>
            </a:r>
          </a:p>
        </p:txBody>
      </p:sp>
      <p:pic>
        <p:nvPicPr>
          <p:cNvPr id="11" name="Billede 10">
            <a:extLst>
              <a:ext uri="{FF2B5EF4-FFF2-40B4-BE49-F238E27FC236}">
                <a16:creationId xmlns:a16="http://schemas.microsoft.com/office/drawing/2014/main" id="{9906E27D-B486-7B84-1698-7ED458F4604A}"/>
              </a:ext>
            </a:extLst>
          </p:cNvPr>
          <p:cNvPicPr>
            <a:picLocks noChangeAspect="1"/>
          </p:cNvPicPr>
          <p:nvPr/>
        </p:nvPicPr>
        <p:blipFill>
          <a:blip r:embed="rId2"/>
          <a:stretch>
            <a:fillRect/>
          </a:stretch>
        </p:blipFill>
        <p:spPr>
          <a:xfrm>
            <a:off x="12028742" y="270229"/>
            <a:ext cx="5923691" cy="9537614"/>
          </a:xfrm>
          <a:prstGeom prst="rect">
            <a:avLst/>
          </a:prstGeom>
        </p:spPr>
      </p:pic>
      <p:pic>
        <p:nvPicPr>
          <p:cNvPr id="21" name="Billede 20">
            <a:extLst>
              <a:ext uri="{FF2B5EF4-FFF2-40B4-BE49-F238E27FC236}">
                <a16:creationId xmlns:a16="http://schemas.microsoft.com/office/drawing/2014/main" id="{FA76CFD9-A9DE-17B0-4D24-7E024ECA980C}"/>
              </a:ext>
            </a:extLst>
          </p:cNvPr>
          <p:cNvPicPr>
            <a:picLocks noChangeAspect="1"/>
          </p:cNvPicPr>
          <p:nvPr/>
        </p:nvPicPr>
        <p:blipFill>
          <a:blip r:embed="rId3"/>
          <a:stretch>
            <a:fillRect/>
          </a:stretch>
        </p:blipFill>
        <p:spPr>
          <a:xfrm>
            <a:off x="15832628" y="460638"/>
            <a:ext cx="1899693" cy="2087718"/>
          </a:xfrm>
          <a:prstGeom prst="rect">
            <a:avLst/>
          </a:prstGeom>
        </p:spPr>
      </p:pic>
      <p:pic>
        <p:nvPicPr>
          <p:cNvPr id="23" name="Billede 22">
            <a:extLst>
              <a:ext uri="{FF2B5EF4-FFF2-40B4-BE49-F238E27FC236}">
                <a16:creationId xmlns:a16="http://schemas.microsoft.com/office/drawing/2014/main" id="{7D94B68E-71EE-9288-3516-5937AB300DBE}"/>
              </a:ext>
            </a:extLst>
          </p:cNvPr>
          <p:cNvPicPr>
            <a:picLocks noChangeAspect="1"/>
          </p:cNvPicPr>
          <p:nvPr/>
        </p:nvPicPr>
        <p:blipFill>
          <a:blip r:embed="rId4"/>
          <a:stretch>
            <a:fillRect/>
          </a:stretch>
        </p:blipFill>
        <p:spPr>
          <a:xfrm>
            <a:off x="15907888" y="7624691"/>
            <a:ext cx="1867298" cy="2052116"/>
          </a:xfrm>
          <a:prstGeom prst="rect">
            <a:avLst/>
          </a:prstGeom>
        </p:spPr>
      </p:pic>
      <p:pic>
        <p:nvPicPr>
          <p:cNvPr id="20" name="Billede 19">
            <a:extLst>
              <a:ext uri="{FF2B5EF4-FFF2-40B4-BE49-F238E27FC236}">
                <a16:creationId xmlns:a16="http://schemas.microsoft.com/office/drawing/2014/main" id="{B4CA869D-14B0-C70E-1149-6D350ED2D73D}"/>
              </a:ext>
            </a:extLst>
          </p:cNvPr>
          <p:cNvPicPr>
            <a:picLocks noChangeAspect="1"/>
          </p:cNvPicPr>
          <p:nvPr/>
        </p:nvPicPr>
        <p:blipFill>
          <a:blip r:embed="rId5"/>
          <a:stretch>
            <a:fillRect/>
          </a:stretch>
        </p:blipFill>
        <p:spPr>
          <a:xfrm>
            <a:off x="2476939" y="3882951"/>
            <a:ext cx="4813385" cy="3265512"/>
          </a:xfrm>
          <a:prstGeom prst="rect">
            <a:avLst/>
          </a:prstGeom>
        </p:spPr>
      </p:pic>
      <p:pic>
        <p:nvPicPr>
          <p:cNvPr id="30" name="Billede 29">
            <a:extLst>
              <a:ext uri="{FF2B5EF4-FFF2-40B4-BE49-F238E27FC236}">
                <a16:creationId xmlns:a16="http://schemas.microsoft.com/office/drawing/2014/main" id="{85FF525A-8C23-C89E-243C-382D06749D61}"/>
              </a:ext>
            </a:extLst>
          </p:cNvPr>
          <p:cNvPicPr>
            <a:picLocks noChangeAspect="1"/>
          </p:cNvPicPr>
          <p:nvPr/>
        </p:nvPicPr>
        <p:blipFill>
          <a:blip r:embed="rId6"/>
          <a:stretch>
            <a:fillRect/>
          </a:stretch>
        </p:blipFill>
        <p:spPr>
          <a:xfrm>
            <a:off x="3894443" y="7708288"/>
            <a:ext cx="2267969" cy="2099555"/>
          </a:xfrm>
          <a:prstGeom prst="rect">
            <a:avLst/>
          </a:prstGeom>
        </p:spPr>
      </p:pic>
      <p:pic>
        <p:nvPicPr>
          <p:cNvPr id="32" name="Billede 31">
            <a:extLst>
              <a:ext uri="{FF2B5EF4-FFF2-40B4-BE49-F238E27FC236}">
                <a16:creationId xmlns:a16="http://schemas.microsoft.com/office/drawing/2014/main" id="{62A70AC6-E4B8-E149-0B00-278F46FE3A9B}"/>
              </a:ext>
            </a:extLst>
          </p:cNvPr>
          <p:cNvPicPr>
            <a:picLocks noChangeAspect="1"/>
          </p:cNvPicPr>
          <p:nvPr/>
        </p:nvPicPr>
        <p:blipFill>
          <a:blip r:embed="rId7"/>
          <a:stretch>
            <a:fillRect/>
          </a:stretch>
        </p:blipFill>
        <p:spPr>
          <a:xfrm>
            <a:off x="9947792" y="275059"/>
            <a:ext cx="1579397" cy="9532784"/>
          </a:xfrm>
          <a:prstGeom prst="rect">
            <a:avLst/>
          </a:prstGeom>
        </p:spPr>
      </p:pic>
      <p:sp>
        <p:nvSpPr>
          <p:cNvPr id="36" name="Tekstfelt 35">
            <a:extLst>
              <a:ext uri="{FF2B5EF4-FFF2-40B4-BE49-F238E27FC236}">
                <a16:creationId xmlns:a16="http://schemas.microsoft.com/office/drawing/2014/main" id="{2C790F05-6CF2-90F0-BAD9-65619CB2469D}"/>
              </a:ext>
            </a:extLst>
          </p:cNvPr>
          <p:cNvSpPr txBox="1"/>
          <p:nvPr/>
        </p:nvSpPr>
        <p:spPr>
          <a:xfrm>
            <a:off x="533714" y="2020184"/>
            <a:ext cx="8989428" cy="1338828"/>
          </a:xfrm>
          <a:prstGeom prst="rect">
            <a:avLst/>
          </a:prstGeom>
          <a:noFill/>
        </p:spPr>
        <p:txBody>
          <a:bodyPr wrap="square">
            <a:spAutoFit/>
          </a:bodyPr>
          <a:lstStyle/>
          <a:p>
            <a:r>
              <a:rPr lang="en-US" sz="2700" dirty="0">
                <a:solidFill>
                  <a:srgbClr val="333333"/>
                </a:solidFill>
                <a:latin typeface="Trade Gothic LT Std"/>
              </a:rPr>
              <a:t>When working in an ATEX environment, clothing certified to EN 1149-3/5 must be worn to ensure that the clothing does not create static sparks, which can cause an explosion.</a:t>
            </a:r>
            <a:endParaRPr lang="da-DK" sz="2700" dirty="0"/>
          </a:p>
        </p:txBody>
      </p:sp>
      <p:pic>
        <p:nvPicPr>
          <p:cNvPr id="38" name="Billede 37">
            <a:extLst>
              <a:ext uri="{FF2B5EF4-FFF2-40B4-BE49-F238E27FC236}">
                <a16:creationId xmlns:a16="http://schemas.microsoft.com/office/drawing/2014/main" id="{39781DF5-9AD9-4482-7A47-FE4D428469D3}"/>
              </a:ext>
            </a:extLst>
          </p:cNvPr>
          <p:cNvPicPr>
            <a:picLocks noChangeAspect="1"/>
          </p:cNvPicPr>
          <p:nvPr/>
        </p:nvPicPr>
        <p:blipFill>
          <a:blip r:embed="rId8"/>
          <a:stretch>
            <a:fillRect/>
          </a:stretch>
        </p:blipFill>
        <p:spPr>
          <a:xfrm>
            <a:off x="4164820" y="4232384"/>
            <a:ext cx="1437620" cy="2733500"/>
          </a:xfrm>
          <a:prstGeom prst="rect">
            <a:avLst/>
          </a:prstGeom>
        </p:spPr>
      </p:pic>
    </p:spTree>
    <p:extLst>
      <p:ext uri="{BB962C8B-B14F-4D97-AF65-F5344CB8AC3E}">
        <p14:creationId xmlns:p14="http://schemas.microsoft.com/office/powerpoint/2010/main" val="2057930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F034E-9C18-689B-A7B4-F7FF2C956D38}"/>
              </a:ext>
            </a:extLst>
          </p:cNvPr>
          <p:cNvSpPr>
            <a:spLocks noGrp="1"/>
          </p:cNvSpPr>
          <p:nvPr>
            <p:ph type="title"/>
          </p:nvPr>
        </p:nvSpPr>
        <p:spPr>
          <a:xfrm>
            <a:off x="900113" y="-526048"/>
            <a:ext cx="16773525" cy="1988345"/>
          </a:xfrm>
        </p:spPr>
        <p:txBody>
          <a:bodyPr/>
          <a:lstStyle/>
          <a:p>
            <a:r>
              <a:rPr lang="en-US" dirty="0" err="1"/>
              <a:t>PtX</a:t>
            </a:r>
            <a:r>
              <a:rPr lang="en-US" dirty="0"/>
              <a:t> employees' skills and training.</a:t>
            </a:r>
            <a:endParaRPr lang="da-DK" dirty="0"/>
          </a:p>
        </p:txBody>
      </p:sp>
      <p:pic>
        <p:nvPicPr>
          <p:cNvPr id="4" name="Billede 3">
            <a:extLst>
              <a:ext uri="{FF2B5EF4-FFF2-40B4-BE49-F238E27FC236}">
                <a16:creationId xmlns:a16="http://schemas.microsoft.com/office/drawing/2014/main" id="{B2A343A3-A6E6-D72B-87C7-1DB8027FC67F}"/>
              </a:ext>
            </a:extLst>
          </p:cNvPr>
          <p:cNvPicPr>
            <a:picLocks noChangeAspect="1"/>
          </p:cNvPicPr>
          <p:nvPr/>
        </p:nvPicPr>
        <p:blipFill>
          <a:blip r:embed="rId2"/>
          <a:stretch>
            <a:fillRect/>
          </a:stretch>
        </p:blipFill>
        <p:spPr>
          <a:xfrm>
            <a:off x="1147251" y="3257551"/>
            <a:ext cx="7453824" cy="6448424"/>
          </a:xfrm>
          <a:prstGeom prst="rect">
            <a:avLst/>
          </a:prstGeom>
        </p:spPr>
      </p:pic>
      <p:pic>
        <p:nvPicPr>
          <p:cNvPr id="3" name="Billede 2">
            <a:extLst>
              <a:ext uri="{FF2B5EF4-FFF2-40B4-BE49-F238E27FC236}">
                <a16:creationId xmlns:a16="http://schemas.microsoft.com/office/drawing/2014/main" id="{90DFD3DA-2F7D-A315-9065-81F33457AE67}"/>
              </a:ext>
            </a:extLst>
          </p:cNvPr>
          <p:cNvPicPr>
            <a:picLocks noChangeAspect="1"/>
          </p:cNvPicPr>
          <p:nvPr/>
        </p:nvPicPr>
        <p:blipFill>
          <a:blip r:embed="rId3"/>
          <a:stretch>
            <a:fillRect/>
          </a:stretch>
        </p:blipFill>
        <p:spPr>
          <a:xfrm>
            <a:off x="10218482" y="2686051"/>
            <a:ext cx="7106873" cy="7019924"/>
          </a:xfrm>
          <a:prstGeom prst="rect">
            <a:avLst/>
          </a:prstGeom>
        </p:spPr>
      </p:pic>
      <p:sp>
        <p:nvSpPr>
          <p:cNvPr id="5" name="Tekstfelt 4">
            <a:extLst>
              <a:ext uri="{FF2B5EF4-FFF2-40B4-BE49-F238E27FC236}">
                <a16:creationId xmlns:a16="http://schemas.microsoft.com/office/drawing/2014/main" id="{301B4C91-8826-0FB1-C42F-3C1426804833}"/>
              </a:ext>
            </a:extLst>
          </p:cNvPr>
          <p:cNvSpPr txBox="1"/>
          <p:nvPr/>
        </p:nvSpPr>
        <p:spPr>
          <a:xfrm>
            <a:off x="4874164" y="1672889"/>
            <a:ext cx="11187113" cy="507831"/>
          </a:xfrm>
          <a:prstGeom prst="rect">
            <a:avLst/>
          </a:prstGeom>
          <a:noFill/>
        </p:spPr>
        <p:txBody>
          <a:bodyPr wrap="square" rtlCol="0">
            <a:spAutoFit/>
          </a:bodyPr>
          <a:lstStyle/>
          <a:p>
            <a:r>
              <a:rPr lang="en-US" sz="2700" dirty="0"/>
              <a:t>"Help wanted to put together the best profile"</a:t>
            </a:r>
            <a:endParaRPr lang="da-DK" sz="2700" dirty="0"/>
          </a:p>
        </p:txBody>
      </p:sp>
    </p:spTree>
    <p:extLst>
      <p:ext uri="{BB962C8B-B14F-4D97-AF65-F5344CB8AC3E}">
        <p14:creationId xmlns:p14="http://schemas.microsoft.com/office/powerpoint/2010/main" val="35973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6758F-0C3B-4143-5219-E3AF5F28AF8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F937135-CD2A-0145-AA31-F01E3B7C5B9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478FBDE-1281-0EFB-E396-18C34803FF0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69F794E-2FF8-399E-5C6B-456EBCECEA07}"/>
              </a:ext>
            </a:extLst>
          </p:cNvPr>
          <p:cNvSpPr txBox="1"/>
          <p:nvPr/>
        </p:nvSpPr>
        <p:spPr>
          <a:xfrm>
            <a:off x="1488324" y="474550"/>
            <a:ext cx="16571075" cy="1015663"/>
          </a:xfrm>
          <a:prstGeom prst="rect">
            <a:avLst/>
          </a:prstGeom>
        </p:spPr>
        <p:txBody>
          <a:bodyPr wrap="square" lIns="0" tIns="0" rIns="0" bIns="0" rtlCol="0" anchor="t">
            <a:spAutoFit/>
          </a:bodyPr>
          <a:lstStyle/>
          <a:p>
            <a:r>
              <a:rPr lang="en-GB" sz="6600" b="1" dirty="0">
                <a:solidFill>
                  <a:srgbClr val="000000"/>
                </a:solidFill>
                <a:latin typeface="inherit"/>
              </a:rPr>
              <a:t>Scenario - Visit to Power-to-x facility  </a:t>
            </a:r>
            <a:endParaRPr lang="da-DK" sz="6600" b="1" dirty="0">
              <a:solidFill>
                <a:srgbClr val="000000"/>
              </a:solidFill>
              <a:latin typeface="inherit"/>
            </a:endParaRPr>
          </a:p>
        </p:txBody>
      </p:sp>
      <p:grpSp>
        <p:nvGrpSpPr>
          <p:cNvPr id="11" name="Group 2">
            <a:extLst>
              <a:ext uri="{FF2B5EF4-FFF2-40B4-BE49-F238E27FC236}">
                <a16:creationId xmlns:a16="http://schemas.microsoft.com/office/drawing/2014/main" id="{900FA8B7-0C1A-D22C-02A5-A6EBE830FB26}"/>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2D8A6F20-A43F-7674-458B-AA1D9B0723D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12721B75-325A-08CE-1B01-278D178C3DCC}"/>
              </a:ext>
            </a:extLst>
          </p:cNvPr>
          <p:cNvSpPr txBox="1"/>
          <p:nvPr/>
        </p:nvSpPr>
        <p:spPr>
          <a:xfrm>
            <a:off x="1489496" y="2058588"/>
            <a:ext cx="12926371" cy="4708981"/>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latin typeface="Cabin"/>
                <a:ea typeface="Cabin"/>
                <a:cs typeface="Cabin"/>
              </a:rPr>
              <a:t>Participants will learn to perform a proactive visual inspection of the different elements of a Power-to-x facility. A visit to a Power-to-x facility could be planned. If not possible, the module could be supplemented by a </a:t>
            </a:r>
            <a:r>
              <a:rPr lang="en-US" sz="3200" dirty="0" err="1">
                <a:effectLst/>
                <a:latin typeface="Cabin"/>
                <a:ea typeface="Cabin"/>
                <a:cs typeface="Cabin"/>
              </a:rPr>
              <a:t>virtuel</a:t>
            </a:r>
            <a:r>
              <a:rPr lang="en-US" sz="3200" dirty="0">
                <a:effectLst/>
                <a:latin typeface="Cabin"/>
                <a:ea typeface="Cabin"/>
                <a:cs typeface="Cabin"/>
              </a:rPr>
              <a:t> tour to a plant: </a:t>
            </a:r>
            <a:r>
              <a:rPr lang="en-GB" sz="3200" b="1" u="sng" dirty="0">
                <a:solidFill>
                  <a:srgbClr val="0000FF"/>
                </a:solidFill>
                <a:effectLst/>
                <a:latin typeface="Cabin"/>
                <a:ea typeface="Cabin"/>
                <a:cs typeface="Cabin"/>
                <a:hlinkClick r:id="rId3">
                  <a:extLst>
                    <a:ext uri="{A12FA001-AC4F-418D-AE19-62706E023703}">
                      <ahyp:hlinkClr xmlns:ahyp="http://schemas.microsoft.com/office/drawing/2018/hyperlinkcolor" val="tx"/>
                    </a:ext>
                  </a:extLst>
                </a:hlinkClick>
              </a:rPr>
              <a:t>Maade </a:t>
            </a:r>
            <a:r>
              <a:rPr lang="en-GB" sz="3200" b="1" u="sng" dirty="0" err="1">
                <a:effectLst/>
                <a:latin typeface="Cabin"/>
                <a:ea typeface="Cabin"/>
                <a:cs typeface="Cabin"/>
                <a:hlinkClick r:id="rId3">
                  <a:extLst>
                    <a:ext uri="{A12FA001-AC4F-418D-AE19-62706E023703}">
                      <ahyp:hlinkClr xmlns:ahyp="http://schemas.microsoft.com/office/drawing/2018/hyperlinkcolor" val="tx"/>
                    </a:ext>
                  </a:extLst>
                </a:hlinkClick>
              </a:rPr>
              <a:t>PtX</a:t>
            </a:r>
            <a:r>
              <a:rPr lang="en-US" sz="3200" dirty="0">
                <a:effectLst/>
                <a:latin typeface="Cabin"/>
                <a:ea typeface="Cabin"/>
                <a:cs typeface="Cabin"/>
              </a:rPr>
              <a:t> – where the same learning </a:t>
            </a:r>
            <a:r>
              <a:rPr lang="en-US" sz="3200" dirty="0" err="1">
                <a:effectLst/>
                <a:latin typeface="Cabin"/>
                <a:ea typeface="Cabin"/>
                <a:cs typeface="Cabin"/>
              </a:rPr>
              <a:t>sceanario</a:t>
            </a:r>
            <a:r>
              <a:rPr lang="en-US" sz="3200" dirty="0">
                <a:effectLst/>
                <a:latin typeface="Cabin"/>
                <a:ea typeface="Cabin"/>
                <a:cs typeface="Cabin"/>
              </a:rPr>
              <a:t> will be performed (as in real life).  </a:t>
            </a:r>
          </a:p>
          <a:p>
            <a:pPr marL="457200" indent="-457200">
              <a:buFont typeface="Arial" panose="020B0604020202020204" pitchFamily="34" charset="0"/>
              <a:buChar char="•"/>
            </a:pPr>
            <a:endParaRPr lang="en-US" sz="3200" dirty="0">
              <a:latin typeface="Cabin"/>
              <a:ea typeface="Cabin"/>
              <a:cs typeface="Cabin"/>
            </a:endParaRPr>
          </a:p>
          <a:p>
            <a:pPr marL="457200" indent="-457200">
              <a:buFont typeface="Arial" panose="020B0604020202020204" pitchFamily="34" charset="0"/>
              <a:buChar char="•"/>
            </a:pPr>
            <a:r>
              <a:rPr lang="en-US" sz="3200" dirty="0">
                <a:effectLst/>
                <a:latin typeface="Cabin"/>
                <a:ea typeface="Cabin"/>
                <a:cs typeface="Cabin"/>
              </a:rPr>
              <a:t>In the following slides, are information about </a:t>
            </a:r>
            <a:r>
              <a:rPr lang="en-US" sz="3200" dirty="0" err="1">
                <a:effectLst/>
                <a:latin typeface="Cabin"/>
                <a:ea typeface="Cabin"/>
                <a:cs typeface="Cabin"/>
              </a:rPr>
              <a:t>HyBalance</a:t>
            </a:r>
            <a:r>
              <a:rPr lang="en-US" sz="3200" dirty="0">
                <a:effectLst/>
                <a:latin typeface="Cabin"/>
                <a:ea typeface="Cabin"/>
                <a:cs typeface="Cabin"/>
              </a:rPr>
              <a:t> facility in Hobro, close to Hydrogen Valley.</a:t>
            </a:r>
            <a:endParaRPr lang="da-DK" sz="3200" dirty="0">
              <a:effectLst/>
              <a:latin typeface="Cabin"/>
              <a:ea typeface="Cabin"/>
              <a:cs typeface="Cabin"/>
            </a:endParaRPr>
          </a:p>
          <a:p>
            <a:pPr marL="457200" indent="-457200">
              <a:buFont typeface="Arial" panose="020B0604020202020204" pitchFamily="34" charset="0"/>
              <a:buChar char="•"/>
            </a:pPr>
            <a:endParaRPr lang="en-US" sz="4400" b="0" i="0" dirty="0">
              <a:effectLst/>
              <a:latin typeface="inherit"/>
            </a:endParaRPr>
          </a:p>
        </p:txBody>
      </p:sp>
      <p:grpSp>
        <p:nvGrpSpPr>
          <p:cNvPr id="6" name="Group 5">
            <a:extLst>
              <a:ext uri="{FF2B5EF4-FFF2-40B4-BE49-F238E27FC236}">
                <a16:creationId xmlns:a16="http://schemas.microsoft.com/office/drawing/2014/main" id="{E9464D33-8DD5-5B50-5DCF-D6FD1F743CA9}"/>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576874B2-7CC5-696D-3895-02809A13520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35A69BAD-1538-A1D2-567C-10768B6AC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233265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23120" y="1975148"/>
            <a:ext cx="16273808" cy="4032448"/>
          </a:xfrm>
        </p:spPr>
        <p:txBody>
          <a:bodyPr/>
          <a:lstStyle/>
          <a:p>
            <a:r>
              <a:rPr lang="da-DK" sz="10800" dirty="0"/>
              <a:t>HyBalance</a:t>
            </a:r>
            <a:br>
              <a:rPr lang="da-DK" sz="6400" dirty="0"/>
            </a:br>
            <a:r>
              <a:rPr lang="en-US" sz="6400" dirty="0"/>
              <a:t>From wind turbine power to green hydrogen</a:t>
            </a:r>
            <a:br>
              <a:rPr lang="da-DK" sz="6400" dirty="0"/>
            </a:br>
            <a:br>
              <a:rPr lang="da-DK" sz="6400" dirty="0"/>
            </a:br>
            <a:br>
              <a:rPr lang="da-DK" sz="6400" dirty="0"/>
            </a:br>
            <a:br>
              <a:rPr lang="da-DK" sz="6400" dirty="0"/>
            </a:br>
            <a:endParaRPr lang="da-DK" sz="4800" dirty="0"/>
          </a:p>
        </p:txBody>
      </p:sp>
    </p:spTree>
    <p:extLst>
      <p:ext uri="{BB962C8B-B14F-4D97-AF65-F5344CB8AC3E}">
        <p14:creationId xmlns:p14="http://schemas.microsoft.com/office/powerpoint/2010/main" val="1500827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a:t>Groundbreaking ceremony for advanced hydrogen plant at Hobro</a:t>
            </a:r>
            <a:endParaRPr lang="da-DK" sz="4000" dirty="0"/>
          </a:p>
        </p:txBody>
      </p:sp>
      <p:sp>
        <p:nvSpPr>
          <p:cNvPr id="3" name="Pladsholder til indhold 2"/>
          <p:cNvSpPr>
            <a:spLocks noGrp="1"/>
          </p:cNvSpPr>
          <p:nvPr>
            <p:ph idx="1"/>
          </p:nvPr>
        </p:nvSpPr>
        <p:spPr>
          <a:xfrm>
            <a:off x="914400" y="2400303"/>
            <a:ext cx="11830000" cy="6343598"/>
          </a:xfrm>
        </p:spPr>
        <p:txBody>
          <a:bodyPr>
            <a:noAutofit/>
          </a:bodyPr>
          <a:lstStyle/>
          <a:p>
            <a:pPr marL="571500" indent="-571500"/>
            <a:r>
              <a:rPr lang="en-US" sz="3600" dirty="0"/>
              <a:t>The hydrogen factory will convert wind energy to green hydrogen as part of the </a:t>
            </a:r>
            <a:r>
              <a:rPr lang="en-US" sz="3600" dirty="0" err="1"/>
              <a:t>HyBalance</a:t>
            </a:r>
            <a:r>
              <a:rPr lang="en-US" sz="3600" dirty="0"/>
              <a:t> project
The minister said: "Hydrogen is one of the technologies we will be investing in in the future. I am very pleased that Denmark is at the forefront with this plant. We are going to show that we can do something here. It's not just talk and big desk plans - it's something that comes out in the real world"</a:t>
            </a:r>
            <a:endParaRPr lang="da-DK" sz="3600" dirty="0"/>
          </a:p>
        </p:txBody>
      </p:sp>
      <p:pic>
        <p:nvPicPr>
          <p:cNvPr id="5" name="Billede 4"/>
          <p:cNvPicPr>
            <a:picLocks noChangeAspect="1"/>
          </p:cNvPicPr>
          <p:nvPr/>
        </p:nvPicPr>
        <p:blipFill rotWithShape="1">
          <a:blip r:embed="rId3" cstate="print">
            <a:extLst>
              <a:ext uri="{28A0092B-C50C-407E-A947-70E740481C1C}">
                <a14:useLocalDpi xmlns:a14="http://schemas.microsoft.com/office/drawing/2010/main" val="0"/>
              </a:ext>
            </a:extLst>
          </a:blip>
          <a:srcRect l="16969" t="5737" b="5737"/>
          <a:stretch/>
        </p:blipFill>
        <p:spPr>
          <a:xfrm>
            <a:off x="13151458" y="2527619"/>
            <a:ext cx="4177400" cy="5928250"/>
          </a:xfrm>
          <a:prstGeom prst="rect">
            <a:avLst/>
          </a:prstGeom>
        </p:spPr>
      </p:pic>
    </p:spTree>
    <p:extLst>
      <p:ext uri="{BB962C8B-B14F-4D97-AF65-F5344CB8AC3E}">
        <p14:creationId xmlns:p14="http://schemas.microsoft.com/office/powerpoint/2010/main" val="3656684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What is </a:t>
            </a:r>
            <a:r>
              <a:rPr lang="da-DK" dirty="0" err="1"/>
              <a:t>HyBalance</a:t>
            </a:r>
            <a:r>
              <a:rPr lang="da-DK" dirty="0"/>
              <a:t>?</a:t>
            </a:r>
          </a:p>
        </p:txBody>
      </p:sp>
      <p:sp>
        <p:nvSpPr>
          <p:cNvPr id="3" name="Pladsholder til indhold 2"/>
          <p:cNvSpPr>
            <a:spLocks noGrp="1"/>
          </p:cNvSpPr>
          <p:nvPr>
            <p:ph idx="1"/>
          </p:nvPr>
        </p:nvSpPr>
        <p:spPr/>
        <p:txBody>
          <a:bodyPr>
            <a:normAutofit/>
          </a:bodyPr>
          <a:lstStyle/>
          <a:p>
            <a:r>
              <a:rPr lang="en-US" dirty="0" err="1"/>
              <a:t>HyBalance</a:t>
            </a:r>
            <a:r>
              <a:rPr lang="en-US" dirty="0"/>
              <a:t> is a project that will demonstrate how hydrogen can be included in the energy system of the future 
Conversion of wind turbine power via electrolysis of water to hydrogen 
This allows wind turbine power to be stored when there is plenty of it 
At the same time, the conversion can help to balance the electricity grid, which is essential to ensure stable voltage in the grid 
Green hydrogen can be used in the transport sector and in industrial production.</a:t>
            </a:r>
            <a:endParaRPr lang="da-DK" dirty="0"/>
          </a:p>
        </p:txBody>
      </p:sp>
    </p:spTree>
    <p:extLst>
      <p:ext uri="{BB962C8B-B14F-4D97-AF65-F5344CB8AC3E}">
        <p14:creationId xmlns:p14="http://schemas.microsoft.com/office/powerpoint/2010/main" val="333678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9072" y="4164958"/>
            <a:ext cx="9974316" cy="106960"/>
            <a:chOff x="0" y="0"/>
            <a:chExt cx="13299088" cy="142613"/>
          </a:xfrm>
        </p:grpSpPr>
        <p:sp>
          <p:nvSpPr>
            <p:cNvPr id="3" name="Freeform 3"/>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p:cNvSpPr txBox="1"/>
          <p:nvPr/>
        </p:nvSpPr>
        <p:spPr>
          <a:xfrm>
            <a:off x="1007090" y="3048925"/>
            <a:ext cx="8441709" cy="1154162"/>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Intro to Power-To-X</a:t>
            </a:r>
          </a:p>
        </p:txBody>
      </p:sp>
      <p:sp>
        <p:nvSpPr>
          <p:cNvPr id="5" name="TextBox 5"/>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1</a:t>
            </a:r>
          </a:p>
        </p:txBody>
      </p:sp>
      <p:pic>
        <p:nvPicPr>
          <p:cNvPr id="8" name="Bilde 7">
            <a:extLst>
              <a:ext uri="{FF2B5EF4-FFF2-40B4-BE49-F238E27FC236}">
                <a16:creationId xmlns:a16="http://schemas.microsoft.com/office/drawing/2014/main" id="{856318EE-BD22-3EED-9DC2-2535C1DCCF18}"/>
              </a:ext>
            </a:extLst>
          </p:cNvPr>
          <p:cNvPicPr>
            <a:picLocks noChangeAspect="1"/>
          </p:cNvPicPr>
          <p:nvPr/>
        </p:nvPicPr>
        <p:blipFill>
          <a:blip r:embed="rId3">
            <a:extLst>
              <a:ext uri="{28A0092B-C50C-407E-A947-70E740481C1C}">
                <a14:useLocalDpi xmlns:a14="http://schemas.microsoft.com/office/drawing/2010/main" val="0"/>
              </a:ext>
            </a:extLst>
          </a:blip>
          <a:srcRect l="13743" r="13743"/>
          <a:stretch/>
        </p:blipFill>
        <p:spPr>
          <a:xfrm>
            <a:off x="10763366" y="603545"/>
            <a:ext cx="7524634" cy="7336758"/>
          </a:xfrm>
          <a:prstGeom prst="rect">
            <a:avLst/>
          </a:prstGeom>
          <a:ln w="19050">
            <a:solidFill>
              <a:schemeClr val="accent5"/>
            </a:solidFill>
          </a:ln>
        </p:spPr>
      </p:pic>
      <p:grpSp>
        <p:nvGrpSpPr>
          <p:cNvPr id="6" name="Group 5">
            <a:extLst>
              <a:ext uri="{FF2B5EF4-FFF2-40B4-BE49-F238E27FC236}">
                <a16:creationId xmlns:a16="http://schemas.microsoft.com/office/drawing/2014/main" id="{A31BAEC5-7C64-2828-2AB8-A52A239E6EDA}"/>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170327EF-A582-8DD9-EEED-91758CA884F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B939BAA5-5BF3-A564-6630-69E20052E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partners in the </a:t>
            </a:r>
            <a:r>
              <a:rPr lang="en-US" dirty="0" err="1"/>
              <a:t>HyBalance</a:t>
            </a:r>
            <a:r>
              <a:rPr lang="en-US" dirty="0"/>
              <a:t> project</a:t>
            </a:r>
            <a:endParaRPr lang="da-DK" dirty="0"/>
          </a:p>
        </p:txBody>
      </p:sp>
      <p:sp>
        <p:nvSpPr>
          <p:cNvPr id="3" name="Pladsholder til indhold 2"/>
          <p:cNvSpPr>
            <a:spLocks noGrp="1"/>
          </p:cNvSpPr>
          <p:nvPr>
            <p:ph idx="1"/>
          </p:nvPr>
        </p:nvSpPr>
        <p:spPr/>
        <p:txBody>
          <a:bodyPr>
            <a:normAutofit/>
          </a:bodyPr>
          <a:lstStyle/>
          <a:p>
            <a:r>
              <a:rPr lang="da-DK" sz="3600" dirty="0"/>
              <a:t>Air </a:t>
            </a:r>
            <a:r>
              <a:rPr lang="da-DK" sz="3600" dirty="0" err="1"/>
              <a:t>Liquide</a:t>
            </a:r>
            <a:r>
              <a:rPr lang="da-DK" sz="3600" dirty="0"/>
              <a:t>, Copenhagen Hydrogen Network (CHN), </a:t>
            </a:r>
            <a:r>
              <a:rPr lang="da-DK" sz="3600" dirty="0" err="1"/>
              <a:t>Hydrogenics</a:t>
            </a:r>
            <a:r>
              <a:rPr lang="da-DK" sz="3600" dirty="0"/>
              <a:t>, Neas Energy, Hydrogen Valley, Ludwig-</a:t>
            </a:r>
            <a:r>
              <a:rPr lang="da-DK" sz="3600" dirty="0" err="1"/>
              <a:t>Bölkow</a:t>
            </a:r>
            <a:r>
              <a:rPr lang="da-DK" sz="3600" dirty="0"/>
              <a:t>-</a:t>
            </a:r>
            <a:r>
              <a:rPr lang="da-DK" sz="3600" dirty="0" err="1"/>
              <a:t>Systemtechnik</a:t>
            </a:r>
            <a:r>
              <a:rPr lang="da-DK" sz="3600" dirty="0"/>
              <a:t> </a:t>
            </a:r>
          </a:p>
          <a:p>
            <a:endParaRPr lang="da-DK" sz="3600" dirty="0"/>
          </a:p>
          <a:p>
            <a:endParaRPr lang="da-DK" sz="3600" dirty="0"/>
          </a:p>
          <a:p>
            <a:r>
              <a:rPr lang="en-US" sz="3600" dirty="0"/>
              <a:t>The project is budgeted at DKK 125 million. It is supported by the </a:t>
            </a:r>
            <a:r>
              <a:rPr lang="en-US" sz="3600" dirty="0" err="1"/>
              <a:t>ForskEL</a:t>
            </a:r>
            <a:r>
              <a:rPr lang="en-US" sz="3600" dirty="0"/>
              <a:t> </a:t>
            </a:r>
            <a:r>
              <a:rPr lang="en-US" sz="3600" dirty="0" err="1"/>
              <a:t>programme</a:t>
            </a:r>
            <a:r>
              <a:rPr lang="en-US" sz="3600" dirty="0"/>
              <a:t>, managed by Energinet.dk, and the EU's Fuel Cells and Hydrogen 2 Joint Undertaking.</a:t>
            </a:r>
            <a:endParaRPr lang="da-DK" sz="3600"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87" y="4002296"/>
            <a:ext cx="1842606" cy="536660"/>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7457" y="4059111"/>
            <a:ext cx="2179382" cy="384118"/>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776" y="3975397"/>
            <a:ext cx="2880320" cy="551550"/>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8176" y="4027828"/>
            <a:ext cx="3024336" cy="385560"/>
          </a:xfrm>
          <a:prstGeom prst="rect">
            <a:avLst/>
          </a:prstGeom>
        </p:spPr>
      </p:pic>
      <p:pic>
        <p:nvPicPr>
          <p:cNvPr id="8" name="Bille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48716" y="4002297"/>
            <a:ext cx="1564036" cy="440010"/>
          </a:xfrm>
          <a:prstGeom prst="rect">
            <a:avLst/>
          </a:prstGeom>
        </p:spPr>
      </p:pic>
    </p:spTree>
    <p:extLst>
      <p:ext uri="{BB962C8B-B14F-4D97-AF65-F5344CB8AC3E}">
        <p14:creationId xmlns:p14="http://schemas.microsoft.com/office/powerpoint/2010/main" val="3720967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Background: The EU's objectives and challenges</a:t>
            </a:r>
            <a:endParaRPr lang="da-DK" dirty="0"/>
          </a:p>
        </p:txBody>
      </p:sp>
      <p:sp>
        <p:nvSpPr>
          <p:cNvPr id="3" name="Pladsholder til indhold 2"/>
          <p:cNvSpPr>
            <a:spLocks noGrp="1"/>
          </p:cNvSpPr>
          <p:nvPr>
            <p:ph idx="1"/>
          </p:nvPr>
        </p:nvSpPr>
        <p:spPr/>
        <p:txBody>
          <a:bodyPr>
            <a:normAutofit/>
          </a:bodyPr>
          <a:lstStyle/>
          <a:p>
            <a:r>
              <a:rPr lang="en-US" dirty="0"/>
              <a:t>The EU is committed to a long-term climate policy that </a:t>
            </a:r>
            <a:r>
              <a:rPr lang="en-US" dirty="0" err="1"/>
              <a:t>prioritises</a:t>
            </a:r>
            <a:r>
              <a:rPr lang="en-US" dirty="0"/>
              <a:t> a stable and independent energy supply - based on non-fossil energy sources 
The share of renewable energy will increase. Therefore, it is crucial to be able to store renewable energy and use it in sectors that have hitherto been dependent on fossil fuels – including transport
Hydrogen is considered one of the keys to solving that challenge.</a:t>
            </a:r>
            <a:endParaRPr lang="da-DK" dirty="0"/>
          </a:p>
        </p:txBody>
      </p:sp>
    </p:spTree>
    <p:extLst>
      <p:ext uri="{BB962C8B-B14F-4D97-AF65-F5344CB8AC3E}">
        <p14:creationId xmlns:p14="http://schemas.microsoft.com/office/powerpoint/2010/main" val="317811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has Denmark been selected for </a:t>
            </a:r>
            <a:r>
              <a:rPr lang="en-US" dirty="0" err="1"/>
              <a:t>HyBalance</a:t>
            </a:r>
            <a:r>
              <a:rPr lang="en-US" dirty="0"/>
              <a:t>?</a:t>
            </a:r>
            <a:endParaRPr lang="da-DK" dirty="0"/>
          </a:p>
        </p:txBody>
      </p:sp>
      <p:sp>
        <p:nvSpPr>
          <p:cNvPr id="3" name="Pladsholder til indhold 2"/>
          <p:cNvSpPr>
            <a:spLocks noGrp="1"/>
          </p:cNvSpPr>
          <p:nvPr>
            <p:ph idx="1"/>
          </p:nvPr>
        </p:nvSpPr>
        <p:spPr/>
        <p:txBody>
          <a:bodyPr>
            <a:normAutofit fontScale="25000" lnSpcReduction="20000"/>
          </a:bodyPr>
          <a:lstStyle/>
          <a:p>
            <a:pPr>
              <a:lnSpc>
                <a:spcPct val="120000"/>
              </a:lnSpc>
            </a:pPr>
            <a:r>
              <a:rPr lang="en-US" sz="12800" dirty="0"/>
              <a:t>Denmark is one of the countries in the EU with the most ambitious energy policy
In 2012, a parliamentary majority entered into the energy agreement, which states that
50% of Denmark's electricity consumption must be covered through wind power by 2020 
The use of fossil fuels in heating and electricity must end by 2035
Denmark must be independent of fossil fuels by 2050
Denmark has a lot of wind energy
Denmark has know-how in hydrogen and fuel cell technologies
Denmark is the first and only country in the world to have a nationwide network of hydrogen filling stations
Hydrogen cars are exempt from taxes until 2019</a:t>
            </a:r>
            <a:endParaRPr lang="da-DK" dirty="0"/>
          </a:p>
        </p:txBody>
      </p:sp>
    </p:spTree>
    <p:extLst>
      <p:ext uri="{BB962C8B-B14F-4D97-AF65-F5344CB8AC3E}">
        <p14:creationId xmlns:p14="http://schemas.microsoft.com/office/powerpoint/2010/main" val="1933310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800" dirty="0"/>
              <a:t>Wind turbine power will be an important source of energy</a:t>
            </a:r>
            <a:endParaRPr lang="da-DK" dirty="0"/>
          </a:p>
        </p:txBody>
      </p:sp>
      <p:sp>
        <p:nvSpPr>
          <p:cNvPr id="3" name="Pladsholder til indhold 2"/>
          <p:cNvSpPr>
            <a:spLocks noGrp="1"/>
          </p:cNvSpPr>
          <p:nvPr>
            <p:ph idx="1"/>
          </p:nvPr>
        </p:nvSpPr>
        <p:spPr/>
        <p:txBody>
          <a:bodyPr/>
          <a:lstStyle/>
          <a:p>
            <a:pPr marL="685800" lvl="1" indent="-685800"/>
            <a:r>
              <a:rPr lang="en-US" sz="3200" dirty="0"/>
              <a:t>The supply from renewable energy sources is becoming more important, and the share of green electricity from wind turbines in particular is increasing</a:t>
            </a:r>
            <a:endParaRPr lang="da-DK" sz="3200" dirty="0"/>
          </a:p>
        </p:txBody>
      </p:sp>
      <p:pic>
        <p:nvPicPr>
          <p:cNvPr id="4" name="Picture 2"/>
          <p:cNvPicPr>
            <a:picLocks noChangeAspect="1" noChangeArrowheads="1"/>
          </p:cNvPicPr>
          <p:nvPr/>
        </p:nvPicPr>
        <p:blipFill rotWithShape="1">
          <a:blip r:embed="rId2" cstate="print"/>
          <a:srcRect l="1542" t="3593" r="979" b="2778"/>
          <a:stretch/>
        </p:blipFill>
        <p:spPr bwMode="auto">
          <a:xfrm>
            <a:off x="1797467" y="3798344"/>
            <a:ext cx="10226854" cy="4657524"/>
          </a:xfrm>
          <a:prstGeom prst="rect">
            <a:avLst/>
          </a:prstGeom>
          <a:noFill/>
          <a:ln w="9525">
            <a:noFill/>
            <a:miter lim="800000"/>
            <a:headEnd/>
            <a:tailEnd/>
          </a:ln>
        </p:spPr>
      </p:pic>
    </p:spTree>
    <p:extLst>
      <p:ext uri="{BB962C8B-B14F-4D97-AF65-F5344CB8AC3E}">
        <p14:creationId xmlns:p14="http://schemas.microsoft.com/office/powerpoint/2010/main" val="2237088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necessity of balance in the electricity grid</a:t>
            </a:r>
            <a:endParaRPr lang="da-DK" dirty="0"/>
          </a:p>
        </p:txBody>
      </p:sp>
      <p:sp>
        <p:nvSpPr>
          <p:cNvPr id="5" name="Pladsholder til indhold 2"/>
          <p:cNvSpPr>
            <a:spLocks noGrp="1"/>
          </p:cNvSpPr>
          <p:nvPr>
            <p:ph idx="1"/>
          </p:nvPr>
        </p:nvSpPr>
        <p:spPr>
          <a:xfrm>
            <a:off x="914400" y="2400303"/>
            <a:ext cx="12118032" cy="6343598"/>
          </a:xfrm>
        </p:spPr>
        <p:txBody>
          <a:bodyPr>
            <a:normAutofit fontScale="92500" lnSpcReduction="20000"/>
          </a:bodyPr>
          <a:lstStyle/>
          <a:p>
            <a:pPr>
              <a:lnSpc>
                <a:spcPct val="120000"/>
              </a:lnSpc>
            </a:pPr>
            <a:r>
              <a:rPr lang="en-US" dirty="0"/>
              <a:t>Wind energy is fluctuating – the electricity grid requires a stable supply
In some periods, we can produce more electricity from wind turbines than the grid can absorb
We can export surplus electricity production – or bring wind turbines to a standstill
Or we can store surplus wind energy by converting it into hydrogen
</a:t>
            </a:r>
            <a:r>
              <a:rPr lang="en-US" dirty="0" err="1"/>
              <a:t>HyBalance</a:t>
            </a:r>
            <a:r>
              <a:rPr lang="en-US" dirty="0"/>
              <a:t> will develop business models for when it is worthwhile to convert electricity to hydrogen</a:t>
            </a:r>
            <a:endParaRPr lang="da-DK" dirty="0"/>
          </a:p>
        </p:txBody>
      </p:sp>
      <p:pic>
        <p:nvPicPr>
          <p:cNvPr id="6" name="Billede 5"/>
          <p:cNvPicPr>
            <a:picLocks noChangeAspect="1"/>
          </p:cNvPicPr>
          <p:nvPr/>
        </p:nvPicPr>
        <p:blipFill rotWithShape="1">
          <a:blip r:embed="rId2" cstate="print">
            <a:extLst>
              <a:ext uri="{28A0092B-C50C-407E-A947-70E740481C1C}">
                <a14:useLocalDpi xmlns:a14="http://schemas.microsoft.com/office/drawing/2010/main" val="0"/>
              </a:ext>
            </a:extLst>
          </a:blip>
          <a:srcRect l="4297" t="10274" b="17406"/>
          <a:stretch/>
        </p:blipFill>
        <p:spPr>
          <a:xfrm>
            <a:off x="13215069" y="2471205"/>
            <a:ext cx="4249754" cy="5709218"/>
          </a:xfrm>
          <a:prstGeom prst="rect">
            <a:avLst/>
          </a:prstGeom>
        </p:spPr>
      </p:pic>
    </p:spTree>
    <p:extLst>
      <p:ext uri="{BB962C8B-B14F-4D97-AF65-F5344CB8AC3E}">
        <p14:creationId xmlns:p14="http://schemas.microsoft.com/office/powerpoint/2010/main" val="764477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Storage and storage of renewable energy</a:t>
            </a:r>
            <a:endParaRPr lang="da-DK" dirty="0"/>
          </a:p>
        </p:txBody>
      </p:sp>
      <p:sp>
        <p:nvSpPr>
          <p:cNvPr id="5" name="Pladsholder til indhold 2"/>
          <p:cNvSpPr>
            <a:spLocks noGrp="1"/>
          </p:cNvSpPr>
          <p:nvPr>
            <p:ph idx="1"/>
          </p:nvPr>
        </p:nvSpPr>
        <p:spPr>
          <a:xfrm>
            <a:off x="914400" y="2400303"/>
            <a:ext cx="11397952" cy="6343598"/>
          </a:xfrm>
        </p:spPr>
        <p:txBody>
          <a:bodyPr>
            <a:normAutofit/>
          </a:bodyPr>
          <a:lstStyle/>
          <a:p>
            <a:r>
              <a:rPr lang="en-US" dirty="0"/>
              <a:t>By storing wind turbine energy as hydrogen, we can make optimal use of the wind turbine energy 
And we get a product – green hydrogen – that can be used in industry and in the transport sector.</a:t>
            </a:r>
            <a:endParaRPr lang="da-DK" dirty="0"/>
          </a:p>
        </p:txBody>
      </p:sp>
      <p:pic>
        <p:nvPicPr>
          <p:cNvPr id="6" name="Billede 5"/>
          <p:cNvPicPr>
            <a:picLocks noChangeAspect="1"/>
          </p:cNvPicPr>
          <p:nvPr/>
        </p:nvPicPr>
        <p:blipFill rotWithShape="1">
          <a:blip r:embed="rId2" cstate="print">
            <a:extLst>
              <a:ext uri="{28A0092B-C50C-407E-A947-70E740481C1C}">
                <a14:useLocalDpi xmlns:a14="http://schemas.microsoft.com/office/drawing/2010/main" val="0"/>
              </a:ext>
            </a:extLst>
          </a:blip>
          <a:srcRect l="9130" t="34316" r="19307" b="8222"/>
          <a:stretch/>
        </p:blipFill>
        <p:spPr>
          <a:xfrm>
            <a:off x="12594867" y="2489348"/>
            <a:ext cx="4804030" cy="5780008"/>
          </a:xfrm>
          <a:prstGeom prst="rect">
            <a:avLst/>
          </a:prstGeom>
        </p:spPr>
      </p:pic>
    </p:spTree>
    <p:extLst>
      <p:ext uri="{BB962C8B-B14F-4D97-AF65-F5344CB8AC3E}">
        <p14:creationId xmlns:p14="http://schemas.microsoft.com/office/powerpoint/2010/main" val="349132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Hydrogen in the transport sector</a:t>
            </a:r>
            <a:endParaRPr lang="da-DK" dirty="0"/>
          </a:p>
        </p:txBody>
      </p:sp>
      <p:sp>
        <p:nvSpPr>
          <p:cNvPr id="3" name="Pladsholder til indhold 2"/>
          <p:cNvSpPr>
            <a:spLocks noGrp="1"/>
          </p:cNvSpPr>
          <p:nvPr>
            <p:ph idx="1"/>
          </p:nvPr>
        </p:nvSpPr>
        <p:spPr>
          <a:xfrm>
            <a:off x="914400" y="2400303"/>
            <a:ext cx="10965904" cy="6343598"/>
          </a:xfrm>
        </p:spPr>
        <p:txBody>
          <a:bodyPr>
            <a:normAutofit/>
          </a:bodyPr>
          <a:lstStyle/>
          <a:p>
            <a:r>
              <a:rPr lang="en-US" dirty="0"/>
              <a:t>Hydrogen cars are on the rise
Most major car manufacturers have hydrogen cars on their program
Hydrogen cars only emit water, are quick to refuel and have a large driving radius compared to electric cars
Denmark has 10 hydrogen filling stations – and plans for more filling stations</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1144" y="2691780"/>
            <a:ext cx="8152032" cy="5760640"/>
          </a:xfrm>
          <a:prstGeom prst="rect">
            <a:avLst/>
          </a:prstGeom>
        </p:spPr>
      </p:pic>
    </p:spTree>
    <p:extLst>
      <p:ext uri="{BB962C8B-B14F-4D97-AF65-F5344CB8AC3E}">
        <p14:creationId xmlns:p14="http://schemas.microsoft.com/office/powerpoint/2010/main" val="3654493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The </a:t>
            </a:r>
            <a:r>
              <a:rPr lang="da-DK" dirty="0" err="1"/>
              <a:t>HyBalance</a:t>
            </a:r>
            <a:r>
              <a:rPr lang="da-DK" dirty="0"/>
              <a:t> </a:t>
            </a:r>
            <a:r>
              <a:rPr lang="da-DK" dirty="0" err="1"/>
              <a:t>process</a:t>
            </a:r>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244" y="3271292"/>
            <a:ext cx="16459200" cy="5613728"/>
          </a:xfrm>
          <a:prstGeom prst="rect">
            <a:avLst/>
          </a:prstGeom>
        </p:spPr>
      </p:pic>
    </p:spTree>
    <p:extLst>
      <p:ext uri="{BB962C8B-B14F-4D97-AF65-F5344CB8AC3E}">
        <p14:creationId xmlns:p14="http://schemas.microsoft.com/office/powerpoint/2010/main" val="3101909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PEM </a:t>
            </a:r>
            <a:r>
              <a:rPr lang="da-DK" dirty="0" err="1"/>
              <a:t>Electrolysis</a:t>
            </a:r>
            <a:endParaRPr lang="da-DK" dirty="0"/>
          </a:p>
        </p:txBody>
      </p:sp>
      <p:sp>
        <p:nvSpPr>
          <p:cNvPr id="5" name="Pladsholder til indhold 2"/>
          <p:cNvSpPr>
            <a:spLocks noGrp="1"/>
          </p:cNvSpPr>
          <p:nvPr>
            <p:ph idx="1"/>
          </p:nvPr>
        </p:nvSpPr>
        <p:spPr>
          <a:xfrm>
            <a:off x="914400" y="2400303"/>
            <a:ext cx="11830000" cy="6343598"/>
          </a:xfrm>
        </p:spPr>
        <p:txBody>
          <a:bodyPr/>
          <a:lstStyle/>
          <a:p>
            <a:r>
              <a:rPr lang="en-US" sz="3800" dirty="0"/>
              <a:t>PEM (Proton Exchange Membrane) electrolysis is </a:t>
            </a:r>
            <a:r>
              <a:rPr lang="en-US" sz="3800" dirty="0" err="1"/>
              <a:t>characterised</a:t>
            </a:r>
            <a:r>
              <a:rPr lang="en-US" sz="3800" dirty="0"/>
              <a:t> by high efficiency (hydrogen per kWh of electricity)
The technology is flexible (short start-up time and no problems with frequent starts/stops)
This makes PEM very suitable for balancing fluctuating energy sources
</a:t>
            </a:r>
            <a:r>
              <a:rPr lang="en-US" sz="3800" dirty="0" err="1"/>
              <a:t>HyBalance</a:t>
            </a:r>
            <a:r>
              <a:rPr lang="en-US" sz="3800" dirty="0"/>
              <a:t> to validate how dynamic PEM electrolysis is</a:t>
            </a:r>
            <a:endParaRPr lang="da-DK" dirty="0"/>
          </a:p>
        </p:txBody>
      </p:sp>
      <p:pic>
        <p:nvPicPr>
          <p:cNvPr id="6" name="Billede 5"/>
          <p:cNvPicPr>
            <a:picLocks noChangeAspect="1"/>
          </p:cNvPicPr>
          <p:nvPr/>
        </p:nvPicPr>
        <p:blipFill rotWithShape="1">
          <a:blip r:embed="rId2">
            <a:extLst>
              <a:ext uri="{28A0092B-C50C-407E-A947-70E740481C1C}">
                <a14:useLocalDpi xmlns:a14="http://schemas.microsoft.com/office/drawing/2010/main" val="0"/>
              </a:ext>
            </a:extLst>
          </a:blip>
          <a:srcRect l="7771" r="7771"/>
          <a:stretch/>
        </p:blipFill>
        <p:spPr>
          <a:xfrm>
            <a:off x="12722086" y="2551211"/>
            <a:ext cx="4573964" cy="5699678"/>
          </a:xfrm>
          <a:prstGeom prst="rect">
            <a:avLst/>
          </a:prstGeom>
        </p:spPr>
      </p:pic>
    </p:spTree>
    <p:extLst>
      <p:ext uri="{BB962C8B-B14F-4D97-AF65-F5344CB8AC3E}">
        <p14:creationId xmlns:p14="http://schemas.microsoft.com/office/powerpoint/2010/main" val="3970074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HyBalance</a:t>
            </a:r>
            <a:r>
              <a:rPr lang="da-DK" dirty="0"/>
              <a:t> </a:t>
            </a:r>
            <a:r>
              <a:rPr lang="da-DK" dirty="0" err="1"/>
              <a:t>timetable</a:t>
            </a:r>
            <a:endParaRPr lang="da-DK" dirty="0"/>
          </a:p>
        </p:txBody>
      </p:sp>
      <p:sp>
        <p:nvSpPr>
          <p:cNvPr id="3" name="Pladsholder til indhold 2"/>
          <p:cNvSpPr>
            <a:spLocks noGrp="1"/>
          </p:cNvSpPr>
          <p:nvPr>
            <p:ph idx="1"/>
          </p:nvPr>
        </p:nvSpPr>
        <p:spPr/>
        <p:txBody>
          <a:bodyPr/>
          <a:lstStyle/>
          <a:p>
            <a:r>
              <a:rPr lang="en-US" dirty="0"/>
              <a:t>In 2016, construction of the hydrogen plant begins 
From the end of 2017, the plant is expected to be able to deliver hydrogen</a:t>
            </a:r>
            <a:endParaRPr lang="da-DK" dirty="0"/>
          </a:p>
        </p:txBody>
      </p:sp>
    </p:spTree>
    <p:extLst>
      <p:ext uri="{BB962C8B-B14F-4D97-AF65-F5344CB8AC3E}">
        <p14:creationId xmlns:p14="http://schemas.microsoft.com/office/powerpoint/2010/main" val="206767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484B7-3B33-81C3-28C2-BEACA91A9CA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9BE305D-26CD-8102-DA7F-985EACF14ED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84AE0FF6-164C-91A9-9D33-A51B8EE522F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A629198-75BC-8B6D-D23D-FF3661F886FE}"/>
              </a:ext>
            </a:extLst>
          </p:cNvPr>
          <p:cNvSpPr txBox="1"/>
          <p:nvPr/>
        </p:nvSpPr>
        <p:spPr>
          <a:xfrm>
            <a:off x="1488324" y="474550"/>
            <a:ext cx="16571075" cy="1113575"/>
          </a:xfrm>
          <a:prstGeom prst="rect">
            <a:avLst/>
          </a:prstGeom>
        </p:spPr>
        <p:txBody>
          <a:bodyPr wrap="square" lIns="0" tIns="0" rIns="0" bIns="0" rtlCol="0" anchor="t">
            <a:spAutoFit/>
          </a:bodyPr>
          <a:lstStyle/>
          <a:p>
            <a:pPr algn="l">
              <a:lnSpc>
                <a:spcPts val="9792"/>
              </a:lnSpc>
            </a:pPr>
            <a:r>
              <a:rPr lang="en-US" sz="5400" dirty="0">
                <a:solidFill>
                  <a:srgbClr val="2D4459"/>
                </a:solidFill>
                <a:latin typeface="Cabin 1"/>
                <a:ea typeface="Cabin 1"/>
                <a:cs typeface="Cabin 1"/>
                <a:sym typeface="Cabin 1"/>
              </a:rPr>
              <a:t>Power-To-X</a:t>
            </a:r>
            <a:endParaRPr lang="en-US" sz="6800" dirty="0">
              <a:solidFill>
                <a:srgbClr val="2D4459"/>
              </a:solidFill>
              <a:latin typeface="Cabin 1"/>
              <a:ea typeface="Cabin 1"/>
              <a:cs typeface="Cabin 1"/>
              <a:sym typeface="Cabin 1"/>
            </a:endParaRPr>
          </a:p>
        </p:txBody>
      </p:sp>
      <p:grpSp>
        <p:nvGrpSpPr>
          <p:cNvPr id="14" name="Group 2">
            <a:extLst>
              <a:ext uri="{FF2B5EF4-FFF2-40B4-BE49-F238E27FC236}">
                <a16:creationId xmlns:a16="http://schemas.microsoft.com/office/drawing/2014/main" id="{9BF99156-EDC8-82CF-C05F-F7E878EB8B29}"/>
              </a:ext>
            </a:extLst>
          </p:cNvPr>
          <p:cNvGrpSpPr/>
          <p:nvPr/>
        </p:nvGrpSpPr>
        <p:grpSpPr>
          <a:xfrm>
            <a:off x="-18198" y="1628386"/>
            <a:ext cx="14267597" cy="162313"/>
            <a:chOff x="0" y="0"/>
            <a:chExt cx="13299088" cy="142613"/>
          </a:xfrm>
        </p:grpSpPr>
        <p:sp>
          <p:nvSpPr>
            <p:cNvPr id="15" name="Freeform 3">
              <a:extLst>
                <a:ext uri="{FF2B5EF4-FFF2-40B4-BE49-F238E27FC236}">
                  <a16:creationId xmlns:a16="http://schemas.microsoft.com/office/drawing/2014/main" id="{6BB04925-2896-BF81-2E07-7B0D5AAF54A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descr="Dykkerringe [Bedst i Test 2024] Købeguide ⇒ Læs her">
            <a:extLst>
              <a:ext uri="{FF2B5EF4-FFF2-40B4-BE49-F238E27FC236}">
                <a16:creationId xmlns:a16="http://schemas.microsoft.com/office/drawing/2014/main" id="{718FA3C0-B14F-91A6-6D5A-CADEDCDC2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8" r="8095"/>
          <a:stretch/>
        </p:blipFill>
        <p:spPr bwMode="auto">
          <a:xfrm>
            <a:off x="11734800" y="2002747"/>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1F45F9FF-8D66-5DD1-4831-B834E6743D88}"/>
              </a:ext>
            </a:extLst>
          </p:cNvPr>
          <p:cNvSpPr txBox="1">
            <a:spLocks/>
          </p:cNvSpPr>
          <p:nvPr/>
        </p:nvSpPr>
        <p:spPr>
          <a:xfrm>
            <a:off x="1450752" y="3943976"/>
            <a:ext cx="6385314" cy="1041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dirty="0"/>
              <a:t>What is POWER to X?</a:t>
            </a:r>
          </a:p>
        </p:txBody>
      </p:sp>
      <p:sp>
        <p:nvSpPr>
          <p:cNvPr id="10" name="Titel 1">
            <a:extLst>
              <a:ext uri="{FF2B5EF4-FFF2-40B4-BE49-F238E27FC236}">
                <a16:creationId xmlns:a16="http://schemas.microsoft.com/office/drawing/2014/main" id="{F32B609D-B086-6993-150C-12C1C50D22C7}"/>
              </a:ext>
            </a:extLst>
          </p:cNvPr>
          <p:cNvSpPr txBox="1">
            <a:spLocks/>
          </p:cNvSpPr>
          <p:nvPr/>
        </p:nvSpPr>
        <p:spPr>
          <a:xfrm>
            <a:off x="1450752" y="5161231"/>
            <a:ext cx="6153869" cy="8239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dirty="0"/>
              <a:t>Why POWER to X?</a:t>
            </a:r>
          </a:p>
        </p:txBody>
      </p:sp>
      <p:sp>
        <p:nvSpPr>
          <p:cNvPr id="11" name="Titel 1">
            <a:extLst>
              <a:ext uri="{FF2B5EF4-FFF2-40B4-BE49-F238E27FC236}">
                <a16:creationId xmlns:a16="http://schemas.microsoft.com/office/drawing/2014/main" id="{A00E69A4-206F-EE30-47CE-AA97E4DF5578}"/>
              </a:ext>
            </a:extLst>
          </p:cNvPr>
          <p:cNvSpPr txBox="1">
            <a:spLocks/>
          </p:cNvSpPr>
          <p:nvPr/>
        </p:nvSpPr>
        <p:spPr>
          <a:xfrm>
            <a:off x="1450752" y="6152857"/>
            <a:ext cx="6153869" cy="8239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dirty="0"/>
              <a:t>How to POWER to X?</a:t>
            </a:r>
          </a:p>
        </p:txBody>
      </p:sp>
      <p:sp>
        <p:nvSpPr>
          <p:cNvPr id="12" name="Titel 1">
            <a:extLst>
              <a:ext uri="{FF2B5EF4-FFF2-40B4-BE49-F238E27FC236}">
                <a16:creationId xmlns:a16="http://schemas.microsoft.com/office/drawing/2014/main" id="{D58CC969-8A03-FFBC-2DB8-9384AA6019B1}"/>
              </a:ext>
            </a:extLst>
          </p:cNvPr>
          <p:cNvSpPr txBox="1">
            <a:spLocks/>
          </p:cNvSpPr>
          <p:nvPr/>
        </p:nvSpPr>
        <p:spPr>
          <a:xfrm>
            <a:off x="1450752" y="2177467"/>
            <a:ext cx="6385314" cy="16921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b="1" dirty="0"/>
              <a:t>Let's "dive" in:
</a:t>
            </a:r>
            <a:r>
              <a:rPr lang="en-US" sz="3000" b="1" dirty="0"/>
              <a:t>Energy for something we don't know what is yet</a:t>
            </a:r>
            <a:r>
              <a:rPr lang="en-US" sz="2800" b="1" dirty="0"/>
              <a:t>!</a:t>
            </a:r>
          </a:p>
        </p:txBody>
      </p:sp>
      <p:sp>
        <p:nvSpPr>
          <p:cNvPr id="13" name="Titel 1">
            <a:extLst>
              <a:ext uri="{FF2B5EF4-FFF2-40B4-BE49-F238E27FC236}">
                <a16:creationId xmlns:a16="http://schemas.microsoft.com/office/drawing/2014/main" id="{6ED0C4D2-4EE5-7C64-EB0F-5C543B7584E9}"/>
              </a:ext>
            </a:extLst>
          </p:cNvPr>
          <p:cNvSpPr txBox="1">
            <a:spLocks/>
          </p:cNvSpPr>
          <p:nvPr/>
        </p:nvSpPr>
        <p:spPr>
          <a:xfrm>
            <a:off x="1450752" y="7144483"/>
            <a:ext cx="6153869" cy="8239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dirty="0"/>
              <a:t>What about ATEX?</a:t>
            </a:r>
          </a:p>
        </p:txBody>
      </p:sp>
      <p:grpSp>
        <p:nvGrpSpPr>
          <p:cNvPr id="5" name="Group 4">
            <a:extLst>
              <a:ext uri="{FF2B5EF4-FFF2-40B4-BE49-F238E27FC236}">
                <a16:creationId xmlns:a16="http://schemas.microsoft.com/office/drawing/2014/main" id="{77F0F665-3400-0B69-9647-6F69FEB31315}"/>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EA0D8553-C74B-262F-8296-9ECC5853F70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logo for a company&#10;&#10;AI-generated content may be incorrect.">
              <a:extLst>
                <a:ext uri="{FF2B5EF4-FFF2-40B4-BE49-F238E27FC236}">
                  <a16:creationId xmlns:a16="http://schemas.microsoft.com/office/drawing/2014/main" id="{CEE909AC-BB43-C9A9-1F0B-9DC2DFED4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58561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Potential: Supply to the transport sector</a:t>
            </a:r>
            <a:endParaRPr lang="da-DK" dirty="0"/>
          </a:p>
        </p:txBody>
      </p:sp>
      <p:sp>
        <p:nvSpPr>
          <p:cNvPr id="3" name="Pladsholder til indhold 2"/>
          <p:cNvSpPr>
            <a:spLocks noGrp="1"/>
          </p:cNvSpPr>
          <p:nvPr>
            <p:ph idx="1"/>
          </p:nvPr>
        </p:nvSpPr>
        <p:spPr/>
        <p:txBody>
          <a:bodyPr>
            <a:normAutofit/>
          </a:bodyPr>
          <a:lstStyle/>
          <a:p>
            <a:r>
              <a:rPr lang="en-US" dirty="0"/>
              <a:t>The plant will be able to produce 230 Nm³/h hydrogen 
It will be able to keep 1000 hydrogen cars on the roads 
Also production for hydrogen buses and hydrogen forklifts
There is a need for more hydrogen cars to be rolled out 
There is a need for more filling stations that can service hydrogen cars and meet the need</a:t>
            </a:r>
            <a:endParaRPr lang="da-DK" dirty="0"/>
          </a:p>
        </p:txBody>
      </p:sp>
    </p:spTree>
    <p:extLst>
      <p:ext uri="{BB962C8B-B14F-4D97-AF65-F5344CB8AC3E}">
        <p14:creationId xmlns:p14="http://schemas.microsoft.com/office/powerpoint/2010/main" val="1279191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Potential: Supplementing energy to the natural gas grid</a:t>
            </a:r>
            <a:endParaRPr lang="da-DK" dirty="0"/>
          </a:p>
        </p:txBody>
      </p:sp>
      <p:sp>
        <p:nvSpPr>
          <p:cNvPr id="3" name="Pladsholder til indhold 2"/>
          <p:cNvSpPr>
            <a:spLocks noGrp="1"/>
          </p:cNvSpPr>
          <p:nvPr>
            <p:ph idx="1"/>
          </p:nvPr>
        </p:nvSpPr>
        <p:spPr/>
        <p:txBody>
          <a:bodyPr>
            <a:normAutofit/>
          </a:bodyPr>
          <a:lstStyle/>
          <a:p>
            <a:r>
              <a:rPr lang="en-US" dirty="0"/>
              <a:t>Denmark has a well-established natural gas network 
CO2 (from biogas) and hydrogen can be fused under high pressure - and can thereby form artificial methane 
The methane can be fed directly into the natural gas grid</a:t>
            </a:r>
            <a:endParaRPr lang="da-DK" dirty="0"/>
          </a:p>
        </p:txBody>
      </p:sp>
    </p:spTree>
    <p:extLst>
      <p:ext uri="{BB962C8B-B14F-4D97-AF65-F5344CB8AC3E}">
        <p14:creationId xmlns:p14="http://schemas.microsoft.com/office/powerpoint/2010/main" val="651668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Potential: Storage of larger amounts of hydrogen</a:t>
            </a:r>
            <a:endParaRPr lang="da-DK" dirty="0"/>
          </a:p>
        </p:txBody>
      </p:sp>
      <p:sp>
        <p:nvSpPr>
          <p:cNvPr id="6" name="Pladsholder til indhold 2"/>
          <p:cNvSpPr>
            <a:spLocks noGrp="1"/>
          </p:cNvSpPr>
          <p:nvPr>
            <p:ph idx="1"/>
          </p:nvPr>
        </p:nvSpPr>
        <p:spPr>
          <a:xfrm>
            <a:off x="914400" y="2400303"/>
            <a:ext cx="10245824" cy="6343598"/>
          </a:xfrm>
        </p:spPr>
        <p:txBody>
          <a:bodyPr/>
          <a:lstStyle/>
          <a:p>
            <a:pPr marL="685800" lvl="1" indent="-685800"/>
            <a:r>
              <a:rPr lang="en-US" dirty="0"/>
              <a:t>In North Jutland, close to Hobro, there are salt caverns that can eventually be used to store hydrogen and biogas on a larger scale</a:t>
            </a:r>
            <a:endParaRPr lang="da-DK" dirty="0">
              <a:sym typeface="Wingdings" panose="05000000000000000000" pitchFamily="2" charset="2"/>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2273" y="2983260"/>
            <a:ext cx="4854474" cy="4320480"/>
          </a:xfrm>
          <a:prstGeom prst="rect">
            <a:avLst/>
          </a:prstGeom>
        </p:spPr>
      </p:pic>
    </p:spTree>
    <p:extLst>
      <p:ext uri="{BB962C8B-B14F-4D97-AF65-F5344CB8AC3E}">
        <p14:creationId xmlns:p14="http://schemas.microsoft.com/office/powerpoint/2010/main" val="1139230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Summary: </a:t>
            </a:r>
            <a:r>
              <a:rPr lang="en-US" dirty="0" err="1"/>
              <a:t>HyBalance</a:t>
            </a:r>
            <a:r>
              <a:rPr lang="en-US" dirty="0"/>
              <a:t> promotes green transition</a:t>
            </a:r>
            <a:endParaRPr lang="da-DK" dirty="0"/>
          </a:p>
        </p:txBody>
      </p:sp>
      <p:sp>
        <p:nvSpPr>
          <p:cNvPr id="6" name="Pladsholder til indhold 2"/>
          <p:cNvSpPr>
            <a:spLocks noGrp="1"/>
          </p:cNvSpPr>
          <p:nvPr>
            <p:ph idx="1"/>
          </p:nvPr>
        </p:nvSpPr>
        <p:spPr>
          <a:xfrm>
            <a:off x="914400" y="2400303"/>
            <a:ext cx="16459200" cy="6343598"/>
          </a:xfrm>
        </p:spPr>
        <p:txBody>
          <a:bodyPr>
            <a:normAutofit/>
          </a:bodyPr>
          <a:lstStyle/>
          <a:p>
            <a:pPr marL="685800" lvl="1" indent="-685800"/>
            <a:r>
              <a:rPr lang="en-US" sz="3200" dirty="0" err="1"/>
              <a:t>HyBalance</a:t>
            </a:r>
            <a:r>
              <a:rPr lang="en-US" sz="3200" dirty="0"/>
              <a:t> converts wind turbine power to hydrogen
The hydrogen is sold to industry and the transport sector
</a:t>
            </a:r>
            <a:r>
              <a:rPr lang="en-US" sz="3200" dirty="0" err="1"/>
              <a:t>HyBalance</a:t>
            </a:r>
            <a:r>
              <a:rPr lang="en-US" sz="3200" dirty="0"/>
              <a:t> uncovers business models for when it is worthwhile to convert wind turbine power to hydrogen
</a:t>
            </a:r>
            <a:r>
              <a:rPr lang="en-US" sz="3200" dirty="0" err="1"/>
              <a:t>HyBalance</a:t>
            </a:r>
            <a:r>
              <a:rPr lang="en-US" sz="3200" dirty="0"/>
              <a:t> validates PEM technology
      </a:t>
            </a:r>
            <a:r>
              <a:rPr lang="en-US" sz="3200" dirty="0" err="1"/>
              <a:t>HyBalance</a:t>
            </a:r>
            <a:r>
              <a:rPr lang="en-US" sz="3200" dirty="0"/>
              <a:t> uncovers how hydrogen can contribute to making Denmark free of fossil energy sources</a:t>
            </a:r>
            <a:endParaRPr lang="da-DK" sz="3200" dirty="0"/>
          </a:p>
        </p:txBody>
      </p:sp>
      <p:pic>
        <p:nvPicPr>
          <p:cNvPr id="7" name="Picture 2"/>
          <p:cNvPicPr/>
          <p:nvPr/>
        </p:nvPicPr>
        <p:blipFill rotWithShape="1">
          <a:blip r:embed="rId2" cstate="print"/>
          <a:srcRect l="4047" t="70309" r="4285" b="1872"/>
          <a:stretch/>
        </p:blipFill>
        <p:spPr bwMode="auto">
          <a:xfrm>
            <a:off x="2951312" y="6439644"/>
            <a:ext cx="12097344" cy="20955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415412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9104" y="1687116"/>
            <a:ext cx="16273808" cy="1584176"/>
          </a:xfrm>
        </p:spPr>
        <p:txBody>
          <a:bodyPr/>
          <a:lstStyle/>
          <a:p>
            <a:pPr algn="ctr">
              <a:lnSpc>
                <a:spcPct val="150000"/>
              </a:lnSpc>
            </a:pPr>
            <a:r>
              <a:rPr lang="en-US" sz="6000" dirty="0"/>
              <a:t>Read more on www.hybalance.eu</a:t>
            </a:r>
            <a:endParaRPr lang="da-DK" sz="4800" dirty="0"/>
          </a:p>
        </p:txBody>
      </p:sp>
    </p:spTree>
    <p:extLst>
      <p:ext uri="{BB962C8B-B14F-4D97-AF65-F5344CB8AC3E}">
        <p14:creationId xmlns:p14="http://schemas.microsoft.com/office/powerpoint/2010/main" val="615644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0CCD7"/>
        </a:solidFill>
        <a:effectLst/>
      </p:bgPr>
    </p:bg>
    <p:spTree>
      <p:nvGrpSpPr>
        <p:cNvPr id="1" name=""/>
        <p:cNvGrpSpPr/>
        <p:nvPr/>
      </p:nvGrpSpPr>
      <p:grpSpPr>
        <a:xfrm>
          <a:off x="0" y="0"/>
          <a:ext cx="0" cy="0"/>
          <a:chOff x="0" y="0"/>
          <a:chExt cx="0" cy="0"/>
        </a:xfrm>
      </p:grpSpPr>
      <p:sp>
        <p:nvSpPr>
          <p:cNvPr id="6" name="Freeform 6"/>
          <p:cNvSpPr/>
          <p:nvPr/>
        </p:nvSpPr>
        <p:spPr>
          <a:xfrm>
            <a:off x="1908091" y="7113822"/>
            <a:ext cx="9481876" cy="1264085"/>
          </a:xfrm>
          <a:custGeom>
            <a:avLst/>
            <a:gdLst/>
            <a:ahLst/>
            <a:cxnLst/>
            <a:rect l="l" t="t" r="r" b="b"/>
            <a:pathLst>
              <a:path w="9481876" h="1264085">
                <a:moveTo>
                  <a:pt x="0" y="0"/>
                </a:moveTo>
                <a:lnTo>
                  <a:pt x="9481876" y="0"/>
                </a:lnTo>
                <a:lnTo>
                  <a:pt x="9481876" y="1264085"/>
                </a:lnTo>
                <a:lnTo>
                  <a:pt x="0" y="1264085"/>
                </a:lnTo>
                <a:lnTo>
                  <a:pt x="0" y="0"/>
                </a:lnTo>
                <a:close/>
              </a:path>
            </a:pathLst>
          </a:custGeom>
          <a:blipFill>
            <a:blip r:embed="rId3"/>
            <a:stretch>
              <a:fillRect l="-11683" t="-641230" r="-2553" b="-115662"/>
            </a:stretch>
          </a:blipFill>
        </p:spPr>
        <p:txBody>
          <a:bodyPr/>
          <a:lstStyle/>
          <a:p>
            <a:endParaRPr lang="en-US"/>
          </a:p>
        </p:txBody>
      </p:sp>
      <p:sp>
        <p:nvSpPr>
          <p:cNvPr id="7" name="Freeform 7"/>
          <p:cNvSpPr/>
          <p:nvPr/>
        </p:nvSpPr>
        <p:spPr>
          <a:xfrm>
            <a:off x="6898034" y="8903328"/>
            <a:ext cx="4491933" cy="942386"/>
          </a:xfrm>
          <a:custGeom>
            <a:avLst/>
            <a:gdLst/>
            <a:ahLst/>
            <a:cxnLst/>
            <a:rect l="l" t="t" r="r" b="b"/>
            <a:pathLst>
              <a:path w="4491933" h="942386">
                <a:moveTo>
                  <a:pt x="0" y="0"/>
                </a:moveTo>
                <a:lnTo>
                  <a:pt x="4491932" y="0"/>
                </a:lnTo>
                <a:lnTo>
                  <a:pt x="4491932" y="942386"/>
                </a:lnTo>
                <a:lnTo>
                  <a:pt x="0" y="942386"/>
                </a:lnTo>
                <a:lnTo>
                  <a:pt x="0" y="0"/>
                </a:lnTo>
                <a:close/>
              </a:path>
            </a:pathLst>
          </a:custGeom>
          <a:blipFill>
            <a:blip r:embed="rId4"/>
            <a:stretch>
              <a:fillRect/>
            </a:stretch>
          </a:blipFill>
        </p:spPr>
        <p:txBody>
          <a:bodyPr/>
          <a:lstStyle/>
          <a:p>
            <a:endParaRPr lang="en-US"/>
          </a:p>
        </p:txBody>
      </p:sp>
      <p:sp>
        <p:nvSpPr>
          <p:cNvPr id="8" name="Freeform 8"/>
          <p:cNvSpPr/>
          <p:nvPr/>
        </p:nvSpPr>
        <p:spPr>
          <a:xfrm>
            <a:off x="6342797" y="576897"/>
            <a:ext cx="5024424" cy="3793440"/>
          </a:xfrm>
          <a:custGeom>
            <a:avLst/>
            <a:gdLst/>
            <a:ahLst/>
            <a:cxnLst/>
            <a:rect l="l" t="t" r="r" b="b"/>
            <a:pathLst>
              <a:path w="5024424" h="3793440">
                <a:moveTo>
                  <a:pt x="0" y="0"/>
                </a:moveTo>
                <a:lnTo>
                  <a:pt x="5024425" y="0"/>
                </a:lnTo>
                <a:lnTo>
                  <a:pt x="5024425" y="3793440"/>
                </a:lnTo>
                <a:lnTo>
                  <a:pt x="0" y="3793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0" name="TextBox 10"/>
          <p:cNvSpPr txBox="1"/>
          <p:nvPr/>
        </p:nvSpPr>
        <p:spPr>
          <a:xfrm>
            <a:off x="1288295" y="9087289"/>
            <a:ext cx="2828306" cy="696595"/>
          </a:xfrm>
          <a:prstGeom prst="rect">
            <a:avLst/>
          </a:prstGeom>
        </p:spPr>
        <p:txBody>
          <a:bodyPr lIns="0" tIns="0" rIns="0" bIns="0" rtlCol="0" anchor="t">
            <a:spAutoFit/>
          </a:bodyPr>
          <a:lstStyle/>
          <a:p>
            <a:pPr algn="l">
              <a:lnSpc>
                <a:spcPts val="2840"/>
              </a:lnSpc>
            </a:pPr>
            <a:r>
              <a:rPr lang="en-US" sz="2000">
                <a:solidFill>
                  <a:srgbClr val="FFFFFF"/>
                </a:solidFill>
                <a:latin typeface="Cabin 2"/>
                <a:ea typeface="Cabin 2"/>
                <a:cs typeface="Cabin 2"/>
                <a:sym typeface="Cabin 2"/>
              </a:rPr>
              <a:t>tshore.eu@gmail.com</a:t>
            </a:r>
          </a:p>
          <a:p>
            <a:pPr algn="l">
              <a:lnSpc>
                <a:spcPts val="2840"/>
              </a:lnSpc>
            </a:pPr>
            <a:r>
              <a:rPr lang="en-US" sz="2000">
                <a:solidFill>
                  <a:srgbClr val="FFFFFF"/>
                </a:solidFill>
                <a:latin typeface="Cabin 2"/>
                <a:ea typeface="Cabin 2"/>
                <a:cs typeface="Cabin 2"/>
                <a:sym typeface="Cabin 2"/>
              </a:rPr>
              <a:t>t-shore.eu</a:t>
            </a:r>
          </a:p>
        </p:txBody>
      </p:sp>
      <p:sp>
        <p:nvSpPr>
          <p:cNvPr id="15" name="Freeform 7">
            <a:hlinkClick r:id="rId7" action="ppaction://hlinksldjump"/>
            <a:extLst>
              <a:ext uri="{FF2B5EF4-FFF2-40B4-BE49-F238E27FC236}">
                <a16:creationId xmlns:a16="http://schemas.microsoft.com/office/drawing/2014/main" id="{37F2957F-FDFE-713F-8CEC-DB0C7AB964B2}"/>
              </a:ext>
            </a:extLst>
          </p:cNvPr>
          <p:cNvSpPr/>
          <p:nvPr/>
        </p:nvSpPr>
        <p:spPr>
          <a:xfrm>
            <a:off x="11658600" y="7113822"/>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8"/>
            <a:stretch>
              <a:fillRect/>
            </a:stretch>
          </a:blipFill>
        </p:spPr>
        <p:txBody>
          <a:bodyPr/>
          <a:lstStyle/>
          <a:p>
            <a:endParaRPr lang="en-US"/>
          </a:p>
        </p:txBody>
      </p:sp>
      <p:pic>
        <p:nvPicPr>
          <p:cNvPr id="2" name="Billede 1">
            <a:extLst>
              <a:ext uri="{FF2B5EF4-FFF2-40B4-BE49-F238E27FC236}">
                <a16:creationId xmlns:a16="http://schemas.microsoft.com/office/drawing/2014/main" id="{F8B43D2A-45B3-484F-CA54-4850B5AACD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72200" y="5143500"/>
            <a:ext cx="2667239" cy="1192264"/>
          </a:xfrm>
          <a:prstGeom prst="rect">
            <a:avLst/>
          </a:prstGeom>
        </p:spPr>
      </p:pic>
      <p:pic>
        <p:nvPicPr>
          <p:cNvPr id="3" name="Billede 2">
            <a:extLst>
              <a:ext uri="{FF2B5EF4-FFF2-40B4-BE49-F238E27FC236}">
                <a16:creationId xmlns:a16="http://schemas.microsoft.com/office/drawing/2014/main" id="{CE293038-5979-8C72-2218-523AD2097E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7315" y="4758046"/>
            <a:ext cx="1558072" cy="17414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152D3-63FA-8F14-0A4A-988C3168ECB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7A8E70-7572-B0A4-0604-BFFF8E9743A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D68F4E1-0D98-B723-4117-73F66559234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4350003-78A9-7C37-D51A-36BA26805184}"/>
              </a:ext>
            </a:extLst>
          </p:cNvPr>
          <p:cNvSpPr txBox="1"/>
          <p:nvPr/>
        </p:nvSpPr>
        <p:spPr>
          <a:xfrm>
            <a:off x="1488324" y="474550"/>
            <a:ext cx="16571075" cy="1113575"/>
          </a:xfrm>
          <a:prstGeom prst="rect">
            <a:avLst/>
          </a:prstGeom>
        </p:spPr>
        <p:txBody>
          <a:bodyPr wrap="square" lIns="0" tIns="0" rIns="0" bIns="0" rtlCol="0" anchor="t">
            <a:spAutoFit/>
          </a:bodyPr>
          <a:lstStyle/>
          <a:p>
            <a:pPr algn="l">
              <a:lnSpc>
                <a:spcPts val="9792"/>
              </a:lnSpc>
            </a:pPr>
            <a:r>
              <a:rPr lang="en-US" sz="5400" dirty="0">
                <a:solidFill>
                  <a:srgbClr val="2D4459"/>
                </a:solidFill>
                <a:latin typeface="Cabin 1"/>
                <a:ea typeface="Cabin 1"/>
                <a:cs typeface="Cabin 1"/>
                <a:sym typeface="Cabin 1"/>
              </a:rPr>
              <a:t>Power-To-X</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166D6344-A250-5ABF-80F2-91BE21D2B26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22CFCC3-59EA-DB48-64A9-06CA3783B02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kstfelt 3">
            <a:extLst>
              <a:ext uri="{FF2B5EF4-FFF2-40B4-BE49-F238E27FC236}">
                <a16:creationId xmlns:a16="http://schemas.microsoft.com/office/drawing/2014/main" id="{1D773309-50B5-6402-1E9A-D9F087C58474}"/>
              </a:ext>
            </a:extLst>
          </p:cNvPr>
          <p:cNvSpPr txBox="1"/>
          <p:nvPr/>
        </p:nvSpPr>
        <p:spPr>
          <a:xfrm>
            <a:off x="1371600" y="3494473"/>
            <a:ext cx="9443114" cy="2246769"/>
          </a:xfrm>
          <a:prstGeom prst="rect">
            <a:avLst/>
          </a:prstGeom>
          <a:noFill/>
        </p:spPr>
        <p:txBody>
          <a:bodyPr wrap="square">
            <a:spAutoFit/>
          </a:bodyPr>
          <a:lstStyle/>
          <a:p>
            <a:r>
              <a:rPr lang="en-US" sz="2800" dirty="0">
                <a:latin typeface="Roboto" panose="02000000000000000000" pitchFamily="2" charset="0"/>
              </a:rPr>
              <a:t>Power-to-X (</a:t>
            </a:r>
            <a:r>
              <a:rPr lang="en-US" sz="2800" dirty="0" err="1">
                <a:latin typeface="Roboto" panose="02000000000000000000" pitchFamily="2" charset="0"/>
              </a:rPr>
              <a:t>PtX</a:t>
            </a:r>
            <a:r>
              <a:rPr lang="en-US" sz="2800" dirty="0">
                <a:latin typeface="Roboto" panose="02000000000000000000" pitchFamily="2" charset="0"/>
              </a:rPr>
              <a:t>) covers a number of technologies, all of which are based on the fact that electricity is used to produce hydrogen. 
In Denmark, they talk about Power-to-X, while abroad they call it green hydrogen or: </a:t>
            </a:r>
            <a:r>
              <a:rPr lang="en-US" sz="2800" dirty="0" err="1">
                <a:latin typeface="Roboto" panose="02000000000000000000" pitchFamily="2" charset="0"/>
              </a:rPr>
              <a:t>Electrofuels</a:t>
            </a:r>
            <a:r>
              <a:rPr lang="en-US" sz="2800" dirty="0">
                <a:latin typeface="Roboto" panose="02000000000000000000" pitchFamily="2" charset="0"/>
              </a:rPr>
              <a:t> or E-fuels.</a:t>
            </a:r>
            <a:endParaRPr lang="da-DK" sz="2800" dirty="0"/>
          </a:p>
        </p:txBody>
      </p:sp>
      <p:sp>
        <p:nvSpPr>
          <p:cNvPr id="9" name="Tekstfelt 8">
            <a:extLst>
              <a:ext uri="{FF2B5EF4-FFF2-40B4-BE49-F238E27FC236}">
                <a16:creationId xmlns:a16="http://schemas.microsoft.com/office/drawing/2014/main" id="{8FE735C4-49E5-1069-AB63-742E0DE6A73D}"/>
              </a:ext>
            </a:extLst>
          </p:cNvPr>
          <p:cNvSpPr txBox="1"/>
          <p:nvPr/>
        </p:nvSpPr>
        <p:spPr>
          <a:xfrm>
            <a:off x="1376149" y="6099562"/>
            <a:ext cx="9443114" cy="2677656"/>
          </a:xfrm>
          <a:prstGeom prst="rect">
            <a:avLst/>
          </a:prstGeom>
          <a:noFill/>
        </p:spPr>
        <p:txBody>
          <a:bodyPr wrap="square">
            <a:spAutoFit/>
          </a:bodyPr>
          <a:lstStyle/>
          <a:p>
            <a:r>
              <a:rPr lang="en-US" sz="2800" dirty="0">
                <a:latin typeface="Roboto" panose="02000000000000000000" pitchFamily="2" charset="0"/>
              </a:rPr>
              <a:t>Both concepts describe the process by which electricity and water are converted into green hydrogen through electrolysis. 
The hydrogen can be used directly in e.g. trucks, ferries or industry, but it can also be further converted into other fuels.</a:t>
            </a:r>
            <a:endParaRPr lang="da-DK" sz="2800" dirty="0"/>
          </a:p>
        </p:txBody>
      </p:sp>
      <p:pic>
        <p:nvPicPr>
          <p:cNvPr id="13" name="Picture 4" descr="Power to X kan få klimaligningen til at gå op -">
            <a:extLst>
              <a:ext uri="{FF2B5EF4-FFF2-40B4-BE49-F238E27FC236}">
                <a16:creationId xmlns:a16="http://schemas.microsoft.com/office/drawing/2014/main" id="{D0C83D4F-A5AA-B32D-FCEA-EB970EC193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01"/>
          <a:stretch/>
        </p:blipFill>
        <p:spPr bwMode="auto">
          <a:xfrm>
            <a:off x="11375921" y="3420421"/>
            <a:ext cx="5921480" cy="3446158"/>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11824CCD-5F7C-1AA6-CB10-2882036F6F2D}"/>
              </a:ext>
            </a:extLst>
          </p:cNvPr>
          <p:cNvSpPr txBox="1"/>
          <p:nvPr/>
        </p:nvSpPr>
        <p:spPr>
          <a:xfrm>
            <a:off x="1371600" y="2244728"/>
            <a:ext cx="9448800" cy="954107"/>
          </a:xfrm>
          <a:prstGeom prst="rect">
            <a:avLst/>
          </a:prstGeom>
          <a:noFill/>
        </p:spPr>
        <p:txBody>
          <a:bodyPr wrap="square">
            <a:spAutoFit/>
          </a:bodyPr>
          <a:lstStyle/>
          <a:p>
            <a:r>
              <a:rPr lang="en-US" sz="2800" dirty="0">
                <a:latin typeface="Roboto" panose="02000000000000000000" pitchFamily="2" charset="0"/>
              </a:rPr>
              <a:t>The Danish Energy Agency assesses that </a:t>
            </a:r>
            <a:r>
              <a:rPr lang="en-US" sz="2800" dirty="0" err="1">
                <a:latin typeface="Roboto" panose="02000000000000000000" pitchFamily="2" charset="0"/>
              </a:rPr>
              <a:t>PtX</a:t>
            </a:r>
            <a:r>
              <a:rPr lang="en-US" sz="2800" dirty="0">
                <a:latin typeface="Roboto" panose="02000000000000000000" pitchFamily="2" charset="0"/>
              </a:rPr>
              <a:t> can become an important piece in Denmark's future energy system.</a:t>
            </a:r>
            <a:endParaRPr lang="da-DK" sz="2800" dirty="0"/>
          </a:p>
        </p:txBody>
      </p:sp>
      <p:grpSp>
        <p:nvGrpSpPr>
          <p:cNvPr id="6" name="Group 5">
            <a:extLst>
              <a:ext uri="{FF2B5EF4-FFF2-40B4-BE49-F238E27FC236}">
                <a16:creationId xmlns:a16="http://schemas.microsoft.com/office/drawing/2014/main" id="{E7F58FA0-D4CC-A071-6E2D-5F8C6F27FE4B}"/>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3AEE92F5-BD9E-ADAA-F231-681B18CE643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0C65F2F3-FD10-9516-3BD3-6CE6D87A5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8226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C258-1468-D76B-B167-A42CEA88DE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51BBD40-B6AB-D267-49FD-1A59498904E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7085630-A7E2-2F86-F68F-4D41BD5556F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7A003B6-B15D-9655-3CD3-3584C8869D75}"/>
              </a:ext>
            </a:extLst>
          </p:cNvPr>
          <p:cNvSpPr txBox="1"/>
          <p:nvPr/>
        </p:nvSpPr>
        <p:spPr>
          <a:xfrm>
            <a:off x="1488324" y="474550"/>
            <a:ext cx="16571075" cy="1113575"/>
          </a:xfrm>
          <a:prstGeom prst="rect">
            <a:avLst/>
          </a:prstGeom>
        </p:spPr>
        <p:txBody>
          <a:bodyPr wrap="square" lIns="0" tIns="0" rIns="0" bIns="0" rtlCol="0" anchor="t">
            <a:spAutoFit/>
          </a:bodyPr>
          <a:lstStyle/>
          <a:p>
            <a:pPr algn="l">
              <a:lnSpc>
                <a:spcPts val="9792"/>
              </a:lnSpc>
            </a:pPr>
            <a:r>
              <a:rPr lang="da-DK" sz="5400" b="1" i="0" dirty="0">
                <a:solidFill>
                  <a:srgbClr val="000000"/>
                </a:solidFill>
                <a:effectLst/>
                <a:latin typeface="Tshore"/>
              </a:rPr>
              <a:t>The </a:t>
            </a:r>
            <a:r>
              <a:rPr lang="da-DK" sz="5400" b="1" i="0" dirty="0" err="1">
                <a:solidFill>
                  <a:srgbClr val="000000"/>
                </a:solidFill>
                <a:effectLst/>
                <a:latin typeface="Tshore"/>
              </a:rPr>
              <a:t>history</a:t>
            </a:r>
            <a:r>
              <a:rPr lang="da-DK" sz="5400" b="1" i="0" dirty="0">
                <a:solidFill>
                  <a:srgbClr val="000000"/>
                </a:solidFill>
                <a:effectLst/>
                <a:latin typeface="Tshore"/>
              </a:rPr>
              <a:t> of Power-to-X</a:t>
            </a:r>
            <a:endParaRPr lang="en-US" sz="6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9D742A51-4F6C-0A75-58B3-B470E3FEDE9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1FC6AB6-EF1A-36CD-B4C7-8A9FCF4BFFE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8" name="TextBox 5">
            <a:extLst>
              <a:ext uri="{FF2B5EF4-FFF2-40B4-BE49-F238E27FC236}">
                <a16:creationId xmlns:a16="http://schemas.microsoft.com/office/drawing/2014/main" id="{7402B405-2162-C700-ADAF-DF220E286549}"/>
              </a:ext>
            </a:extLst>
          </p:cNvPr>
          <p:cNvSpPr txBox="1"/>
          <p:nvPr/>
        </p:nvSpPr>
        <p:spPr>
          <a:xfrm>
            <a:off x="1392606" y="2628900"/>
            <a:ext cx="7217994" cy="4308872"/>
          </a:xfrm>
          <a:prstGeom prst="rect">
            <a:avLst/>
          </a:prstGeom>
        </p:spPr>
        <p:txBody>
          <a:bodyPr wrap="square" lIns="0" tIns="0" rIns="0" bIns="0" rtlCol="0" anchor="t">
            <a:spAutoFit/>
          </a:bodyPr>
          <a:lstStyle/>
          <a:p>
            <a:pPr algn="l">
              <a:lnSpc>
                <a:spcPts val="4200"/>
              </a:lnSpc>
            </a:pPr>
            <a:r>
              <a:rPr lang="en-US" sz="3600" b="0" i="0" dirty="0">
                <a:solidFill>
                  <a:srgbClr val="000000"/>
                </a:solidFill>
                <a:effectLst/>
                <a:latin typeface="Tshore"/>
              </a:rPr>
              <a:t>The story behind the development of Power-to-X from the first electrolysis experiments to the first Power-to-X plants in Denmark and the future for Power-to-X.</a:t>
            </a:r>
          </a:p>
          <a:p>
            <a:pPr algn="l">
              <a:lnSpc>
                <a:spcPts val="4200"/>
              </a:lnSpc>
            </a:pPr>
            <a:endParaRPr lang="en-US" sz="3600" dirty="0">
              <a:solidFill>
                <a:srgbClr val="000000"/>
              </a:solidFill>
              <a:latin typeface="Tshore"/>
              <a:ea typeface="Cabin 3"/>
              <a:cs typeface="Cabin 3"/>
              <a:sym typeface="Cabin 3"/>
            </a:endParaRPr>
          </a:p>
          <a:p>
            <a:pPr>
              <a:lnSpc>
                <a:spcPts val="4200"/>
              </a:lnSpc>
            </a:pPr>
            <a:r>
              <a:rPr lang="en-US" sz="3600" dirty="0">
                <a:solidFill>
                  <a:srgbClr val="000000"/>
                </a:solidFill>
                <a:latin typeface="Tshore"/>
                <a:ea typeface="Cabin 3"/>
                <a:cs typeface="Cabin 3"/>
                <a:sym typeface="Cabin 3"/>
              </a:rPr>
              <a:t>- </a:t>
            </a:r>
            <a:r>
              <a:rPr lang="da-DK" sz="3600" b="1" i="0" dirty="0" err="1">
                <a:solidFill>
                  <a:srgbClr val="000000"/>
                </a:solidFill>
                <a:effectLst/>
                <a:latin typeface="Tshore"/>
              </a:rPr>
              <a:t>Electrolysis</a:t>
            </a:r>
            <a:r>
              <a:rPr lang="da-DK" sz="3600" b="1" i="0" dirty="0">
                <a:solidFill>
                  <a:srgbClr val="000000"/>
                </a:solidFill>
                <a:effectLst/>
                <a:latin typeface="Tshore"/>
              </a:rPr>
              <a:t> </a:t>
            </a:r>
            <a:r>
              <a:rPr lang="en-US" sz="3600" b="0" i="0" dirty="0">
                <a:solidFill>
                  <a:srgbClr val="000000"/>
                </a:solidFill>
                <a:effectLst/>
                <a:latin typeface="Tshore"/>
              </a:rPr>
              <a:t>As far back as </a:t>
            </a:r>
            <a:r>
              <a:rPr lang="en-US" sz="3600" b="1" i="0" dirty="0">
                <a:solidFill>
                  <a:srgbClr val="000000"/>
                </a:solidFill>
                <a:effectLst/>
                <a:latin typeface="Tshore"/>
              </a:rPr>
              <a:t>1839</a:t>
            </a:r>
            <a:endParaRPr lang="da-DK" sz="3600" b="1" i="0" dirty="0">
              <a:solidFill>
                <a:srgbClr val="000000"/>
              </a:solidFill>
              <a:effectLst/>
              <a:latin typeface="Tshore"/>
            </a:endParaRPr>
          </a:p>
          <a:p>
            <a:pPr algn="l">
              <a:lnSpc>
                <a:spcPts val="4200"/>
              </a:lnSpc>
            </a:pPr>
            <a:endParaRPr lang="en-US" sz="3500" dirty="0">
              <a:solidFill>
                <a:srgbClr val="515454"/>
              </a:solidFill>
              <a:latin typeface="Cabin 3"/>
              <a:ea typeface="Cabin 3"/>
              <a:cs typeface="Cabin 3"/>
              <a:sym typeface="Cabin 3"/>
            </a:endParaRPr>
          </a:p>
        </p:txBody>
      </p:sp>
      <p:pic>
        <p:nvPicPr>
          <p:cNvPr id="14" name="Billede 13">
            <a:extLst>
              <a:ext uri="{FF2B5EF4-FFF2-40B4-BE49-F238E27FC236}">
                <a16:creationId xmlns:a16="http://schemas.microsoft.com/office/drawing/2014/main" id="{B19827A1-E119-3D6C-E6B3-C754A0BF9B56}"/>
              </a:ext>
            </a:extLst>
          </p:cNvPr>
          <p:cNvPicPr>
            <a:picLocks noChangeAspect="1"/>
          </p:cNvPicPr>
          <p:nvPr/>
        </p:nvPicPr>
        <p:blipFill>
          <a:blip r:embed="rId3"/>
          <a:stretch>
            <a:fillRect/>
          </a:stretch>
        </p:blipFill>
        <p:spPr>
          <a:xfrm>
            <a:off x="9324090" y="2359083"/>
            <a:ext cx="6677910" cy="6473161"/>
          </a:xfrm>
          <a:prstGeom prst="rect">
            <a:avLst/>
          </a:prstGeom>
        </p:spPr>
      </p:pic>
      <p:grpSp>
        <p:nvGrpSpPr>
          <p:cNvPr id="4" name="Group 3">
            <a:extLst>
              <a:ext uri="{FF2B5EF4-FFF2-40B4-BE49-F238E27FC236}">
                <a16:creationId xmlns:a16="http://schemas.microsoft.com/office/drawing/2014/main" id="{561553E7-4F87-F4B8-39FA-78999F56D417}"/>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3CCD62BE-2CAC-A8AA-8B5E-31847630EDE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for a company&#10;&#10;AI-generated content may be incorrect.">
              <a:extLst>
                <a:ext uri="{FF2B5EF4-FFF2-40B4-BE49-F238E27FC236}">
                  <a16:creationId xmlns:a16="http://schemas.microsoft.com/office/drawing/2014/main" id="{FEBA981F-741B-CACA-C85F-9D8AF1AB9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31808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E021C-8FC9-4770-D52B-138065FBE5C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16934B-EA3F-22DE-35E3-311D9BD0842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E70558E-4B97-DC3E-1E2F-9A20875E9DC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76366F4-5400-7008-46BF-7F7CF77B381C}"/>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i="0" dirty="0">
                <a:solidFill>
                  <a:srgbClr val="000000"/>
                </a:solidFill>
                <a:effectLst/>
                <a:latin typeface="Tshore"/>
              </a:rPr>
              <a:t>What can we learn from Denmark's first Power-to-X factory?</a:t>
            </a:r>
            <a:endParaRPr lang="en-US" sz="48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0CCDADD8-FF54-FA6A-442C-348D621C646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B09AA6A-CDC4-0EB9-BA78-01D779BDEC9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27CADD58-EDC3-C70D-3B84-3920C10F80C1}"/>
              </a:ext>
            </a:extLst>
          </p:cNvPr>
          <p:cNvSpPr txBox="1"/>
          <p:nvPr/>
        </p:nvSpPr>
        <p:spPr>
          <a:xfrm>
            <a:off x="838200" y="1974475"/>
            <a:ext cx="11485194" cy="6278642"/>
          </a:xfrm>
          <a:prstGeom prst="rect">
            <a:avLst/>
          </a:prstGeom>
        </p:spPr>
        <p:txBody>
          <a:bodyPr wrap="square" lIns="0" tIns="0" rIns="0" bIns="0" rtlCol="0" anchor="t">
            <a:spAutoFit/>
          </a:bodyPr>
          <a:lstStyle/>
          <a:p>
            <a:r>
              <a:rPr lang="en-US" sz="2400" b="1" dirty="0"/>
              <a:t>The </a:t>
            </a:r>
            <a:r>
              <a:rPr lang="en-US" sz="2400" b="1" dirty="0" err="1"/>
              <a:t>HyBalance</a:t>
            </a:r>
            <a:r>
              <a:rPr lang="en-US" sz="2400" b="1" dirty="0"/>
              <a:t> Project in Hobro</a:t>
            </a:r>
            <a:endParaRPr lang="en-US" sz="2400" dirty="0"/>
          </a:p>
          <a:p>
            <a:pPr marL="457200" indent="-457200">
              <a:buFont typeface="Arial" panose="020B0604020202020204" pitchFamily="34" charset="0"/>
              <a:buChar char="•"/>
            </a:pPr>
            <a:r>
              <a:rPr lang="en-US" sz="2400" dirty="0"/>
              <a:t>The demonstration plant produces hydrogen via PEM electrolysis using electricity and water</a:t>
            </a:r>
          </a:p>
          <a:p>
            <a:pPr marL="457200" indent="-457200">
              <a:buFont typeface="Arial" panose="020B0604020202020204" pitchFamily="34" charset="0"/>
              <a:buChar char="•"/>
            </a:pPr>
            <a:r>
              <a:rPr lang="en-US" sz="2400" dirty="0"/>
              <a:t>The plant will continue producing hydrogen for many years to come</a:t>
            </a:r>
          </a:p>
          <a:p>
            <a:endParaRPr lang="en-US" sz="2400" b="1" dirty="0"/>
          </a:p>
          <a:p>
            <a:r>
              <a:rPr lang="en-US" sz="2400" b="1" dirty="0"/>
              <a:t>Production and Technology</a:t>
            </a:r>
            <a:endParaRPr lang="en-US" sz="2400" dirty="0"/>
          </a:p>
          <a:p>
            <a:pPr marL="457200" indent="-457200">
              <a:buFont typeface="Arial" panose="020B0604020202020204" pitchFamily="34" charset="0"/>
              <a:buChar char="•"/>
            </a:pPr>
            <a:r>
              <a:rPr lang="en-US" sz="2400" dirty="0"/>
              <a:t>Since mid-2018, 120,000 kg of hydrogen has been produced (as of 1 September 2020)</a:t>
            </a:r>
          </a:p>
          <a:p>
            <a:pPr marL="457200" indent="-457200">
              <a:buFont typeface="Arial" panose="020B0604020202020204" pitchFamily="34" charset="0"/>
              <a:buChar char="•"/>
            </a:pPr>
            <a:r>
              <a:rPr lang="en-US" sz="2400" dirty="0"/>
              <a:t>Hydrogen enables greater capacity for storing electricity</a:t>
            </a:r>
          </a:p>
          <a:p>
            <a:pPr marL="457200" indent="-457200">
              <a:buFont typeface="Arial" panose="020B0604020202020204" pitchFamily="34" charset="0"/>
              <a:buChar char="•"/>
            </a:pPr>
            <a:r>
              <a:rPr lang="en-US" sz="2400" dirty="0"/>
              <a:t>Electrolysis technology is well-known, but here applied on a large scale</a:t>
            </a:r>
          </a:p>
          <a:p>
            <a:pPr marL="457200" indent="-457200">
              <a:buFont typeface="Arial" panose="020B0604020202020204" pitchFamily="34" charset="0"/>
              <a:buChar char="•"/>
            </a:pPr>
            <a:r>
              <a:rPr lang="en-US" sz="2400" dirty="0"/>
              <a:t>Large-scale storage of surplus wind power makes wind energy more economically attractive</a:t>
            </a:r>
          </a:p>
          <a:p>
            <a:endParaRPr lang="en-US" sz="2400" b="1" dirty="0"/>
          </a:p>
          <a:p>
            <a:r>
              <a:rPr lang="en-US" sz="2400" b="1" dirty="0"/>
              <a:t>Contribution to the Power Grid</a:t>
            </a:r>
            <a:endParaRPr lang="en-US" sz="2400" dirty="0"/>
          </a:p>
          <a:p>
            <a:pPr marL="457200" indent="-457200">
              <a:buFont typeface="Arial" panose="020B0604020202020204" pitchFamily="34" charset="0"/>
              <a:buChar char="•"/>
            </a:pPr>
            <a:r>
              <a:rPr lang="en-US" sz="2400" dirty="0"/>
              <a:t>The plant demonstrates how hydrogen production can help balance the electricity grid</a:t>
            </a:r>
          </a:p>
          <a:p>
            <a:pPr marL="457200" indent="-457200">
              <a:buFont typeface="Arial" panose="020B0604020202020204" pitchFamily="34" charset="0"/>
              <a:buChar char="•"/>
            </a:pPr>
            <a:r>
              <a:rPr lang="en-US" sz="2400" dirty="0" err="1"/>
              <a:t>HyBalance</a:t>
            </a:r>
            <a:r>
              <a:rPr lang="en-US" sz="2400" dirty="0"/>
              <a:t> is approved by Energinet (the Danish supply grid) to participate in all electricity markets</a:t>
            </a:r>
          </a:p>
          <a:p>
            <a:pPr marL="457200" indent="-457200">
              <a:buFont typeface="Arial" panose="020B0604020202020204" pitchFamily="34" charset="0"/>
              <a:buChar char="•"/>
            </a:pPr>
            <a:r>
              <a:rPr lang="en-US" sz="2400" dirty="0"/>
              <a:t>Provides system services to help maintain balance in the power grid</a:t>
            </a:r>
            <a:endParaRPr lang="en-US" sz="2400" dirty="0">
              <a:solidFill>
                <a:srgbClr val="515454"/>
              </a:solidFill>
              <a:latin typeface="Cabin 3"/>
              <a:ea typeface="Cabin 3"/>
              <a:cs typeface="Cabin 3"/>
              <a:sym typeface="Cabin 3"/>
            </a:endParaRPr>
          </a:p>
        </p:txBody>
      </p:sp>
      <p:pic>
        <p:nvPicPr>
          <p:cNvPr id="6" name="Bilde 20">
            <a:extLst>
              <a:ext uri="{FF2B5EF4-FFF2-40B4-BE49-F238E27FC236}">
                <a16:creationId xmlns:a16="http://schemas.microsoft.com/office/drawing/2014/main" id="{3DD0572A-D05E-5A11-47AA-76543947A6B0}"/>
              </a:ext>
            </a:extLst>
          </p:cNvPr>
          <p:cNvPicPr>
            <a:picLocks noChangeAspect="1"/>
          </p:cNvPicPr>
          <p:nvPr/>
        </p:nvPicPr>
        <p:blipFill>
          <a:blip r:embed="rId3">
            <a:extLst>
              <a:ext uri="{28A0092B-C50C-407E-A947-70E740481C1C}">
                <a14:useLocalDpi xmlns:a14="http://schemas.microsoft.com/office/drawing/2010/main" val="0"/>
              </a:ext>
            </a:extLst>
          </a:blip>
          <a:srcRect l="17095" r="17095"/>
          <a:stretch/>
        </p:blipFill>
        <p:spPr>
          <a:xfrm>
            <a:off x="12589970" y="2348261"/>
            <a:ext cx="5469429" cy="6224562"/>
          </a:xfrm>
          <a:prstGeom prst="rect">
            <a:avLst/>
          </a:prstGeom>
        </p:spPr>
      </p:pic>
      <p:grpSp>
        <p:nvGrpSpPr>
          <p:cNvPr id="8" name="Group 7">
            <a:extLst>
              <a:ext uri="{FF2B5EF4-FFF2-40B4-BE49-F238E27FC236}">
                <a16:creationId xmlns:a16="http://schemas.microsoft.com/office/drawing/2014/main" id="{C65C0082-CE70-473D-C2E8-7C7496EB8C6D}"/>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24B7302-99AF-8A9E-3CCC-CD3B921B2E8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461FDF5E-8E2F-1554-A72B-B533BCAFA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910586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864B32B-7570-4F46-B5AC-BA51E395E1E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237cf1-c2b4-442d-ab59-c95adcaca29d" xsi:nil="true"/>
    <lcf76f155ced4ddcb4097134ff3c332f xmlns="55d42564-371e-4862-a016-910755099a0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969A2F7BF8344BA2FAE572EB0BC24D" ma:contentTypeVersion="14" ma:contentTypeDescription="Create a new document." ma:contentTypeScope="" ma:versionID="be41fc80f5edd2609aefbe2cb0fe6bf8">
  <xsd:schema xmlns:xsd="http://www.w3.org/2001/XMLSchema" xmlns:xs="http://www.w3.org/2001/XMLSchema" xmlns:p="http://schemas.microsoft.com/office/2006/metadata/properties" xmlns:ns2="55d42564-371e-4862-a016-910755099a0b" xmlns:ns3="4c237cf1-c2b4-442d-ab59-c95adcaca29d" targetNamespace="http://schemas.microsoft.com/office/2006/metadata/properties" ma:root="true" ma:fieldsID="6fdfc3847e6b6443148ae60fbe128e21" ns2:_="" ns3:_="">
    <xsd:import namespace="55d42564-371e-4862-a016-910755099a0b"/>
    <xsd:import namespace="4c237cf1-c2b4-442d-ab59-c95adcaca2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2564-371e-4862-a016-910755099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e7c6193-cc88-4757-8932-f65794e9574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237cf1-c2b4-442d-ab59-c95adcaca2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3aa7bc-52ab-4d24-a227-8aff3bd9d8f4}" ma:internalName="TaxCatchAll" ma:showField="CatchAllData" ma:web="4c237cf1-c2b4-442d-ab59-c95adcaca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D5F958-FD52-40DF-A357-1FA53DEB3B6E}">
  <ds:schemaRefs>
    <ds:schemaRef ds:uri="4c237cf1-c2b4-442d-ab59-c95adcaca29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5d42564-371e-4862-a016-910755099a0b"/>
    <ds:schemaRef ds:uri="http://www.w3.org/XML/1998/namespace"/>
  </ds:schemaRefs>
</ds:datastoreItem>
</file>

<file path=customXml/itemProps2.xml><?xml version="1.0" encoding="utf-8"?>
<ds:datastoreItem xmlns:ds="http://schemas.openxmlformats.org/officeDocument/2006/customXml" ds:itemID="{B2E8DF9B-6609-4CAD-A6A3-5B5292A88667}"/>
</file>

<file path=customXml/itemProps3.xml><?xml version="1.0" encoding="utf-8"?>
<ds:datastoreItem xmlns:ds="http://schemas.openxmlformats.org/officeDocument/2006/customXml" ds:itemID="{C0FD3CA7-8855-4370-988D-06FBEA463F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3911</TotalTime>
  <Words>3562</Words>
  <Application>Microsoft Office PowerPoint</Application>
  <PresentationFormat>Custom</PresentationFormat>
  <Paragraphs>309</Paragraphs>
  <Slides>65</Slides>
  <Notes>43</Notes>
  <HiddenSlides>0</HiddenSlides>
  <MMClips>3</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65</vt:i4>
      </vt:variant>
    </vt:vector>
  </HeadingPairs>
  <TitlesOfParts>
    <vt:vector size="85" baseType="lpstr">
      <vt:lpstr>Wingdings</vt:lpstr>
      <vt:lpstr>Segoe UI</vt:lpstr>
      <vt:lpstr>Tshore</vt:lpstr>
      <vt:lpstr>Arial</vt:lpstr>
      <vt:lpstr>Cabin 3</vt:lpstr>
      <vt:lpstr>Trade Gothic LT Std</vt:lpstr>
      <vt:lpstr>Questa-Regular</vt:lpstr>
      <vt:lpstr>Calibri</vt:lpstr>
      <vt:lpstr>Google Sans</vt:lpstr>
      <vt:lpstr>Segoe UI Semibold</vt:lpstr>
      <vt:lpstr>Mark-Pro</vt:lpstr>
      <vt:lpstr>Cabin 2</vt:lpstr>
      <vt:lpstr>rawline</vt:lpstr>
      <vt:lpstr>Cabin</vt:lpstr>
      <vt:lpstr>inherit</vt:lpstr>
      <vt:lpstr>Cabin 1</vt:lpstr>
      <vt:lpstr>Roboto</vt:lpstr>
      <vt:lpstr>Cabin SemiBold</vt:lpstr>
      <vt:lpstr>Office Theme</vt:lpstr>
      <vt:lpstr>1_Kontortema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ATEX: Clothing</vt:lpstr>
      <vt:lpstr>PtX employees' skills and training.</vt:lpstr>
      <vt:lpstr>PowerPoint Presentation</vt:lpstr>
      <vt:lpstr>HyBalance From wind turbine power to green hydrogen    </vt:lpstr>
      <vt:lpstr>Groundbreaking ceremony for advanced hydrogen plant at Hobro</vt:lpstr>
      <vt:lpstr>What is HyBalance?</vt:lpstr>
      <vt:lpstr>The partners in the HyBalance project</vt:lpstr>
      <vt:lpstr>Background: The EU's objectives and challenges</vt:lpstr>
      <vt:lpstr>Why has Denmark been selected for HyBalance?</vt:lpstr>
      <vt:lpstr>Wind turbine power will be an important source of energy</vt:lpstr>
      <vt:lpstr>The necessity of balance in the electricity grid</vt:lpstr>
      <vt:lpstr>Storage and storage of renewable energy</vt:lpstr>
      <vt:lpstr>Hydrogen in the transport sector</vt:lpstr>
      <vt:lpstr>The HyBalance process</vt:lpstr>
      <vt:lpstr>PEM Electrolysis</vt:lpstr>
      <vt:lpstr>HyBalance timetable</vt:lpstr>
      <vt:lpstr>Potential: Supply to the transport sector</vt:lpstr>
      <vt:lpstr>Potential: Supplementing energy to the natural gas grid</vt:lpstr>
      <vt:lpstr>Potential: Storage of larger amounts of hydrogen</vt:lpstr>
      <vt:lpstr>Summary: HyBalance promotes green transition</vt:lpstr>
      <vt:lpstr>Read more on www.hybalance.eu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T-shore Template Slides (Save to your computer before editing)</dc:title>
  <dc:creator>Krzysztof Komorowski</dc:creator>
  <cp:lastModifiedBy>Daire Horgan</cp:lastModifiedBy>
  <cp:revision>8</cp:revision>
  <dcterms:created xsi:type="dcterms:W3CDTF">2006-08-16T00:00:00Z</dcterms:created>
  <dcterms:modified xsi:type="dcterms:W3CDTF">2025-06-07T19:14:10Z</dcterms:modified>
  <dc:identifier>DAGRF-nHFRQ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0x0101000C969A2F7BF8344BA2FAE572EB0BC24D</vt:lpwstr>
  </property>
  <property fmtid="{D5CDD505-2E9C-101B-9397-08002B2CF9AE}" pid="3" name="MediaServiceImageTags">
    <vt:lpwstr/>
  </property>
</Properties>
</file>